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356" r:id="rId3"/>
    <p:sldId id="342" r:id="rId4"/>
    <p:sldId id="347" r:id="rId5"/>
    <p:sldId id="257" r:id="rId6"/>
    <p:sldId id="346" r:id="rId7"/>
    <p:sldId id="343" r:id="rId8"/>
    <p:sldId id="337" r:id="rId9"/>
    <p:sldId id="349" r:id="rId10"/>
    <p:sldId id="338" r:id="rId11"/>
    <p:sldId id="350" r:id="rId12"/>
    <p:sldId id="351" r:id="rId13"/>
    <p:sldId id="339" r:id="rId14"/>
    <p:sldId id="352" r:id="rId15"/>
    <p:sldId id="344" r:id="rId16"/>
    <p:sldId id="340" r:id="rId17"/>
    <p:sldId id="353" r:id="rId18"/>
    <p:sldId id="354" r:id="rId19"/>
    <p:sldId id="345" r:id="rId20"/>
    <p:sldId id="341" r:id="rId21"/>
    <p:sldId id="355" r:id="rId22"/>
  </p:sldIdLst>
  <p:sldSz cx="12192000" cy="6858000"/>
  <p:notesSz cx="6858000" cy="9144000"/>
  <p:defaultTextStyle>
    <a:defPPr>
      <a:defRPr lang="en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66"/>
    <p:restoredTop sz="94726"/>
  </p:normalViewPr>
  <p:slideViewPr>
    <p:cSldViewPr snapToGrid="0">
      <p:cViewPr varScale="1">
        <p:scale>
          <a:sx n="120" d="100"/>
          <a:sy n="120" d="100"/>
        </p:scale>
        <p:origin x="108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3ACEF4-C917-0E45-9F33-AD73FB873924}" type="datetimeFigureOut">
              <a:rPr lang="en-US" smtClean="0"/>
              <a:t>4/7/26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97AC1-3EFE-494F-AC6D-992B0F8D3E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340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F97AC1-3EFE-494F-AC6D-992B0F8D3E1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514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A9E13A-47BB-894D-8B08-1131C9E201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DB5622-84BB-BEA7-A35F-94D6ECECF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83632D-2D6A-594C-BB89-9554B7158E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3EAA5-2179-33C3-FE85-6BC32E4412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F97AC1-3EFE-494F-AC6D-992B0F8D3E1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807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F97AC1-3EFE-494F-AC6D-992B0F8D3E1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482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F97AC1-3EFE-494F-AC6D-992B0F8D3E1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505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F97AC1-3EFE-494F-AC6D-992B0F8D3E1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742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4EF28-8FE0-C1D7-B4AA-054A439AB0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E8BC8A-B7C8-3395-A582-0B5C3D58AC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D88256-AE5E-BF6D-C5FA-28298FE87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FB06F7-475D-77CB-DD37-9E306A3DC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2210F5-6EA2-45A6-BF99-947AE552D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80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EA2C1-5203-BCBD-8D23-703C925E4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06264-C53D-06EF-A23C-7DB8BF696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1946E-05BE-8E72-DF14-D7075DBB9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87F87-09D4-7973-54D9-376E10FB0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C51817-CDB4-E9CB-2429-61F697A81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338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BC9BE-1E99-10FF-0CCD-46AAED06A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7E9C90-5EFA-0032-77D7-498E229A0D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4D763D-7109-C0DE-2808-2A8F1A904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C38BF8-5688-11B8-CBCC-35617F13E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58419-1539-35B0-4588-F955D700F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49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17CC9-FD15-E2B4-49BC-62179C815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F4E9BB-2DB1-1D80-C439-7004CA3DC9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851432-CAF1-E8E1-4666-A1EC8F698D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B6652A-9171-BAA9-92FC-682BA4AA7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BA870D-1DB8-5434-41FA-84CF94F27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CCDBB-2016-42C3-AC94-8A6C49859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307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56373-E88A-5042-700C-0D29518AB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9FCC16-961E-45BC-AB90-69BEE43A8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EFF848-743C-6C96-E991-3B0CD6A857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E81388-211C-1AB5-8800-A6338618EC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363FE2-7536-5E78-0DF5-FD2E75B135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098444-2C9C-8EF8-3BBC-6DF61BA58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5ADD14-9EEF-7814-395A-A4BC5179D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C4FDB7-9767-395A-E431-C15F07D4B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613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B3B1A-C8F2-D932-0205-C80968E6F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6B201-4DEF-388C-BF00-AC7B23307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EA7FF7-B643-6B82-6107-083A6268A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D37A0E-E9D3-1215-489A-8B2ABCD1C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35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76BA2B-ABB8-F9E3-673E-86477013D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470ED4-F757-7419-4889-AFF6C3EF8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5BF37E-DE89-D030-3019-7C7C717DA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940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0EC9E-A385-CC78-7296-A3F2D5609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DA3C8-72A1-F75D-82E7-5F3999D350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5963CC-9630-0A8F-CB75-0AB9F6D659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4C5A0F-362A-2C3B-9322-D61B001A9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D2C57-A116-4EEF-68AB-40DF726BE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68BC27-DA25-6396-584A-C6440DDB3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25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8BB95-AFC4-4AC5-9B6F-346E82A11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FDB746-8B05-3591-D312-AAA1C3FE23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1DFE14-2626-09B0-F059-9D37026141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131475-3C80-8305-D607-2C24ACABB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42E0E-7A3C-B8D7-4C9C-8E051C8F5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ADD5DC-8B50-2474-2E25-D7CB99EF9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783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5CF91-EB22-41EC-823F-DA81BF57D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34C2A8-B125-29B2-E47E-F368372AFF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3E247F-A6A7-73B2-DC4E-C3C7A6C4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E3AEF-ACDB-1EBB-4B29-CF192639F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324F2-3144-FD85-F289-A9338F659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493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D11A65-CE69-6635-E162-FE28588F1E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06E9E7-17B2-4AC9-EE6A-BBEFB5AE77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DDEDB-9F39-02F4-6E2F-EA859A3EB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C55BAB-396D-1392-530D-A23F795EE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B500A4-2146-C027-2298-06DA0F0E8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363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8D2FA7-FAC5-B8A9-6AAD-462227486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42D72-5D31-873E-4D5F-BAAE087D2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64E32-63E3-88B3-6C39-770B34E2B3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DB5F3B-00A8-0B49-9C83-F0EDDF73F050}" type="datetimeFigureOut">
              <a:rPr lang="en-US" smtClean="0"/>
              <a:t>4/7/26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DA36B7-87F6-9DD5-8FC2-2A6477650A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1D2DFD-24ED-91F1-6D25-B0594E016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AF5777-DDEF-FC4B-9CA5-7C128AA7A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15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"/><Relationship Id="rId3" Type="http://schemas.openxmlformats.org/officeDocument/2006/relationships/image" Target="../media/image1.tiff"/><Relationship Id="rId7" Type="http://schemas.openxmlformats.org/officeDocument/2006/relationships/image" Target="../media/image5.t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image" Target="../media/image2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7" Type="http://schemas.openxmlformats.org/officeDocument/2006/relationships/image" Target="../media/image12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tiff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tif"/><Relationship Id="rId3" Type="http://schemas.openxmlformats.org/officeDocument/2006/relationships/image" Target="../media/image8.tiff"/><Relationship Id="rId7" Type="http://schemas.openxmlformats.org/officeDocument/2006/relationships/image" Target="../media/image12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tiff"/><Relationship Id="rId5" Type="http://schemas.openxmlformats.org/officeDocument/2006/relationships/image" Target="../media/image10.tiff"/><Relationship Id="rId4" Type="http://schemas.openxmlformats.org/officeDocument/2006/relationships/image" Target="../media/image9.tiff"/><Relationship Id="rId9" Type="http://schemas.openxmlformats.org/officeDocument/2006/relationships/image" Target="../media/image14.t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tiff"/><Relationship Id="rId4" Type="http://schemas.openxmlformats.org/officeDocument/2006/relationships/image" Target="../media/image1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"/><Relationship Id="rId2" Type="http://schemas.openxmlformats.org/officeDocument/2006/relationships/image" Target="../media/image21.t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7" Type="http://schemas.openxmlformats.org/officeDocument/2006/relationships/image" Target="../media/image28.tiff"/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tiff"/><Relationship Id="rId5" Type="http://schemas.openxmlformats.org/officeDocument/2006/relationships/image" Target="../media/image26.tiff"/><Relationship Id="rId4" Type="http://schemas.openxmlformats.org/officeDocument/2006/relationships/image" Target="../media/image25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"/><Relationship Id="rId2" Type="http://schemas.openxmlformats.org/officeDocument/2006/relationships/image" Target="../media/image29.t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tif"/><Relationship Id="rId4" Type="http://schemas.openxmlformats.org/officeDocument/2006/relationships/image" Target="../media/image31.t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"/><Relationship Id="rId2" Type="http://schemas.openxmlformats.org/officeDocument/2006/relationships/image" Target="../media/image33.t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if"/><Relationship Id="rId2" Type="http://schemas.openxmlformats.org/officeDocument/2006/relationships/image" Target="../media/image38.t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tif"/><Relationship Id="rId4" Type="http://schemas.openxmlformats.org/officeDocument/2006/relationships/image" Target="../media/image40.t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tiff"/><Relationship Id="rId3" Type="http://schemas.openxmlformats.org/officeDocument/2006/relationships/image" Target="../media/image42.tiff"/><Relationship Id="rId7" Type="http://schemas.openxmlformats.org/officeDocument/2006/relationships/image" Target="../media/image46.tiff"/><Relationship Id="rId12" Type="http://schemas.openxmlformats.org/officeDocument/2006/relationships/image" Target="../media/image51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tiff"/><Relationship Id="rId11" Type="http://schemas.openxmlformats.org/officeDocument/2006/relationships/image" Target="../media/image50.tiff"/><Relationship Id="rId5" Type="http://schemas.openxmlformats.org/officeDocument/2006/relationships/image" Target="../media/image44.tiff"/><Relationship Id="rId10" Type="http://schemas.openxmlformats.org/officeDocument/2006/relationships/image" Target="../media/image49.tiff"/><Relationship Id="rId4" Type="http://schemas.openxmlformats.org/officeDocument/2006/relationships/image" Target="../media/image43.tiff"/><Relationship Id="rId9" Type="http://schemas.openxmlformats.org/officeDocument/2006/relationships/image" Target="../media/image48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tiff"/><Relationship Id="rId2" Type="http://schemas.openxmlformats.org/officeDocument/2006/relationships/image" Target="../media/image52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tiff"/><Relationship Id="rId4" Type="http://schemas.openxmlformats.org/officeDocument/2006/relationships/image" Target="../media/image49.tif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tif"/><Relationship Id="rId3" Type="http://schemas.openxmlformats.org/officeDocument/2006/relationships/image" Target="../media/image51.tiff"/><Relationship Id="rId7" Type="http://schemas.openxmlformats.org/officeDocument/2006/relationships/image" Target="../media/image47.tiff"/><Relationship Id="rId2" Type="http://schemas.openxmlformats.org/officeDocument/2006/relationships/image" Target="../media/image46.tif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tiff"/><Relationship Id="rId5" Type="http://schemas.openxmlformats.org/officeDocument/2006/relationships/image" Target="../media/image54.tif"/><Relationship Id="rId4" Type="http://schemas.openxmlformats.org/officeDocument/2006/relationships/image" Target="../media/image53.tif"/><Relationship Id="rId9" Type="http://schemas.openxmlformats.org/officeDocument/2006/relationships/image" Target="../media/image56.t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tiff"/><Relationship Id="rId3" Type="http://schemas.openxmlformats.org/officeDocument/2006/relationships/image" Target="../media/image48.tiff"/><Relationship Id="rId7" Type="http://schemas.openxmlformats.org/officeDocument/2006/relationships/image" Target="../media/image43.tiff"/><Relationship Id="rId2" Type="http://schemas.openxmlformats.org/officeDocument/2006/relationships/image" Target="../media/image44.tif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9.tif"/><Relationship Id="rId5" Type="http://schemas.openxmlformats.org/officeDocument/2006/relationships/image" Target="../media/image58.tif"/><Relationship Id="rId4" Type="http://schemas.openxmlformats.org/officeDocument/2006/relationships/image" Target="../media/image57.tif"/><Relationship Id="rId9" Type="http://schemas.openxmlformats.org/officeDocument/2006/relationships/image" Target="../media/image60.t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tiff"/><Relationship Id="rId13" Type="http://schemas.openxmlformats.org/officeDocument/2006/relationships/image" Target="../media/image4.tiff"/><Relationship Id="rId3" Type="http://schemas.openxmlformats.org/officeDocument/2006/relationships/image" Target="../media/image62.tiff"/><Relationship Id="rId7" Type="http://schemas.openxmlformats.org/officeDocument/2006/relationships/image" Target="../media/image66.tiff"/><Relationship Id="rId12" Type="http://schemas.openxmlformats.org/officeDocument/2006/relationships/image" Target="../media/image71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tiff"/><Relationship Id="rId11" Type="http://schemas.openxmlformats.org/officeDocument/2006/relationships/image" Target="../media/image70.tiff"/><Relationship Id="rId5" Type="http://schemas.openxmlformats.org/officeDocument/2006/relationships/image" Target="../media/image64.tiff"/><Relationship Id="rId10" Type="http://schemas.openxmlformats.org/officeDocument/2006/relationships/image" Target="../media/image69.tiff"/><Relationship Id="rId4" Type="http://schemas.openxmlformats.org/officeDocument/2006/relationships/image" Target="../media/image63.tiff"/><Relationship Id="rId9" Type="http://schemas.openxmlformats.org/officeDocument/2006/relationships/image" Target="../media/image68.tif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tif"/><Relationship Id="rId3" Type="http://schemas.openxmlformats.org/officeDocument/2006/relationships/image" Target="../media/image72.tif"/><Relationship Id="rId7" Type="http://schemas.openxmlformats.org/officeDocument/2006/relationships/image" Target="../media/image76.t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5.tif"/><Relationship Id="rId5" Type="http://schemas.openxmlformats.org/officeDocument/2006/relationships/image" Target="../media/image74.tif"/><Relationship Id="rId10" Type="http://schemas.openxmlformats.org/officeDocument/2006/relationships/image" Target="../media/image79.tif"/><Relationship Id="rId4" Type="http://schemas.openxmlformats.org/officeDocument/2006/relationships/image" Target="../media/image73.tif"/><Relationship Id="rId9" Type="http://schemas.openxmlformats.org/officeDocument/2006/relationships/image" Target="../media/image78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0BDDC-8EF6-8F98-E627-BAE65D384D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Flow </a:t>
            </a:r>
            <a:r>
              <a:rPr lang="en-US" dirty="0" err="1"/>
              <a:t>cyt</a:t>
            </a:r>
            <a:r>
              <a:rPr lang="en-US" dirty="0"/>
              <a:t> from Mega-Harvest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9F99E9-A255-7396-3B63-58C9541E59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Overexpression of starch initiation genes in Cassava</a:t>
            </a:r>
          </a:p>
          <a:p>
            <a:r>
              <a:rPr lang="en-US" dirty="0"/>
              <a:t>Christina Müller, </a:t>
            </a:r>
            <a:r>
              <a:rPr lang="en-US" dirty="0" err="1"/>
              <a:t>ETHZürich</a:t>
            </a:r>
            <a:endParaRPr lang="en-US" dirty="0"/>
          </a:p>
          <a:p>
            <a:r>
              <a:rPr lang="en-US" dirty="0"/>
              <a:t>Nov 26, 2024</a:t>
            </a:r>
          </a:p>
        </p:txBody>
      </p:sp>
    </p:spTree>
    <p:extLst>
      <p:ext uri="{BB962C8B-B14F-4D97-AF65-F5344CB8AC3E}">
        <p14:creationId xmlns:p14="http://schemas.microsoft.com/office/powerpoint/2010/main" val="1022403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620D3-CDD6-1223-32F8-A61C9232C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B590A-CEC8-539A-C380-8E1C072A8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Starch granules were purified as in Rosado-Souza et al. 2019 </a:t>
            </a:r>
          </a:p>
          <a:p>
            <a:r>
              <a:rPr lang="en-US" dirty="0"/>
              <a:t>an aliquot was made of 5 mg starch / 1 ml sterile water. </a:t>
            </a:r>
          </a:p>
          <a:p>
            <a:r>
              <a:rPr lang="en-US" dirty="0"/>
              <a:t>A portion was run on the flow cytometer. Each line on the flow cytometer graph represents a different biological replicate. </a:t>
            </a:r>
          </a:p>
          <a:p>
            <a:r>
              <a:rPr lang="en-US" dirty="0"/>
              <a:t>Another portion was sent for scanning electron microscopy (SEM) analysis (</a:t>
            </a:r>
            <a:r>
              <a:rPr lang="en-US" dirty="0" err="1"/>
              <a:t>ScopeM</a:t>
            </a:r>
            <a:r>
              <a:rPr lang="en-US" dirty="0"/>
              <a:t> at </a:t>
            </a:r>
            <a:r>
              <a:rPr lang="en-US" dirty="0" err="1"/>
              <a:t>ETHZürich</a:t>
            </a:r>
            <a:r>
              <a:rPr lang="en-US" dirty="0"/>
              <a:t>). Representative images are displayed.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578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B8FC1-0C41-5C72-EEA4-FE5F2E583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60444 and FEC controls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95E246-542D-05A3-BF67-BF504F27F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775946"/>
            <a:ext cx="3378200" cy="1955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7CF82D-08D5-EF2E-F2CA-132DAB32F8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4571" y="1775946"/>
            <a:ext cx="3517900" cy="19558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5957775-5C0F-7F26-516B-403C8332E4BC}"/>
              </a:ext>
            </a:extLst>
          </p:cNvPr>
          <p:cNvSpPr txBox="1"/>
          <p:nvPr/>
        </p:nvSpPr>
        <p:spPr>
          <a:xfrm>
            <a:off x="8725607" y="1775946"/>
            <a:ext cx="2628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Sizes are comparable, but ratio of larger and smaller granules can vary a bit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D352BF-C42A-C935-233D-C043C9A327E4}"/>
              </a:ext>
            </a:extLst>
          </p:cNvPr>
          <p:cNvSpPr txBox="1"/>
          <p:nvPr/>
        </p:nvSpPr>
        <p:spPr>
          <a:xfrm>
            <a:off x="8725607" y="4032458"/>
            <a:ext cx="26281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F/S scatter between 60444 and FEC control are very similar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435F79-DF2B-FF0B-90A0-97A14EC997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4163352"/>
            <a:ext cx="3365500" cy="2565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CEFB9C-EBF6-8E65-2CEB-F268655837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4603" y="4163352"/>
            <a:ext cx="3340100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11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7B7EB-E7C9-E4AC-6388-84F3DB9CC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A9C4-22CA-7459-474E-11B002D62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60444 and FEC controls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70A95C-FE72-283C-623D-7258807CE3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775946"/>
            <a:ext cx="3378200" cy="1955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60E1403-51A0-B9C5-F28A-4A481DBF84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4571" y="1775946"/>
            <a:ext cx="3517900" cy="19558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5AF23E-CE4A-7FA6-030D-5EA553D799C7}"/>
              </a:ext>
            </a:extLst>
          </p:cNvPr>
          <p:cNvSpPr txBox="1"/>
          <p:nvPr/>
        </p:nvSpPr>
        <p:spPr>
          <a:xfrm>
            <a:off x="8725607" y="1775946"/>
            <a:ext cx="2628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Sizes are comparable, but ratio of larger and smaller granules can vary a bit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5CBB23-4FC0-0928-AA28-7BACC9765F75}"/>
              </a:ext>
            </a:extLst>
          </p:cNvPr>
          <p:cNvSpPr txBox="1"/>
          <p:nvPr/>
        </p:nvSpPr>
        <p:spPr>
          <a:xfrm>
            <a:off x="8725607" y="4032458"/>
            <a:ext cx="26281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F/S scatter between 60444 and FEC control are very similar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63B718-75CC-F8A3-B2EA-9542345605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4163352"/>
            <a:ext cx="3365500" cy="2565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5F7669-CAB5-4AA1-6EBE-CC6A5DB61A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4603" y="4163352"/>
            <a:ext cx="3340100" cy="2565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AFF656-4212-1228-C053-19776C0BC8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11654" y="1398695"/>
            <a:ext cx="3517900" cy="252238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FD7CB6B-2AF5-CB8C-71B4-CB23F2AEC6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29602" y="4050456"/>
            <a:ext cx="3517900" cy="2522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376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AA7DA-4038-566F-B005-9C248EB0B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37490</a:t>
            </a:r>
            <a:br>
              <a:rPr lang="en-US" dirty="0"/>
            </a:br>
            <a:r>
              <a:rPr lang="en-US" dirty="0"/>
              <a:t>Transformation control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6B01D4-F6DF-525E-08D0-36ABB14BD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80" y="1750323"/>
            <a:ext cx="3505200" cy="1955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D76EDA-6F16-4533-F452-EBA248955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3688" y="1750323"/>
            <a:ext cx="3505200" cy="1955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EBFC4B-2232-608B-E4E0-CFDF346389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7396" y="1750323"/>
            <a:ext cx="3479800" cy="1955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79F81F-AC0E-D47B-FDB8-B736C59363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180" y="4183065"/>
            <a:ext cx="3429000" cy="25654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62A1FC-A42F-4672-3347-8EEA7D9E47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2422" y="4183065"/>
            <a:ext cx="3454400" cy="25654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3149166-967D-4155-77E6-15D198EE05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3830" y="4183065"/>
            <a:ext cx="3454400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633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6255B4-C6F9-9BBE-51D4-16C08E749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C1184-22CF-DA3B-8C52-D47339DAB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37490</a:t>
            </a:r>
            <a:br>
              <a:rPr lang="en-US" dirty="0"/>
            </a:br>
            <a:r>
              <a:rPr lang="en-US" dirty="0"/>
              <a:t>Transformation control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3FF904-7A43-DF75-E34D-754205AA5C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80" y="1750323"/>
            <a:ext cx="3505200" cy="1955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901AFA-CAFB-E5DD-8146-9506CD358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3688" y="1750323"/>
            <a:ext cx="3505200" cy="1955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E90DA8-2A4C-7811-CA36-5B15B0120B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7396" y="1750323"/>
            <a:ext cx="3479800" cy="1955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F56CE6-E839-E4D3-0CC9-BE027EF4DD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180" y="4183065"/>
            <a:ext cx="3429000" cy="25654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D45826-FE03-14ED-59EC-AEA990419C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2422" y="4183065"/>
            <a:ext cx="3454400" cy="25654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7BC7E1F-B437-3EF1-E196-B7647347B4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3830" y="4183065"/>
            <a:ext cx="3454400" cy="2565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C26456-BEC5-1E16-F4C8-96F9287B9D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87340" y="4183065"/>
            <a:ext cx="3577895" cy="2565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A73A41-FB23-8013-F717-E418FDA2B54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80334" y="4183063"/>
            <a:ext cx="3577896" cy="256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0260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259A6-010F-CC6F-CE40-58F62CC8D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60444 vs 37490 empty vector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617217-2B3D-B968-253D-C5FFF4350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414" y="2080039"/>
            <a:ext cx="3517900" cy="1955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AAF16E2-85FF-AF0E-834F-5297FD966A38}"/>
              </a:ext>
            </a:extLst>
          </p:cNvPr>
          <p:cNvSpPr txBox="1"/>
          <p:nvPr/>
        </p:nvSpPr>
        <p:spPr>
          <a:xfrm>
            <a:off x="821634" y="4220505"/>
            <a:ext cx="35178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490-9 vs 60444</a:t>
            </a:r>
          </a:p>
          <a:p>
            <a:r>
              <a:rPr lang="en-US" dirty="0"/>
              <a:t>490-9 has </a:t>
            </a:r>
            <a:r>
              <a:rPr lang="en-US" b="1" dirty="0"/>
              <a:t>more</a:t>
            </a:r>
            <a:r>
              <a:rPr lang="en-US" dirty="0"/>
              <a:t> large granules and granules tend to be </a:t>
            </a:r>
            <a:r>
              <a:rPr lang="en-US" b="1" dirty="0"/>
              <a:t>larger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5A2A5B-CCB4-479B-B152-1D87B1709F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5015" y="2080039"/>
            <a:ext cx="3517900" cy="1955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AE2A28-178B-CD26-D577-C559CCDD1A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2469" y="2080039"/>
            <a:ext cx="3517900" cy="1955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0829482-B3CC-EADD-A6CA-265DD7CAEDCB}"/>
              </a:ext>
            </a:extLst>
          </p:cNvPr>
          <p:cNvSpPr txBox="1"/>
          <p:nvPr/>
        </p:nvSpPr>
        <p:spPr>
          <a:xfrm>
            <a:off x="4422634" y="4220505"/>
            <a:ext cx="32202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490-12 vs 60444</a:t>
            </a:r>
          </a:p>
          <a:p>
            <a:r>
              <a:rPr lang="en-US" dirty="0"/>
              <a:t>490-12 some individuals have slightly larger granules, but </a:t>
            </a:r>
          </a:p>
          <a:p>
            <a:r>
              <a:rPr lang="en-US" dirty="0"/>
              <a:t>generally similar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14D309-5B9A-B9B1-39C1-CD7AAA48F157}"/>
              </a:ext>
            </a:extLst>
          </p:cNvPr>
          <p:cNvSpPr txBox="1"/>
          <p:nvPr/>
        </p:nvSpPr>
        <p:spPr>
          <a:xfrm>
            <a:off x="8169966" y="4220505"/>
            <a:ext cx="2780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490-30 vs 60444</a:t>
            </a:r>
          </a:p>
          <a:p>
            <a:r>
              <a:rPr lang="en-US" dirty="0"/>
              <a:t>most similar to each other</a:t>
            </a:r>
          </a:p>
        </p:txBody>
      </p:sp>
    </p:spTree>
    <p:extLst>
      <p:ext uri="{BB962C8B-B14F-4D97-AF65-F5344CB8AC3E}">
        <p14:creationId xmlns:p14="http://schemas.microsoft.com/office/powerpoint/2010/main" val="959291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7C6C0-0EE2-664E-FD0B-AD74216F2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37488</a:t>
            </a:r>
            <a:br>
              <a:rPr lang="en-US" dirty="0"/>
            </a:br>
            <a:r>
              <a:rPr lang="en-US" dirty="0"/>
              <a:t>OX of PTST2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7A7E10-5C09-221A-41EF-5C056B5C8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486" y="2374900"/>
            <a:ext cx="3517900" cy="19558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92911B0-87A0-384F-9C80-87FC1F7426F6}"/>
              </a:ext>
            </a:extLst>
          </p:cNvPr>
          <p:cNvSpPr txBox="1"/>
          <p:nvPr/>
        </p:nvSpPr>
        <p:spPr>
          <a:xfrm>
            <a:off x="1279149" y="4647168"/>
            <a:ext cx="2793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 real change to controls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F531679-2550-C0CD-5A1B-B37A417EA6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5187" y="2374900"/>
            <a:ext cx="3454400" cy="25654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D14919-740E-2E6D-49EA-FCF3737777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5950" y="4537075"/>
            <a:ext cx="3517900" cy="1955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CE6131-E3AF-43E6-FECE-5B618715AC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9587" y="2374900"/>
            <a:ext cx="3454400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051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CF3C0-F58A-F521-D45E-4299B9302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37488-4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80839B-7873-14D7-1643-04DB3585A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9728" y="2574603"/>
            <a:ext cx="4345585" cy="31158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49C2C8F-4E43-3A12-BD92-7E48A6211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828" y="2574603"/>
            <a:ext cx="4345583" cy="31158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45A8123-CF3E-818C-2331-01E1E12276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799" y="2146300"/>
            <a:ext cx="3454400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733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65FF2-AB53-C8E9-5D4A-5CE27E185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37493</a:t>
            </a:r>
            <a:br>
              <a:rPr lang="en-US" dirty="0"/>
            </a:br>
            <a:r>
              <a:rPr lang="en-US" dirty="0"/>
              <a:t>OX of PTST2, SS4, MRC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4BCE6D-95A8-9579-D07A-4031D4CF24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744" y="1814996"/>
            <a:ext cx="3479800" cy="1955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DE71B6-0006-6EAE-EF18-0D4BFE4C3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658" y="1814996"/>
            <a:ext cx="3479800" cy="1955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EA5EB96-A92D-7262-C4B5-A95CC153D80F}"/>
              </a:ext>
            </a:extLst>
          </p:cNvPr>
          <p:cNvSpPr txBox="1"/>
          <p:nvPr/>
        </p:nvSpPr>
        <p:spPr>
          <a:xfrm>
            <a:off x="8488572" y="3772648"/>
            <a:ext cx="23952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Rounded, not bimodal</a:t>
            </a:r>
          </a:p>
          <a:p>
            <a:r>
              <a:rPr lang="en-US" dirty="0"/>
              <a:t>tend to be smaller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2155032-87F7-953C-A37D-D1B1A8D295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727" y="483222"/>
            <a:ext cx="3479800" cy="1955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638FAA-D247-E792-2E78-5FF67024F3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2727" y="4811092"/>
            <a:ext cx="3505200" cy="19558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0361619-BFD4-6529-18CB-FA1D8FCA03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6170" y="4095813"/>
            <a:ext cx="3429000" cy="25654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FAF2E05-2EC1-71DB-7511-AA9FABBB78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9209" y="4201492"/>
            <a:ext cx="3454400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053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C7440-053B-BCC0-B8EB-13B616098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37493-6 and 37493-12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050886-F330-A524-F054-356B44BAF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677" y="1690688"/>
            <a:ext cx="3657600" cy="26225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21AA37-CAE7-0A8C-49E3-902CCE05E7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489" y="3410262"/>
            <a:ext cx="3653178" cy="26225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75D9F6B-20C7-289C-D1B3-509EEE4354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911" y="1306286"/>
            <a:ext cx="3657600" cy="26225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D4A54B-6959-6C70-A2D8-C091CEBF98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0354" y="3438213"/>
            <a:ext cx="3657600" cy="262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748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58651-2A67-DAAF-FD2A-DDC339C96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37493-18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8AFE6F-631B-55B2-B467-EFF4C2862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331" y="1575076"/>
            <a:ext cx="3660180" cy="2624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8AEEE84-A384-8889-2F93-0A3352CF60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0552" y="3429000"/>
            <a:ext cx="3660180" cy="26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592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5DA4D-33AD-02C9-F0F1-BAE6D0B95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37499</a:t>
            </a:r>
            <a:br>
              <a:rPr lang="en-US" dirty="0"/>
            </a:br>
            <a:r>
              <a:rPr lang="en-US" dirty="0"/>
              <a:t>OX of PTST2, SS4, MRC, MFP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14B4EF-81FB-B4A7-6ED7-C605E0761678}"/>
              </a:ext>
            </a:extLst>
          </p:cNvPr>
          <p:cNvSpPr txBox="1"/>
          <p:nvPr/>
        </p:nvSpPr>
        <p:spPr>
          <a:xfrm>
            <a:off x="7957527" y="4341222"/>
            <a:ext cx="38854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Similar to 37493 lines, in that samples tend not to be bimodal and generally having more smaller granules and perhaps more rounded</a:t>
            </a:r>
          </a:p>
          <a:p>
            <a:endParaRPr lang="en-US" dirty="0"/>
          </a:p>
          <a:p>
            <a:r>
              <a:rPr lang="en-US" dirty="0"/>
              <a:t>lines tended to have even more smaller granules than line 493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04F37F-ADA3-7BF6-324F-1EBD892439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393" y="1940991"/>
            <a:ext cx="3505200" cy="1955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06A2CE-BF05-9A19-2A3D-8469130714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393" y="4058533"/>
            <a:ext cx="3505200" cy="19558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DEB5D8D-E21B-CCDE-CC61-8525A8B226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9400" y="1775822"/>
            <a:ext cx="3454400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579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8FFCC-A64B-D9C5-A28A-76BE8E0BA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37399-12 and 37399-24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F348A8-8E99-CEA3-1584-0BC255587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5820" y="1257024"/>
            <a:ext cx="3660180" cy="2624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D65616-5E4E-CB77-217F-7C4CEA27E9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5820" y="4132746"/>
            <a:ext cx="3660180" cy="2624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CE300DE-BDC2-D51F-078E-3DD5C37850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7148" y="1257024"/>
            <a:ext cx="3660180" cy="2624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A6EE9EA-9FAA-EFBF-019D-18D74C1B13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7148" y="4000224"/>
            <a:ext cx="3660180" cy="26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340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B2581-9381-A5FC-D91A-0CFEAD512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37501 - large variation between lines</a:t>
            </a:r>
            <a:br>
              <a:rPr lang="en-US" dirty="0"/>
            </a:br>
            <a:r>
              <a:rPr lang="en-US" dirty="0"/>
              <a:t>OX of MRC, MFP1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F662C7-7029-43FD-B79C-D13DFCEF6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6747" y="4537075"/>
            <a:ext cx="3505200" cy="1955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AEB0E3-43EA-AD8E-CE8C-EF1E3C85E8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4534" y="4537075"/>
            <a:ext cx="3505200" cy="1955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A27E8F-2B73-9DB7-E98F-DA75DE4AAF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0808" y="1690688"/>
            <a:ext cx="3505200" cy="1955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CDFC22-D895-4FFA-1FFD-FF95D759E2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0516" y="1690688"/>
            <a:ext cx="3505200" cy="1955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F374AB-604A-7F55-E9DA-E9617A790C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115" y="1690688"/>
            <a:ext cx="3505200" cy="19558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5F0642E-010F-45EC-4914-4AD3F54A330C}"/>
              </a:ext>
            </a:extLst>
          </p:cNvPr>
          <p:cNvSpPr txBox="1"/>
          <p:nvPr/>
        </p:nvSpPr>
        <p:spPr>
          <a:xfrm>
            <a:off x="6173946" y="2586814"/>
            <a:ext cx="21168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strange pattern, </a:t>
            </a:r>
          </a:p>
          <a:p>
            <a:r>
              <a:rPr lang="en-US" dirty="0"/>
              <a:t>few starch granules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E7D75C-4894-240C-B03D-91B1749338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8076" y="3221941"/>
            <a:ext cx="1231271" cy="914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FD4169-9014-B73F-E6B7-FE697C78C4A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19755" y="2581275"/>
            <a:ext cx="1231271" cy="9144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756AD6-451B-1C64-AEC1-5943BC06A4F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5027" y="5408108"/>
            <a:ext cx="1231271" cy="9144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DAF2DA3-28D8-E995-0F80-B612A92F621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71972" y="5408108"/>
            <a:ext cx="1231271" cy="914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BA47529-5DC9-22DF-B89C-6357E0D9A8C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67500" y="2581275"/>
            <a:ext cx="123127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877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AA474-B819-FF69-2F7D-7962B0377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37501</a:t>
            </a:r>
            <a:br>
              <a:rPr lang="en-US" dirty="0"/>
            </a:br>
            <a:r>
              <a:rPr lang="en-US" dirty="0"/>
              <a:t>OX of MRC, MFP1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C28561-26D4-1F61-709A-CA3E902ECBC6}"/>
              </a:ext>
            </a:extLst>
          </p:cNvPr>
          <p:cNvSpPr txBox="1"/>
          <p:nvPr/>
        </p:nvSpPr>
        <p:spPr>
          <a:xfrm>
            <a:off x="395785" y="5650174"/>
            <a:ext cx="7522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Notes: 501-21, 3 samples had little starch granules. May be much larger, and have trouble forming granules. </a:t>
            </a:r>
          </a:p>
          <a:p>
            <a:r>
              <a:rPr lang="en-US" dirty="0"/>
              <a:t>Also shape is affected based on F/S scatter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1CBDF6-9530-1A20-C9F3-86CA6269A6F6}"/>
              </a:ext>
            </a:extLst>
          </p:cNvPr>
          <p:cNvSpPr txBox="1"/>
          <p:nvPr/>
        </p:nvSpPr>
        <p:spPr>
          <a:xfrm>
            <a:off x="4115958" y="4546439"/>
            <a:ext cx="38019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More larger granules and more heterogeneity between lines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453217-1CDC-B030-734E-D5AB6A9AB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46816"/>
            <a:ext cx="5378632" cy="30011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EC492FF-0515-B9C3-F12B-C428BBB4E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8594" y="359379"/>
            <a:ext cx="3461132" cy="25704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EBFAC9B-746B-4895-0DA8-ACF4ADB15D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6830" y="2364676"/>
            <a:ext cx="3454400" cy="25654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E16E055-B76B-6C9B-E11F-FADF33F01C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5867" y="4367474"/>
            <a:ext cx="3454400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17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4D13E-EE87-3895-B3F8-FD1B6D40C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37501-10 and 37501-21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E7FA4A-C156-162D-93BF-5D4873639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695" y="1794645"/>
            <a:ext cx="3505200" cy="1955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C11FABA-E8CB-0164-E9B5-FC5B7063C4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4317" y="2703095"/>
            <a:ext cx="1231271" cy="914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26A307-6B95-0114-747C-580AD5AD6C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540" y="3854402"/>
            <a:ext cx="2510412" cy="180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9E1E5A-8DEF-21B0-719C-2DF455687A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6655" y="4525945"/>
            <a:ext cx="2510412" cy="180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1CDD12-2957-79C6-C08F-E67356228F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1227" y="1794645"/>
            <a:ext cx="3505200" cy="19558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3190891-4E3A-D46E-694F-E0343420A2B2}"/>
              </a:ext>
            </a:extLst>
          </p:cNvPr>
          <p:cNvSpPr txBox="1"/>
          <p:nvPr/>
        </p:nvSpPr>
        <p:spPr>
          <a:xfrm>
            <a:off x="8194657" y="2690771"/>
            <a:ext cx="21168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strange pattern, </a:t>
            </a:r>
          </a:p>
          <a:p>
            <a:r>
              <a:rPr lang="en-US" dirty="0"/>
              <a:t>few starch granules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6FA62D-96D3-D623-E732-3166230125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8787" y="3325898"/>
            <a:ext cx="1231271" cy="914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8D86020-DC48-2999-587D-5EF181E1BD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1227" y="3975425"/>
            <a:ext cx="2510412" cy="180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A659388-077F-9B93-C410-BD27418E0DE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1221" y="4754402"/>
            <a:ext cx="2510412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4342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E201F-05AF-ACD2-8E90-9720F93C9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37501-26 and 37501-34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7A6360-3452-58E7-C95B-5DA31C6B4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88" y="1624013"/>
            <a:ext cx="3505200" cy="1955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71194A-2F4E-A796-CA93-17D42EF2CD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8935" y="2514600"/>
            <a:ext cx="1231271" cy="914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4FD4D4-0819-55B3-1784-A186AD7C2E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1607" y="3816623"/>
            <a:ext cx="2510412" cy="180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E6200C7-3EAA-D8BD-74C3-07A3DB31F0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8413" y="4790909"/>
            <a:ext cx="2510412" cy="180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850849-0228-3C25-EF50-3C45E0BF79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4970" y="4800663"/>
            <a:ext cx="2510412" cy="1800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B707A14-AE06-C052-89FF-CB70FB7694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4213" y="1687074"/>
            <a:ext cx="3505200" cy="19558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442CD76-ED6B-8582-B742-6B44027530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1651" y="2558107"/>
            <a:ext cx="1231271" cy="9144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5966F17-6B89-8663-BBBE-5068431045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8735" y="3804091"/>
            <a:ext cx="2510412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3523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DBA40-41A8-82DB-9254-6B804CF1F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37502</a:t>
            </a:r>
            <a:br>
              <a:rPr lang="en-US" dirty="0"/>
            </a:br>
            <a:r>
              <a:rPr lang="en-US" dirty="0"/>
              <a:t>OX of PTST2, MRC, MFP1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E25898-605E-7763-E24B-E8AAC1118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422" y="2328155"/>
            <a:ext cx="5963202" cy="33272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0AD085B-7B12-E639-9912-0137617C5AAE}"/>
              </a:ext>
            </a:extLst>
          </p:cNvPr>
          <p:cNvSpPr txBox="1"/>
          <p:nvPr/>
        </p:nvSpPr>
        <p:spPr>
          <a:xfrm>
            <a:off x="8085551" y="3594970"/>
            <a:ext cx="34832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generally there is a line pattern</a:t>
            </a:r>
          </a:p>
          <a:p>
            <a:r>
              <a:rPr lang="en-US" dirty="0"/>
              <a:t>all lines had fewer larger granules</a:t>
            </a:r>
          </a:p>
        </p:txBody>
      </p:sp>
    </p:spTree>
    <p:extLst>
      <p:ext uri="{BB962C8B-B14F-4D97-AF65-F5344CB8AC3E}">
        <p14:creationId xmlns:p14="http://schemas.microsoft.com/office/powerpoint/2010/main" val="27439911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956E5-3897-178A-C414-F54184883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37502</a:t>
            </a:r>
            <a:br>
              <a:rPr lang="en-US" dirty="0"/>
            </a:br>
            <a:r>
              <a:rPr lang="en-US" dirty="0"/>
              <a:t>OX of PTST2, MRC, MFP1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0922F7-7967-8AE1-40C5-74A5F45519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078" y="1990183"/>
            <a:ext cx="3505200" cy="1955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A2AEE1-FB91-370A-1CF8-6740741B92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0044" y="1990183"/>
            <a:ext cx="3505200" cy="1955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5C691E6-4E60-589C-2FAB-525A88ADFA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6063" y="1990183"/>
            <a:ext cx="3505200" cy="1955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08D1767-3CB6-F640-49B5-D9EAA3676B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078" y="4245478"/>
            <a:ext cx="3505200" cy="1955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AFC0AB-16B2-5272-B423-4A3D019A6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0044" y="4245478"/>
            <a:ext cx="3505200" cy="19558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66C8728-ED74-7371-C4E2-DC964F0D122C}"/>
              </a:ext>
            </a:extLst>
          </p:cNvPr>
          <p:cNvSpPr txBox="1"/>
          <p:nvPr/>
        </p:nvSpPr>
        <p:spPr>
          <a:xfrm>
            <a:off x="8727688" y="750849"/>
            <a:ext cx="503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18A3336-CAC2-95C9-DAB7-D9FA74ED8389}"/>
              </a:ext>
            </a:extLst>
          </p:cNvPr>
          <p:cNvSpPr txBox="1"/>
          <p:nvPr/>
        </p:nvSpPr>
        <p:spPr>
          <a:xfrm>
            <a:off x="8660634" y="4484714"/>
            <a:ext cx="28303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all lines tend to have fewer larger granules, but to differing degrees </a:t>
            </a:r>
          </a:p>
          <a:p>
            <a:endParaRPr lang="en-US" dirty="0"/>
          </a:p>
          <a:p>
            <a:r>
              <a:rPr lang="en-US" dirty="0"/>
              <a:t>generally a bimodal shape remains, except in line 37502-14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A66C090-2F6D-AC01-370D-A4DEDA4ECC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308" y="2824579"/>
            <a:ext cx="1606010" cy="1206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38A5E17-9A18-1ED1-428A-08D4BAD5D5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14254" y="2824579"/>
            <a:ext cx="1611980" cy="1206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B206980-3BBE-3410-E388-515CEE72F33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429170" y="2824579"/>
            <a:ext cx="1611980" cy="1206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6ECBB56-2BF9-65EF-0711-3CC675353AC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05308" y="5079874"/>
            <a:ext cx="1623921" cy="1206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98815C-BD45-48B4-0584-ED94D9885DC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14760" y="5079874"/>
            <a:ext cx="1623921" cy="1206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11E788-2498-646C-4586-1FD7B6AABF2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224063" y="724090"/>
            <a:ext cx="1609200" cy="123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5791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FC558B-1418-8320-CAD0-7D540E199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684" y="170412"/>
            <a:ext cx="10178934" cy="132873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000" dirty="0"/>
              <a:t>37502-5, 37502-6, 37502-14 and 37502-18</a:t>
            </a:r>
            <a:endParaRPr lang="en-US" sz="3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875196-E176-247A-0955-2233836902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999" r="-2" b="1568"/>
          <a:stretch/>
        </p:blipFill>
        <p:spPr>
          <a:xfrm>
            <a:off x="746068" y="4349609"/>
            <a:ext cx="2685096" cy="1800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AFF3D78-6EC9-24C6-4701-BF42BF3CD3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6569" r="-2" b="-2"/>
          <a:stretch/>
        </p:blipFill>
        <p:spPr>
          <a:xfrm>
            <a:off x="746068" y="2207533"/>
            <a:ext cx="2685096" cy="180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91AF47-E0B0-4AFF-9744-057DD29926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3439" y="2207533"/>
            <a:ext cx="2510412" cy="180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87EF95-5AF8-2C87-05E3-B649FEFDAB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3439" y="4349609"/>
            <a:ext cx="2510412" cy="1800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AED994-B837-9EA4-B902-2CF3D531BD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4764" y="2207533"/>
            <a:ext cx="2510412" cy="180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391C2F9-A6DA-4DAC-26AB-BD9F3A489E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82663" y="4349609"/>
            <a:ext cx="2510412" cy="180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8DC2750-8B35-AE7F-CD5D-D9A7A30861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26089" y="2207533"/>
            <a:ext cx="2510412" cy="180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024A91E-87A6-8DF6-92E4-493DBB5231C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88726" y="4349609"/>
            <a:ext cx="2510412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08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12385</TotalTime>
  <Words>424</Words>
  <Application>Microsoft Macintosh PowerPoint</Application>
  <PresentationFormat>Widescreen</PresentationFormat>
  <Paragraphs>63</Paragraphs>
  <Slides>21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Aptos</vt:lpstr>
      <vt:lpstr>Aptos Display</vt:lpstr>
      <vt:lpstr>Arial</vt:lpstr>
      <vt:lpstr>Office Theme</vt:lpstr>
      <vt:lpstr>Flow cyt from Mega-Harvest</vt:lpstr>
      <vt:lpstr>Method</vt:lpstr>
      <vt:lpstr>60444 and FEC controls</vt:lpstr>
      <vt:lpstr>60444 and FEC controls</vt:lpstr>
      <vt:lpstr>37490 Transformation control</vt:lpstr>
      <vt:lpstr>37490 Transformation control</vt:lpstr>
      <vt:lpstr>60444 vs 37490 empty vector</vt:lpstr>
      <vt:lpstr>37488 OX of PTST2</vt:lpstr>
      <vt:lpstr>37488-4 4</vt:lpstr>
      <vt:lpstr>37493 OX of PTST2, SS4, MRC</vt:lpstr>
      <vt:lpstr>37493-6 and 37493-12</vt:lpstr>
      <vt:lpstr>37493-18</vt:lpstr>
      <vt:lpstr>37499 OX of PTST2, SS4, MRC, MFP</vt:lpstr>
      <vt:lpstr>37399-12 and 37399-24</vt:lpstr>
      <vt:lpstr>37501 - large variation between lines OX of MRC, MFP1</vt:lpstr>
      <vt:lpstr>37501 OX of MRC, MFP1</vt:lpstr>
      <vt:lpstr>37501-10 and 37501-21</vt:lpstr>
      <vt:lpstr>37501-26 and 37501-34</vt:lpstr>
      <vt:lpstr>37502 OX of PTST2, MRC, MFP1</vt:lpstr>
      <vt:lpstr>37502 OX of PTST2, MRC, MFP1</vt:lpstr>
      <vt:lpstr>37502-5, 37502-6, 37502-14 and 37502-18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Christina Joy Müller</dc:creator>
  <cp:lastModifiedBy>Christina Joy Müller</cp:lastModifiedBy>
  <cp:revision>32</cp:revision>
  <dcterms:created xsi:type="dcterms:W3CDTF">2024-08-15T15:11:05Z</dcterms:created>
  <dcterms:modified xsi:type="dcterms:W3CDTF">2026-04-07T15:31:39Z</dcterms:modified>
</cp:coreProperties>
</file>