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if" ContentType="image/tiff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sldIdLst>
    <p:sldId id="256" r:id="rId2"/>
    <p:sldId id="269" r:id="rId3"/>
    <p:sldId id="257" r:id="rId4"/>
    <p:sldId id="258" r:id="rId5"/>
    <p:sldId id="265" r:id="rId6"/>
    <p:sldId id="259" r:id="rId7"/>
    <p:sldId id="266" r:id="rId8"/>
    <p:sldId id="260" r:id="rId9"/>
    <p:sldId id="267" r:id="rId10"/>
    <p:sldId id="261" r:id="rId11"/>
    <p:sldId id="262" r:id="rId12"/>
    <p:sldId id="263" r:id="rId13"/>
    <p:sldId id="264" r:id="rId14"/>
    <p:sldId id="268" r:id="rId15"/>
  </p:sldIdLst>
  <p:sldSz cx="12192000" cy="6858000"/>
  <p:notesSz cx="6858000" cy="9144000"/>
  <p:defaultTextStyle>
    <a:defPPr>
      <a:defRPr lang="en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AC5A"/>
    <a:srgbClr val="9604CB"/>
    <a:srgbClr val="6EFF3D"/>
    <a:srgbClr val="912BB3"/>
    <a:srgbClr val="C790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20"/>
    <p:restoredTop sz="87014"/>
  </p:normalViewPr>
  <p:slideViewPr>
    <p:cSldViewPr snapToGrid="0">
      <p:cViewPr varScale="1">
        <p:scale>
          <a:sx n="108" d="100"/>
          <a:sy n="108" d="100"/>
        </p:scale>
        <p:origin x="864" y="19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19" d="100"/>
          <a:sy n="119" d="100"/>
        </p:scale>
        <p:origin x="4848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FFD0F0-F983-784D-9CE5-9A83EA86FD05}" type="datetimeFigureOut">
              <a:rPr lang="en-US" smtClean="0"/>
              <a:t>4/7/26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516F48-A4E2-B54A-B41C-09726F4C34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3151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516F48-A4E2-B54A-B41C-09726F4C34C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5986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FEC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516F48-A4E2-B54A-B41C-09726F4C34C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03307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516F48-A4E2-B54A-B41C-09726F4C34C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86066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37487-4:</a:t>
            </a:r>
            <a:r>
              <a:rPr lang="en-US" baseline="0" dirty="0"/>
              <a:t> E4, E6, E8 very large</a:t>
            </a:r>
          </a:p>
          <a:p>
            <a:endParaRPr lang="en-US" baseline="0" dirty="0"/>
          </a:p>
          <a:p>
            <a:r>
              <a:rPr lang="en-US" baseline="0" dirty="0"/>
              <a:t>37487-5: E9, E10, F01, F03 large but C05 very wildtype but C06 and C07 had larger hump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516F48-A4E2-B54A-B41C-09726F4C34C5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77007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516F48-A4E2-B54A-B41C-09726F4C34C5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4896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516F48-A4E2-B54A-B41C-09726F4C34C5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5909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516F48-A4E2-B54A-B41C-09726F4C34C5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95484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516F48-A4E2-B54A-B41C-09726F4C34C5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02867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516F48-A4E2-B54A-B41C-09726F4C34C5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4049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AD4523-14D6-F689-7604-35FD895AF3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06E179F-FD56-4CFF-D459-D4457154BE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6DE722-86F6-F0AC-C421-8DFDD29772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C8822-659E-4842-92E8-85672E9A0DD5}" type="datetimeFigureOut">
              <a:rPr lang="en-US" smtClean="0"/>
              <a:t>4/7/26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7CD09D-435B-162B-D086-BD45AAAB4A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E6BAF3-D6E0-EFCB-456E-67B148F5B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14D64-C356-514B-BEEC-8B2E5B36EA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287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A02E38-1CE4-2237-3A25-B1A7074E2D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F2858D-3BC8-8B5A-0FFB-CFF20887FB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A48E81-C7BF-418F-96A8-126C33D437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C8822-659E-4842-92E8-85672E9A0DD5}" type="datetimeFigureOut">
              <a:rPr lang="en-US" smtClean="0"/>
              <a:t>4/7/26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46DAC8-83AB-16C8-4E47-A37F5893BC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B3391B-7847-22AC-7B16-A55FB0ADF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14D64-C356-514B-BEEC-8B2E5B36EA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6273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C2DF2A-AD04-4E62-1FCF-B997F80ABE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717DCE-3668-2741-09B7-7CE0F302A3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1592AA-4A14-2040-86D7-35EDCE6C3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C8822-659E-4842-92E8-85672E9A0DD5}" type="datetimeFigureOut">
              <a:rPr lang="en-US" smtClean="0"/>
              <a:t>4/7/26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2D47E5-9F62-41BB-7A64-22FCE1FC5F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40546F-C827-4683-E730-B8B394F8C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14D64-C356-514B-BEEC-8B2E5B36EA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4641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46958-D101-42CE-2E0F-4DFE7647D4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A194B9-4349-5BDF-291D-42D534BCE5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95A544-AB53-02B8-6969-605ABF6705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C6689C-C4BA-89D2-E646-634F30C230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C8822-659E-4842-92E8-85672E9A0DD5}" type="datetimeFigureOut">
              <a:rPr lang="en-US" smtClean="0"/>
              <a:t>4/7/26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628FDD-5FF4-DC1C-17EC-1D592BEBF3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C2882A-9B8E-C4CE-47D3-774B2B675B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14D64-C356-514B-BEEC-8B2E5B36EA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80278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6C382-03E2-5F39-10C3-332097A9C7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023CC6-481E-AB2F-67B9-3FF47CE311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9306DC-C3A5-72D7-A9DA-A202C5DB1F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23CDCB5-7FDC-EB15-F1A0-DDDAAB483E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9B39BED-B831-4AAE-F10E-7E0C87864B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3DD3563-DBA6-B846-8A2C-8CBD3FCD2F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C8822-659E-4842-92E8-85672E9A0DD5}" type="datetimeFigureOut">
              <a:rPr lang="en-US" smtClean="0"/>
              <a:t>4/7/26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AB8C33E-178A-69AE-2196-4890A68542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8798557-A293-73D5-FC72-65EAD1A8B6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14D64-C356-514B-BEEC-8B2E5B36EA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56010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3A1122-8350-F4D0-6BE0-7992BBA04C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680A98D-5987-C690-F095-06AE21E11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C8822-659E-4842-92E8-85672E9A0DD5}" type="datetimeFigureOut">
              <a:rPr lang="en-US" smtClean="0"/>
              <a:t>4/7/26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7331D3-AF02-1809-C40E-18E3819214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9E49815-4390-1E48-E404-181559E0B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14D64-C356-514B-BEEC-8B2E5B36EA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24633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5BFDD9C-01EB-80E9-CDEE-47F0C2FE08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C8822-659E-4842-92E8-85672E9A0DD5}" type="datetimeFigureOut">
              <a:rPr lang="en-US" smtClean="0"/>
              <a:t>4/7/26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2B84D73-37BF-BCF4-5192-B9E4FDAE18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5F586F-A7DD-6D94-A39B-DA044AD5E0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14D64-C356-514B-BEEC-8B2E5B36EA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2385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F19B11-4FB3-A457-E512-6ABC494C8A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CFB687-FA29-468C-C1B7-273A43B733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877B55-0487-BDFB-AA93-D6A5E1C853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812E80-9C07-E384-ADFA-0841FA6D64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C8822-659E-4842-92E8-85672E9A0DD5}" type="datetimeFigureOut">
              <a:rPr lang="en-US" smtClean="0"/>
              <a:t>4/7/26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B5A17A-586D-8966-A02B-3EB6EDE064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5E63C7-D4CE-DFDC-6AD8-E738F56D7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14D64-C356-514B-BEEC-8B2E5B36EA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6518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56CAFB-11FF-B8B1-E424-2F8937BA31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C251E27-F514-9CFE-4E2D-F402F18984C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A29869-3562-D3B0-56FA-08A4CD2F57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A4730F-2636-B03C-3B9E-78CCBAEE5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C8822-659E-4842-92E8-85672E9A0DD5}" type="datetimeFigureOut">
              <a:rPr lang="en-US" smtClean="0"/>
              <a:t>4/7/26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306FA1-96A4-C3EC-3D19-A5E0DF718F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9CF111-5112-9801-6106-4FC22E4FF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14D64-C356-514B-BEEC-8B2E5B36EA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2532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CE539-7704-53A5-D94C-9667B82D6A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0EE968B-5D21-F4E1-EF2B-8F2E95C595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C50F38-5768-D280-BAD9-C41C4D577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C8822-659E-4842-92E8-85672E9A0DD5}" type="datetimeFigureOut">
              <a:rPr lang="en-US" smtClean="0"/>
              <a:t>4/7/26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FE57C4-3571-2376-A245-B23F1A438A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0EF487-7C3A-0BF3-C6FD-A0E356CA42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14D64-C356-514B-BEEC-8B2E5B36EA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1562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02C01BD-64D9-A192-61AD-6CD3EAEBB67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8479CAF-AEE5-44EF-23DF-1A214645DE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38C110-FC94-658D-FDB4-E91B8CA195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C8822-659E-4842-92E8-85672E9A0DD5}" type="datetimeFigureOut">
              <a:rPr lang="en-US" smtClean="0"/>
              <a:t>4/7/26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7CC2E4-905B-E147-3ED7-16A850F60E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906582-0596-57E4-B0F4-5825E7194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14D64-C356-514B-BEEC-8B2E5B36EA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57063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77A91F9-E8DE-8E0F-0166-C8457821D9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7A58EA-A3E8-872F-9DAE-FD6B8DA287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04A3EB-B4C8-824E-DBF3-44C444A8900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C8822-659E-4842-92E8-85672E9A0DD5}" type="datetimeFigureOut">
              <a:rPr lang="en-US" smtClean="0"/>
              <a:t>4/7/26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CB5E9A-38E3-D1C3-4233-7349EFC659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22D3B7-CD36-3C7E-426F-FECD81AAD7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E14D64-C356-514B-BEEC-8B2E5B36EA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341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tiff"/><Relationship Id="rId3" Type="http://schemas.openxmlformats.org/officeDocument/2006/relationships/image" Target="../media/image1.tiff"/><Relationship Id="rId7" Type="http://schemas.openxmlformats.org/officeDocument/2006/relationships/image" Target="../media/image5.tif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tiff"/><Relationship Id="rId5" Type="http://schemas.openxmlformats.org/officeDocument/2006/relationships/image" Target="../media/image3.tiff"/><Relationship Id="rId4" Type="http://schemas.openxmlformats.org/officeDocument/2006/relationships/image" Target="../media/image2.tiff"/><Relationship Id="rId9" Type="http://schemas.openxmlformats.org/officeDocument/2006/relationships/image" Target="../media/image7.tif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tiff"/><Relationship Id="rId5" Type="http://schemas.openxmlformats.org/officeDocument/2006/relationships/image" Target="../media/image10.tiff"/><Relationship Id="rId4" Type="http://schemas.openxmlformats.org/officeDocument/2006/relationships/image" Target="../media/image9.tif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if"/><Relationship Id="rId2" Type="http://schemas.openxmlformats.org/officeDocument/2006/relationships/image" Target="../media/image12.ti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tiff"/><Relationship Id="rId3" Type="http://schemas.openxmlformats.org/officeDocument/2006/relationships/image" Target="../media/image14.tiff"/><Relationship Id="rId7" Type="http://schemas.openxmlformats.org/officeDocument/2006/relationships/image" Target="../media/image18.tif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tiff"/><Relationship Id="rId11" Type="http://schemas.openxmlformats.org/officeDocument/2006/relationships/image" Target="../media/image21.tiff"/><Relationship Id="rId5" Type="http://schemas.openxmlformats.org/officeDocument/2006/relationships/image" Target="../media/image16.tiff"/><Relationship Id="rId10" Type="http://schemas.openxmlformats.org/officeDocument/2006/relationships/image" Target="../media/image20.tiff"/><Relationship Id="rId4" Type="http://schemas.openxmlformats.org/officeDocument/2006/relationships/image" Target="../media/image15.tiff"/><Relationship Id="rId9" Type="http://schemas.openxmlformats.org/officeDocument/2006/relationships/image" Target="../media/image19.tif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tif"/><Relationship Id="rId2" Type="http://schemas.openxmlformats.org/officeDocument/2006/relationships/image" Target="../media/image22.ti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5.tif"/><Relationship Id="rId4" Type="http://schemas.openxmlformats.org/officeDocument/2006/relationships/image" Target="../media/image24.t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tiff"/><Relationship Id="rId7" Type="http://schemas.openxmlformats.org/officeDocument/2006/relationships/image" Target="../media/image9.tif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.tiff"/><Relationship Id="rId5" Type="http://schemas.openxmlformats.org/officeDocument/2006/relationships/image" Target="../media/image28.tiff"/><Relationship Id="rId4" Type="http://schemas.openxmlformats.org/officeDocument/2006/relationships/image" Target="../media/image27.tif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ti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tiff"/><Relationship Id="rId3" Type="http://schemas.openxmlformats.org/officeDocument/2006/relationships/image" Target="../media/image31.tiff"/><Relationship Id="rId7" Type="http://schemas.openxmlformats.org/officeDocument/2006/relationships/image" Target="../media/image34.tif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tiff"/><Relationship Id="rId5" Type="http://schemas.openxmlformats.org/officeDocument/2006/relationships/image" Target="../media/image33.tiff"/><Relationship Id="rId4" Type="http://schemas.openxmlformats.org/officeDocument/2006/relationships/image" Target="../media/image32.tiff"/><Relationship Id="rId9" Type="http://schemas.openxmlformats.org/officeDocument/2006/relationships/image" Target="../media/image36.tif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tif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8.tif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tif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2.tiff"/><Relationship Id="rId5" Type="http://schemas.openxmlformats.org/officeDocument/2006/relationships/image" Target="../media/image41.tiff"/><Relationship Id="rId4" Type="http://schemas.openxmlformats.org/officeDocument/2006/relationships/image" Target="../media/image40.tif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tiff"/><Relationship Id="rId7" Type="http://schemas.openxmlformats.org/officeDocument/2006/relationships/image" Target="../media/image47.tif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6.tiff"/><Relationship Id="rId5" Type="http://schemas.openxmlformats.org/officeDocument/2006/relationships/image" Target="../media/image45.tiff"/><Relationship Id="rId4" Type="http://schemas.openxmlformats.org/officeDocument/2006/relationships/image" Target="../media/image44.tif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tif"/><Relationship Id="rId2" Type="http://schemas.openxmlformats.org/officeDocument/2006/relationships/image" Target="../media/image48.t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B52E11-E118-E19A-E524-7F7F4D0F48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7548" y="1122363"/>
            <a:ext cx="8910452" cy="2387600"/>
          </a:xfrm>
        </p:spPr>
        <p:txBody>
          <a:bodyPr>
            <a:normAutofit fontScale="90000"/>
          </a:bodyPr>
          <a:lstStyle/>
          <a:p>
            <a:r>
              <a:rPr lang="en-US" sz="4800" dirty="0"/>
              <a:t>Flow </a:t>
            </a:r>
            <a:r>
              <a:rPr lang="en-US" sz="4800" dirty="0" err="1"/>
              <a:t>Cyt</a:t>
            </a:r>
            <a:r>
              <a:rPr lang="en-US" sz="4800" dirty="0"/>
              <a:t> and SEM of 37487 purified starch granules</a:t>
            </a:r>
            <a:br>
              <a:rPr lang="en-US" sz="4800" dirty="0"/>
            </a:br>
            <a:r>
              <a:rPr lang="en-US" sz="4800" dirty="0"/>
              <a:t>from</a:t>
            </a:r>
            <a:r>
              <a:rPr lang="en-US" sz="4800" i="1" dirty="0"/>
              <a:t> </a:t>
            </a:r>
            <a:r>
              <a:rPr lang="en-US" sz="4800" dirty="0"/>
              <a:t>greenhouse-grown cassava storage roots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F9D2A76-FECE-2ECF-E7FB-57E52A08377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Christina Müller</a:t>
            </a:r>
          </a:p>
          <a:p>
            <a:r>
              <a:rPr lang="en-US" dirty="0"/>
              <a:t>Oct. 2023</a:t>
            </a:r>
          </a:p>
          <a:p>
            <a:r>
              <a:rPr lang="en-US" dirty="0" err="1"/>
              <a:t>ETHZürich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16715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13C6BB-6C23-3F53-9A1B-3B5957723E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Method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540E11-8163-459A-9223-5FF668C1CE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Starch granules were purified as in Rosado-Souza et al. 2019 </a:t>
            </a:r>
          </a:p>
          <a:p>
            <a:r>
              <a:rPr lang="en-US" dirty="0"/>
              <a:t>an aliquot was made of 5 mg starch / 1 ml sterile water. </a:t>
            </a:r>
          </a:p>
          <a:p>
            <a:r>
              <a:rPr lang="en-US" dirty="0"/>
              <a:t>A portion was run on the flow cytometer. Each line on the flow cytometer graph represents a different biological replicate. </a:t>
            </a:r>
          </a:p>
          <a:p>
            <a:r>
              <a:rPr lang="en-US" dirty="0"/>
              <a:t>Another portion was sent for scanning electron microscopy (SEM) analysis (</a:t>
            </a:r>
            <a:r>
              <a:rPr lang="en-US" dirty="0" err="1"/>
              <a:t>ScopeM</a:t>
            </a:r>
            <a:r>
              <a:rPr lang="en-US" dirty="0"/>
              <a:t> at </a:t>
            </a:r>
            <a:r>
              <a:rPr lang="en-US" dirty="0" err="1"/>
              <a:t>ETHZürich</a:t>
            </a:r>
            <a:r>
              <a:rPr lang="en-US" dirty="0"/>
              <a:t>). Representative images are displayed.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97247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A2477F-1E00-F9C2-9EE2-15270D324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FEC and 37490 empty vector controls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1E8ED44-E0AE-2A23-8201-5F2BC1482FA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8601"/>
          <a:stretch/>
        </p:blipFill>
        <p:spPr>
          <a:xfrm>
            <a:off x="4760323" y="1844222"/>
            <a:ext cx="2791154" cy="19939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B5188D4-A063-8720-0948-86DD7FDB4F6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19200"/>
          <a:stretch/>
        </p:blipFill>
        <p:spPr>
          <a:xfrm>
            <a:off x="8588102" y="1863816"/>
            <a:ext cx="2791154" cy="19939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48F2227-79D3-561C-3332-268D8BE895AD}"/>
              </a:ext>
            </a:extLst>
          </p:cNvPr>
          <p:cNvSpPr txBox="1"/>
          <p:nvPr/>
        </p:nvSpPr>
        <p:spPr>
          <a:xfrm>
            <a:off x="5138687" y="1946365"/>
            <a:ext cx="7024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37490-9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DA4DCA5-7ED1-1D8B-977D-18763D7CA532}"/>
              </a:ext>
            </a:extLst>
          </p:cNvPr>
          <p:cNvSpPr txBox="1"/>
          <p:nvPr/>
        </p:nvSpPr>
        <p:spPr>
          <a:xfrm>
            <a:off x="8961750" y="1959428"/>
            <a:ext cx="7809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37490-12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B3696D1-29CA-9FA6-2384-42C522580E6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19652"/>
          <a:stretch/>
        </p:blipFill>
        <p:spPr>
          <a:xfrm>
            <a:off x="4960080" y="4404542"/>
            <a:ext cx="2744943" cy="19939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22E1459-7563-C952-8C21-6311EEA9BA32}"/>
              </a:ext>
            </a:extLst>
          </p:cNvPr>
          <p:cNvSpPr txBox="1"/>
          <p:nvPr/>
        </p:nvSpPr>
        <p:spPr>
          <a:xfrm>
            <a:off x="5322691" y="4516797"/>
            <a:ext cx="7809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37490-30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A8220A2-CAD8-4279-7C82-4A13D6C334C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19200"/>
          <a:stretch/>
        </p:blipFill>
        <p:spPr>
          <a:xfrm>
            <a:off x="722067" y="1863816"/>
            <a:ext cx="2791154" cy="19939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5456AFE-D445-0933-A94B-CF23FAE05BF3}"/>
              </a:ext>
            </a:extLst>
          </p:cNvPr>
          <p:cNvSpPr txBox="1"/>
          <p:nvPr/>
        </p:nvSpPr>
        <p:spPr>
          <a:xfrm>
            <a:off x="1084847" y="1946364"/>
            <a:ext cx="41049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FEC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3EC3AF1-DFCF-5353-3F4B-BEF61B69392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20960"/>
          <a:stretch/>
        </p:blipFill>
        <p:spPr>
          <a:xfrm>
            <a:off x="722067" y="4229100"/>
            <a:ext cx="2032000" cy="2077902"/>
          </a:xfrm>
          <a:prstGeom prst="rect">
            <a:avLst/>
          </a:prstGeom>
          <a:ln>
            <a:solidFill>
              <a:srgbClr val="FFAC5A"/>
            </a:solidFill>
          </a:ln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34EE9B3-E2CA-9C9D-59F2-E146EC1CAE4A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b="20959"/>
          <a:stretch/>
        </p:blipFill>
        <p:spPr>
          <a:xfrm>
            <a:off x="2856205" y="4229101"/>
            <a:ext cx="2032000" cy="2077902"/>
          </a:xfrm>
          <a:prstGeom prst="rect">
            <a:avLst/>
          </a:prstGeom>
          <a:ln>
            <a:solidFill>
              <a:srgbClr val="9604CB"/>
            </a:solidFill>
          </a:ln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08C7A46A-98D1-78B1-C26B-81F0967995D7}"/>
              </a:ext>
            </a:extLst>
          </p:cNvPr>
          <p:cNvSpPr txBox="1"/>
          <p:nvPr/>
        </p:nvSpPr>
        <p:spPr>
          <a:xfrm>
            <a:off x="1084847" y="4313102"/>
            <a:ext cx="4890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FEC3</a:t>
            </a:r>
          </a:p>
          <a:p>
            <a:r>
              <a:rPr lang="en-US" sz="1200" dirty="0"/>
              <a:t>D7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2BFCD6D-23EA-A72D-0E9B-14CA456DC65B}"/>
              </a:ext>
            </a:extLst>
          </p:cNvPr>
          <p:cNvSpPr txBox="1"/>
          <p:nvPr/>
        </p:nvSpPr>
        <p:spPr>
          <a:xfrm>
            <a:off x="3208160" y="4313101"/>
            <a:ext cx="4890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FEC3</a:t>
            </a:r>
          </a:p>
          <a:p>
            <a:r>
              <a:rPr lang="en-US" sz="1200" dirty="0"/>
              <a:t>H10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0260F74D-184E-A604-739C-7EEF1C6565E6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b="20960"/>
          <a:stretch/>
        </p:blipFill>
        <p:spPr>
          <a:xfrm>
            <a:off x="8588102" y="4352781"/>
            <a:ext cx="2032000" cy="2077902"/>
          </a:xfrm>
          <a:prstGeom prst="rect">
            <a:avLst/>
          </a:prstGeom>
          <a:ln>
            <a:solidFill>
              <a:srgbClr val="6EFF3D"/>
            </a:solidFill>
          </a:ln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D195F90D-EB6F-705A-8B80-61EF9BBE4120}"/>
              </a:ext>
            </a:extLst>
          </p:cNvPr>
          <p:cNvSpPr txBox="1"/>
          <p:nvPr/>
        </p:nvSpPr>
        <p:spPr>
          <a:xfrm>
            <a:off x="8995409" y="4436781"/>
            <a:ext cx="7809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37490-12</a:t>
            </a:r>
          </a:p>
          <a:p>
            <a:r>
              <a:rPr lang="en-US" sz="1200" dirty="0"/>
              <a:t>C10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78B1B69-3724-A6AC-0429-36E2EF574A5F}"/>
              </a:ext>
            </a:extLst>
          </p:cNvPr>
          <p:cNvSpPr txBox="1"/>
          <p:nvPr/>
        </p:nvSpPr>
        <p:spPr>
          <a:xfrm>
            <a:off x="722067" y="1506022"/>
            <a:ext cx="36748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generally, rounded bi-modal granules</a:t>
            </a:r>
          </a:p>
        </p:txBody>
      </p:sp>
    </p:spTree>
    <p:extLst>
      <p:ext uri="{BB962C8B-B14F-4D97-AF65-F5344CB8AC3E}">
        <p14:creationId xmlns:p14="http://schemas.microsoft.com/office/powerpoint/2010/main" val="22289207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F8064A-79C7-D1D9-0A1A-C4CC29655A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Control selected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CCF2B5D-2DAE-3E1C-49A7-99E1EDCFF81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9261"/>
          <a:stretch/>
        </p:blipFill>
        <p:spPr>
          <a:xfrm>
            <a:off x="4064000" y="1355853"/>
            <a:ext cx="4187371" cy="301575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BFE310A-70AA-E316-A9A6-F2DBC85F1F33}"/>
              </a:ext>
            </a:extLst>
          </p:cNvPr>
          <p:cNvSpPr txBox="1"/>
          <p:nvPr/>
        </p:nvSpPr>
        <p:spPr>
          <a:xfrm>
            <a:off x="7302139" y="2134989"/>
            <a:ext cx="21098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B5-FEC3</a:t>
            </a:r>
          </a:p>
          <a:p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A9-37490-12</a:t>
            </a:r>
          </a:p>
          <a:p>
            <a:r>
              <a:rPr lang="en-US" dirty="0">
                <a:solidFill>
                  <a:schemeClr val="bg1">
                    <a:lumMod val="85000"/>
                  </a:schemeClr>
                </a:solidFill>
              </a:rPr>
              <a:t>A4-37490-9</a:t>
            </a:r>
            <a:endParaRPr lang="en-US" dirty="0">
              <a:solidFill>
                <a:schemeClr val="bg1">
                  <a:lumMod val="65000"/>
                </a:schemeClr>
              </a:solidFill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20409E98-D24D-E3FA-CE4A-DE84CED053A0}"/>
              </a:ext>
            </a:extLst>
          </p:cNvPr>
          <p:cNvGrpSpPr/>
          <p:nvPr/>
        </p:nvGrpSpPr>
        <p:grpSpPr>
          <a:xfrm>
            <a:off x="1313610" y="4545565"/>
            <a:ext cx="2032000" cy="1993900"/>
            <a:chOff x="8214140" y="1147521"/>
            <a:chExt cx="2032000" cy="1993900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14812100-1D92-2F09-A416-E8BA587EFC9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214140" y="1147521"/>
              <a:ext cx="2032000" cy="1993900"/>
            </a:xfrm>
            <a:prstGeom prst="rect">
              <a:avLst/>
            </a:prstGeom>
          </p:spPr>
        </p:pic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1E96DF0-5465-0CCB-8B6C-C2242DAB4333}"/>
                </a:ext>
              </a:extLst>
            </p:cNvPr>
            <p:cNvSpPr txBox="1"/>
            <p:nvPr/>
          </p:nvSpPr>
          <p:spPr>
            <a:xfrm>
              <a:off x="8632348" y="1234599"/>
              <a:ext cx="48904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/>
                <a:t>FEC3</a:t>
              </a:r>
            </a:p>
            <a:p>
              <a:r>
                <a:rPr lang="en-US" sz="1200" dirty="0"/>
                <a:t>B5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42BA7F62-C304-93C2-F64F-9FED950FE3A0}"/>
              </a:ext>
            </a:extLst>
          </p:cNvPr>
          <p:cNvGrpSpPr/>
          <p:nvPr/>
        </p:nvGrpSpPr>
        <p:grpSpPr>
          <a:xfrm>
            <a:off x="4888354" y="4545565"/>
            <a:ext cx="2032000" cy="1993900"/>
            <a:chOff x="8214140" y="2716972"/>
            <a:chExt cx="2032000" cy="199390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CB83FBE1-481F-291F-31CA-CD606DD2726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214140" y="2716972"/>
              <a:ext cx="2032000" cy="1993900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9D0B71F-D662-4D50-6249-AE4FBE4EBC4A}"/>
                </a:ext>
              </a:extLst>
            </p:cNvPr>
            <p:cNvSpPr txBox="1"/>
            <p:nvPr/>
          </p:nvSpPr>
          <p:spPr>
            <a:xfrm>
              <a:off x="8589708" y="2825659"/>
              <a:ext cx="78098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/>
                <a:t>37490-12</a:t>
              </a:r>
            </a:p>
            <a:p>
              <a:r>
                <a:rPr lang="en-US" sz="1200" dirty="0"/>
                <a:t>A9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DEBEBA31-06D8-33A9-0028-6F59E41526E5}"/>
              </a:ext>
            </a:extLst>
          </p:cNvPr>
          <p:cNvGrpSpPr/>
          <p:nvPr/>
        </p:nvGrpSpPr>
        <p:grpSpPr>
          <a:xfrm>
            <a:off x="8463098" y="4545565"/>
            <a:ext cx="2032000" cy="1993900"/>
            <a:chOff x="8214140" y="4572276"/>
            <a:chExt cx="2032000" cy="1993900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B2201E7-15AE-1E62-DB57-44E18A12C51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214140" y="4572276"/>
              <a:ext cx="2032000" cy="1993900"/>
            </a:xfrm>
            <a:prstGeom prst="rect">
              <a:avLst/>
            </a:prstGeom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E9748FC1-848C-CEE9-657E-292477619520}"/>
                </a:ext>
              </a:extLst>
            </p:cNvPr>
            <p:cNvSpPr txBox="1"/>
            <p:nvPr/>
          </p:nvSpPr>
          <p:spPr>
            <a:xfrm>
              <a:off x="8632348" y="4680963"/>
              <a:ext cx="70243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/>
                <a:t>37490-9</a:t>
              </a:r>
            </a:p>
            <a:p>
              <a:r>
                <a:rPr lang="en-US" sz="1200" dirty="0"/>
                <a:t>A4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458866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6A8425-192F-1EDF-ED42-7E58D0F39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SEM of empty vector 37490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CA0BCF-2699-48E0-6E6F-B4EFCE117D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177" y="1612900"/>
            <a:ext cx="5020823" cy="3600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C1F0DC8-DC53-A9EA-5605-CB1B86481B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1093" y="1612900"/>
            <a:ext cx="5020823" cy="3600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7FFE2EF-5407-23A2-8939-C41193EE0C2B}"/>
              </a:ext>
            </a:extLst>
          </p:cNvPr>
          <p:cNvSpPr txBox="1"/>
          <p:nvPr/>
        </p:nvSpPr>
        <p:spPr>
          <a:xfrm>
            <a:off x="4988859" y="1690688"/>
            <a:ext cx="9573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37490-9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571667B-9123-92EB-B690-3CE37FFB4AEB}"/>
              </a:ext>
            </a:extLst>
          </p:cNvPr>
          <p:cNvSpPr txBox="1"/>
          <p:nvPr/>
        </p:nvSpPr>
        <p:spPr>
          <a:xfrm>
            <a:off x="10470545" y="1612900"/>
            <a:ext cx="10743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37490-12</a:t>
            </a:r>
          </a:p>
        </p:txBody>
      </p:sp>
    </p:spTree>
    <p:extLst>
      <p:ext uri="{BB962C8B-B14F-4D97-AF65-F5344CB8AC3E}">
        <p14:creationId xmlns:p14="http://schemas.microsoft.com/office/powerpoint/2010/main" val="42687043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>
            <a:extLst>
              <a:ext uri="{FF2B5EF4-FFF2-40B4-BE49-F238E27FC236}">
                <a16:creationId xmlns:a16="http://schemas.microsoft.com/office/drawing/2014/main" id="{89F4CC4E-4F99-64E2-8607-54B0C2B57C1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6139"/>
          <a:stretch/>
        </p:blipFill>
        <p:spPr>
          <a:xfrm>
            <a:off x="8806984" y="2979709"/>
            <a:ext cx="1160218" cy="125878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63B5E580-0EF7-B861-0BD1-FA3E17EF9D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8989" y="4140500"/>
            <a:ext cx="2781300" cy="19939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A9FAD84C-4E01-54CE-7D8F-7A1ABA0021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58242" y="4140500"/>
            <a:ext cx="2781300" cy="199390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1F17980-EFE1-72D1-D748-E855DA73C95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78131" y="4110250"/>
            <a:ext cx="2781300" cy="19939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F75F9E17-45FE-B893-4C6D-B9DFBF746B1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5340" y="1799090"/>
            <a:ext cx="2755900" cy="19939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0D864E4-D1F5-2505-593F-01649B59AA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Controls vs 37487-4 and 5 strong OX lines had larger granules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75AC5C-B104-6C96-2D23-3BC65956A167}"/>
              </a:ext>
            </a:extLst>
          </p:cNvPr>
          <p:cNvSpPr txBox="1"/>
          <p:nvPr/>
        </p:nvSpPr>
        <p:spPr>
          <a:xfrm>
            <a:off x="1554480" y="1997822"/>
            <a:ext cx="9573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37487-4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B74172-F42B-9BF0-74D2-0FAC805CD46C}"/>
              </a:ext>
            </a:extLst>
          </p:cNvPr>
          <p:cNvSpPr txBox="1"/>
          <p:nvPr/>
        </p:nvSpPr>
        <p:spPr>
          <a:xfrm>
            <a:off x="3191145" y="3174442"/>
            <a:ext cx="40742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most replicates had more, larger granules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C20A20E-334E-C1D9-C968-AD4F130C3884}"/>
              </a:ext>
            </a:extLst>
          </p:cNvPr>
          <p:cNvSpPr txBox="1"/>
          <p:nvPr/>
        </p:nvSpPr>
        <p:spPr>
          <a:xfrm>
            <a:off x="1554479" y="4175179"/>
            <a:ext cx="9573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37487-5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8C3BBDB-C8A4-E952-2BCE-7071C7076927}"/>
              </a:ext>
            </a:extLst>
          </p:cNvPr>
          <p:cNvSpPr txBox="1"/>
          <p:nvPr/>
        </p:nvSpPr>
        <p:spPr>
          <a:xfrm>
            <a:off x="5337975" y="4181289"/>
            <a:ext cx="9573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37487-5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3B82A9C-7962-A232-C666-F36A8BAC2822}"/>
              </a:ext>
            </a:extLst>
          </p:cNvPr>
          <p:cNvSpPr txBox="1"/>
          <p:nvPr/>
        </p:nvSpPr>
        <p:spPr>
          <a:xfrm>
            <a:off x="9011468" y="4140500"/>
            <a:ext cx="9573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37487-5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378F9926-AA3E-B689-0894-088207D90921}"/>
              </a:ext>
            </a:extLst>
          </p:cNvPr>
          <p:cNvSpPr/>
          <p:nvPr/>
        </p:nvSpPr>
        <p:spPr>
          <a:xfrm rot="21054101">
            <a:off x="2467226" y="2110649"/>
            <a:ext cx="282388" cy="64605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671D471-1999-6D74-18A1-51D6B7ABBFEA}"/>
              </a:ext>
            </a:extLst>
          </p:cNvPr>
          <p:cNvSpPr txBox="1"/>
          <p:nvPr/>
        </p:nvSpPr>
        <p:spPr>
          <a:xfrm>
            <a:off x="9028012" y="2988386"/>
            <a:ext cx="7024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37487-5</a:t>
            </a:r>
          </a:p>
          <a:p>
            <a:r>
              <a:rPr lang="en-US" sz="1200" dirty="0"/>
              <a:t>E9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CC7FAF8B-7E41-83DA-22D5-D3152642BBE6}"/>
              </a:ext>
            </a:extLst>
          </p:cNvPr>
          <p:cNvGrpSpPr/>
          <p:nvPr/>
        </p:nvGrpSpPr>
        <p:grpSpPr>
          <a:xfrm>
            <a:off x="4757866" y="1815296"/>
            <a:ext cx="1160218" cy="1138464"/>
            <a:chOff x="1460772" y="394817"/>
            <a:chExt cx="2032000" cy="1993900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6D3BA3C8-5EF6-225A-31CD-A30A66DEA3F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460772" y="394817"/>
              <a:ext cx="2032000" cy="1993900"/>
            </a:xfrm>
            <a:prstGeom prst="rect">
              <a:avLst/>
            </a:prstGeom>
          </p:spPr>
        </p:pic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AC924BEF-D6EC-D9BC-C635-1ABF21787673}"/>
                </a:ext>
              </a:extLst>
            </p:cNvPr>
            <p:cNvSpPr txBox="1"/>
            <p:nvPr/>
          </p:nvSpPr>
          <p:spPr>
            <a:xfrm>
              <a:off x="1828992" y="483600"/>
              <a:ext cx="1007483" cy="8085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/>
                <a:t>FEC3</a:t>
              </a:r>
            </a:p>
            <a:p>
              <a:r>
                <a:rPr lang="en-US" sz="1200" dirty="0"/>
                <a:t>B5</a:t>
              </a:r>
            </a:p>
          </p:txBody>
        </p:sp>
      </p:grpSp>
      <p:pic>
        <p:nvPicPr>
          <p:cNvPr id="28" name="Picture 27">
            <a:extLst>
              <a:ext uri="{FF2B5EF4-FFF2-40B4-BE49-F238E27FC236}">
                <a16:creationId xmlns:a16="http://schemas.microsoft.com/office/drawing/2014/main" id="{D48D16F7-3E3D-3DFE-7374-8A92AFD566DD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b="15238"/>
          <a:stretch/>
        </p:blipFill>
        <p:spPr>
          <a:xfrm>
            <a:off x="9880469" y="2988386"/>
            <a:ext cx="1160219" cy="1272297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3EB66EC6-AE18-3449-506F-C5A12BE40526}"/>
              </a:ext>
            </a:extLst>
          </p:cNvPr>
          <p:cNvSpPr txBox="1"/>
          <p:nvPr/>
        </p:nvSpPr>
        <p:spPr>
          <a:xfrm>
            <a:off x="10049110" y="3010269"/>
            <a:ext cx="7024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37487-5</a:t>
            </a:r>
          </a:p>
          <a:p>
            <a:r>
              <a:rPr lang="en-US" sz="1200" dirty="0"/>
              <a:t>C7</a:t>
            </a:r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33643F65-2FF3-F2AC-460A-37AEDEF23C2F}"/>
              </a:ext>
            </a:extLst>
          </p:cNvPr>
          <p:cNvGrpSpPr/>
          <p:nvPr/>
        </p:nvGrpSpPr>
        <p:grpSpPr>
          <a:xfrm>
            <a:off x="6954886" y="1841324"/>
            <a:ext cx="1160218" cy="1184703"/>
            <a:chOff x="5424679" y="2885177"/>
            <a:chExt cx="1160218" cy="1184703"/>
          </a:xfrm>
        </p:grpSpPr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7EEF37D1-8225-6A07-9286-2CFFDEE227B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/>
            <a:srcRect b="21074"/>
            <a:stretch/>
          </p:blipFill>
          <p:spPr>
            <a:xfrm>
              <a:off x="5424679" y="2885177"/>
              <a:ext cx="1160218" cy="1184703"/>
            </a:xfrm>
            <a:prstGeom prst="rect">
              <a:avLst/>
            </a:prstGeom>
          </p:spPr>
        </p:pic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CF407C3F-4FC7-0A7A-7D4F-193A2BCE5D54}"/>
                </a:ext>
              </a:extLst>
            </p:cNvPr>
            <p:cNvSpPr txBox="1"/>
            <p:nvPr/>
          </p:nvSpPr>
          <p:spPr>
            <a:xfrm>
              <a:off x="5592852" y="2885177"/>
              <a:ext cx="70243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/>
                <a:t>37487-4</a:t>
              </a:r>
            </a:p>
            <a:p>
              <a:r>
                <a:rPr lang="en-US" sz="1200" dirty="0"/>
                <a:t>E8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F35B729E-9EA6-F0EA-2425-5C62E964400A}"/>
              </a:ext>
            </a:extLst>
          </p:cNvPr>
          <p:cNvGrpSpPr/>
          <p:nvPr/>
        </p:nvGrpSpPr>
        <p:grpSpPr>
          <a:xfrm>
            <a:off x="5903692" y="1821038"/>
            <a:ext cx="1160218" cy="1225276"/>
            <a:chOff x="3682305" y="2885176"/>
            <a:chExt cx="1160218" cy="1225276"/>
          </a:xfrm>
        </p:grpSpPr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F9257AC5-E4D2-028D-2CB2-E185CBDC726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/>
            <a:srcRect b="18371"/>
            <a:stretch/>
          </p:blipFill>
          <p:spPr>
            <a:xfrm>
              <a:off x="3682305" y="2885177"/>
              <a:ext cx="1160218" cy="1225275"/>
            </a:xfrm>
            <a:prstGeom prst="rect">
              <a:avLst/>
            </a:prstGeom>
          </p:spPr>
        </p:pic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1C8760A7-C8C7-C08C-FDFD-961B1CA248B5}"/>
                </a:ext>
              </a:extLst>
            </p:cNvPr>
            <p:cNvSpPr txBox="1"/>
            <p:nvPr/>
          </p:nvSpPr>
          <p:spPr>
            <a:xfrm>
              <a:off x="3863880" y="2885176"/>
              <a:ext cx="70243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/>
                <a:t>37487-4</a:t>
              </a:r>
            </a:p>
            <a:p>
              <a:r>
                <a:rPr lang="en-US" sz="1200" dirty="0"/>
                <a:t>E4</a:t>
              </a:r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44B80801-CFBE-1631-ABEF-14F6FD794EF6}"/>
              </a:ext>
            </a:extLst>
          </p:cNvPr>
          <p:cNvGrpSpPr/>
          <p:nvPr/>
        </p:nvGrpSpPr>
        <p:grpSpPr>
          <a:xfrm>
            <a:off x="7717773" y="2988386"/>
            <a:ext cx="1160218" cy="1138464"/>
            <a:chOff x="1460772" y="394817"/>
            <a:chExt cx="2032000" cy="1993900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6D1D4258-41DD-80AC-3EFE-4CAB1B3BAF3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460772" y="394817"/>
              <a:ext cx="2032000" cy="1993900"/>
            </a:xfrm>
            <a:prstGeom prst="rect">
              <a:avLst/>
            </a:prstGeom>
          </p:spPr>
        </p:pic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3578F338-B300-0689-EFF3-D38766312607}"/>
                </a:ext>
              </a:extLst>
            </p:cNvPr>
            <p:cNvSpPr txBox="1"/>
            <p:nvPr/>
          </p:nvSpPr>
          <p:spPr>
            <a:xfrm>
              <a:off x="1828992" y="483600"/>
              <a:ext cx="1007483" cy="8085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/>
                <a:t>FEC3</a:t>
              </a:r>
            </a:p>
            <a:p>
              <a:r>
                <a:rPr lang="en-US" sz="1200" dirty="0"/>
                <a:t>B5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316100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920CD0-2A2A-A6E7-EDF4-D1333CB4F5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SEM of strong OX lines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9241AE6-558C-CD60-6EEC-1B6F0D0A36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8401" y="1445125"/>
            <a:ext cx="3514576" cy="2520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9E7055-B480-B571-0765-A057A62F06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5062" y="1445125"/>
            <a:ext cx="3514576" cy="2520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13AB1CD-CC58-E78E-0F93-0D58D45463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8401" y="4145357"/>
            <a:ext cx="3514576" cy="2520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8E71571-9007-9980-29E3-625419DEFF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45062" y="4145357"/>
            <a:ext cx="3514576" cy="25200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B61D53C-F5D0-EEFB-197A-310ED690684D}"/>
              </a:ext>
            </a:extLst>
          </p:cNvPr>
          <p:cNvSpPr txBox="1"/>
          <p:nvPr/>
        </p:nvSpPr>
        <p:spPr>
          <a:xfrm>
            <a:off x="5375664" y="1411472"/>
            <a:ext cx="9573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37487-4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A7448FB-923E-B880-1665-9857B94922C3}"/>
              </a:ext>
            </a:extLst>
          </p:cNvPr>
          <p:cNvSpPr txBox="1"/>
          <p:nvPr/>
        </p:nvSpPr>
        <p:spPr>
          <a:xfrm>
            <a:off x="9202325" y="1445125"/>
            <a:ext cx="9573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37487-4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87F669F-058A-FED7-D9F6-2225D6DF8FCF}"/>
              </a:ext>
            </a:extLst>
          </p:cNvPr>
          <p:cNvSpPr txBox="1"/>
          <p:nvPr/>
        </p:nvSpPr>
        <p:spPr>
          <a:xfrm>
            <a:off x="5375663" y="4145357"/>
            <a:ext cx="9573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37487-5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7DB329F-634C-8E5C-3CA0-E0436C46DFC8}"/>
              </a:ext>
            </a:extLst>
          </p:cNvPr>
          <p:cNvSpPr txBox="1"/>
          <p:nvPr/>
        </p:nvSpPr>
        <p:spPr>
          <a:xfrm>
            <a:off x="9202324" y="4145357"/>
            <a:ext cx="9573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37487-5</a:t>
            </a:r>
          </a:p>
        </p:txBody>
      </p:sp>
    </p:spTree>
    <p:extLst>
      <p:ext uri="{BB962C8B-B14F-4D97-AF65-F5344CB8AC3E}">
        <p14:creationId xmlns:p14="http://schemas.microsoft.com/office/powerpoint/2010/main" val="27033315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48D6D6-397A-2240-78B0-5C617FA549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37487-14 (strongest OX line) also larger granules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5165AE1-9E9E-C931-FD35-AA0C79D91F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5944" y="3788937"/>
            <a:ext cx="4920544" cy="285064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44B9B6D-A9B7-A9DE-4568-62819FB4288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7964"/>
          <a:stretch/>
        </p:blipFill>
        <p:spPr>
          <a:xfrm>
            <a:off x="8634262" y="1913559"/>
            <a:ext cx="1088716" cy="1155505"/>
          </a:xfrm>
          <a:prstGeom prst="rect">
            <a:avLst/>
          </a:prstGeom>
          <a:ln>
            <a:solidFill>
              <a:srgbClr val="6EFF3D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5D6B8B4-9722-566E-932C-4B29E0EC80EB}"/>
              </a:ext>
            </a:extLst>
          </p:cNvPr>
          <p:cNvSpPr txBox="1"/>
          <p:nvPr/>
        </p:nvSpPr>
        <p:spPr>
          <a:xfrm>
            <a:off x="8786290" y="1933419"/>
            <a:ext cx="7809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37487-14</a:t>
            </a:r>
          </a:p>
          <a:p>
            <a:r>
              <a:rPr lang="en-US" sz="1200" dirty="0"/>
              <a:t>F10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42340F7-FADA-4DA1-332D-9AC8E9CAC54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17964"/>
          <a:stretch/>
        </p:blipFill>
        <p:spPr>
          <a:xfrm>
            <a:off x="9868186" y="1933419"/>
            <a:ext cx="1070004" cy="1135645"/>
          </a:xfrm>
          <a:prstGeom prst="rect">
            <a:avLst/>
          </a:prstGeom>
          <a:ln>
            <a:solidFill>
              <a:srgbClr val="912BB3"/>
            </a:solidFill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68B6759-59C1-156A-0E56-CD3019D31215}"/>
              </a:ext>
            </a:extLst>
          </p:cNvPr>
          <p:cNvSpPr txBox="1"/>
          <p:nvPr/>
        </p:nvSpPr>
        <p:spPr>
          <a:xfrm>
            <a:off x="10012696" y="1748753"/>
            <a:ext cx="7809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1200" dirty="0"/>
          </a:p>
          <a:p>
            <a:r>
              <a:rPr lang="en-US" sz="1200" dirty="0"/>
              <a:t>37487-14</a:t>
            </a:r>
          </a:p>
          <a:p>
            <a:r>
              <a:rPr lang="en-US" sz="1200" dirty="0"/>
              <a:t>D9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B1762DB-07A4-ED0A-A153-D74384D994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5566" y="1862866"/>
            <a:ext cx="4027689" cy="2850648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17D2E19F-9DC6-5A9A-E6D5-94D43C32A935}"/>
              </a:ext>
            </a:extLst>
          </p:cNvPr>
          <p:cNvSpPr txBox="1"/>
          <p:nvPr/>
        </p:nvSpPr>
        <p:spPr>
          <a:xfrm>
            <a:off x="4668264" y="1913559"/>
            <a:ext cx="16196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larger, rounded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2B1ABAE7-7057-EB93-0511-F0312D7F4F5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26523" y="1862866"/>
            <a:ext cx="1160218" cy="1138464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CF763DB5-006A-14E2-44B9-71BEF3165AAC}"/>
              </a:ext>
            </a:extLst>
          </p:cNvPr>
          <p:cNvSpPr txBox="1"/>
          <p:nvPr/>
        </p:nvSpPr>
        <p:spPr>
          <a:xfrm>
            <a:off x="7536767" y="1913559"/>
            <a:ext cx="5752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FEC3</a:t>
            </a:r>
          </a:p>
          <a:p>
            <a:r>
              <a:rPr lang="en-US" sz="1200" dirty="0"/>
              <a:t>B5</a:t>
            </a:r>
          </a:p>
        </p:txBody>
      </p:sp>
    </p:spTree>
    <p:extLst>
      <p:ext uri="{BB962C8B-B14F-4D97-AF65-F5344CB8AC3E}">
        <p14:creationId xmlns:p14="http://schemas.microsoft.com/office/powerpoint/2010/main" val="22949547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CFE0EB-9961-3032-F102-FB3F9A70B4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SEM of strongest OX line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3D56607-17C7-ED8F-BC9C-BB317FC02C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6377" y="2067206"/>
            <a:ext cx="3510327" cy="2520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EFE6F8-FDCD-1933-5A4E-705941F93813}"/>
              </a:ext>
            </a:extLst>
          </p:cNvPr>
          <p:cNvSpPr txBox="1"/>
          <p:nvPr/>
        </p:nvSpPr>
        <p:spPr>
          <a:xfrm>
            <a:off x="8182371" y="2067206"/>
            <a:ext cx="10743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37487-14</a:t>
            </a:r>
          </a:p>
        </p:txBody>
      </p:sp>
    </p:spTree>
    <p:extLst>
      <p:ext uri="{BB962C8B-B14F-4D97-AF65-F5344CB8AC3E}">
        <p14:creationId xmlns:p14="http://schemas.microsoft.com/office/powerpoint/2010/main" val="14605131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30B92F-3944-7BD0-811F-A935931B0B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Line 37487-31 and -38 low overexpression constructs largely unchanged from controls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B41643-2746-04E8-D4D8-CA6724F891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8213" y="2736850"/>
            <a:ext cx="3429000" cy="19939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AD872D5-C3D4-E53B-9970-680340E4FA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27134" y="2736850"/>
            <a:ext cx="3429000" cy="19939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9DE1688-A1C3-03C2-D37B-9FAF6E25D0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75191" y="4730750"/>
            <a:ext cx="1164955" cy="150716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6229083-DA33-3C39-9491-C015214AE62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7863" y="4730750"/>
            <a:ext cx="1160218" cy="113846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3BDDCA3-C117-D28F-E7A8-8B4E9784CF1C}"/>
              </a:ext>
            </a:extLst>
          </p:cNvPr>
          <p:cNvSpPr txBox="1"/>
          <p:nvPr/>
        </p:nvSpPr>
        <p:spPr>
          <a:xfrm>
            <a:off x="1188107" y="4781443"/>
            <a:ext cx="5752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FEC3</a:t>
            </a:r>
          </a:p>
          <a:p>
            <a:r>
              <a:rPr lang="en-US" sz="1200" dirty="0"/>
              <a:t>B5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DB746AB-7A61-33B2-6B65-F04103723CE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70496" y="4730750"/>
            <a:ext cx="1164955" cy="150716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076BEB9-8CB4-AAB4-86C1-E877956C3B5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65801" y="4784409"/>
            <a:ext cx="1164955" cy="150716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1D86835-FD9A-894F-8A39-E19876F7F37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72868" y="4784408"/>
            <a:ext cx="1164956" cy="1507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1852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BBA05F-3935-68F5-DC8F-2A5482FC6E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37487-49, low overexpression construct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C97F75-7E76-3346-7D78-BCEA24D2C7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9739" y="2842868"/>
            <a:ext cx="3454400" cy="19939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D27AAA9-ADCF-5476-6AFA-CBAD6B65D0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07270" y="2760042"/>
            <a:ext cx="3454400" cy="19939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1E492CD-558C-B35F-7413-093FBDE22E43}"/>
              </a:ext>
            </a:extLst>
          </p:cNvPr>
          <p:cNvSpPr txBox="1"/>
          <p:nvPr/>
        </p:nvSpPr>
        <p:spPr>
          <a:xfrm>
            <a:off x="9559236" y="2916488"/>
            <a:ext cx="168302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Maybe for D2, some starch solution broke through the </a:t>
            </a:r>
            <a:r>
              <a:rPr lang="en-US" dirty="0" err="1"/>
              <a:t>Percoll</a:t>
            </a:r>
            <a:r>
              <a:rPr lang="en-US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1930962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D4ED7-EFA3-9DC4-4CA4-733CEF9201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37487-52, low overexpression construct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A94D5DD-F6D1-A441-107E-D6AB398C14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8856" y="1690688"/>
            <a:ext cx="3429000" cy="19939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871DAC9-25B7-1E91-E2DF-6120F88953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73883" y="1690686"/>
            <a:ext cx="1103995" cy="142829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6D94E5F-BFC2-BEE8-2BDB-7F7CBA42B37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38411" y="1690687"/>
            <a:ext cx="1103995" cy="142829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95C0FA1-3949-BFD0-AD6D-594AD19627B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42406" y="1690688"/>
            <a:ext cx="1103995" cy="1428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3092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39A6BB-A99D-DA8A-B578-BEAC837189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37487-55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BC28B8-08D2-EDB6-3CA3-EA662FC04E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891" y="2127250"/>
            <a:ext cx="3429000" cy="19939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D8FF73E-C20E-2FAB-60EE-4A6553E0145A}"/>
              </a:ext>
            </a:extLst>
          </p:cNvPr>
          <p:cNvSpPr txBox="1"/>
          <p:nvPr/>
        </p:nvSpPr>
        <p:spPr>
          <a:xfrm>
            <a:off x="5015668" y="1009323"/>
            <a:ext cx="48237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generally similar to WT, few had larger granules than WT and few smaller granules than </a:t>
            </a:r>
            <a:r>
              <a:rPr lang="en-US" dirty="0" err="1"/>
              <a:t>wt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B234818-01FE-A7A8-AB38-EF80C70C75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19769" y="2266950"/>
            <a:ext cx="2032000" cy="26289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3E111DE-A8FD-DA18-2964-C0476E032B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75212" y="2246585"/>
            <a:ext cx="2032000" cy="26289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A3911BE-2DCE-8EE7-9DBF-66652DE3CA5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01864" y="2266950"/>
            <a:ext cx="2032000" cy="26289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6D44543-C0BC-B179-EE6B-4DFE314D437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60000" y="2266950"/>
            <a:ext cx="2032000" cy="26289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2E59AE1-2991-7D7F-7AFD-4BA55A9263B3}"/>
              </a:ext>
            </a:extLst>
          </p:cNvPr>
          <p:cNvSpPr txBox="1"/>
          <p:nvPr/>
        </p:nvSpPr>
        <p:spPr>
          <a:xfrm>
            <a:off x="752489" y="5848677"/>
            <a:ext cx="68909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Line #55 is the highest-expressing of the low-overexpression constructs</a:t>
            </a:r>
          </a:p>
        </p:txBody>
      </p:sp>
    </p:spTree>
    <p:extLst>
      <p:ext uri="{BB962C8B-B14F-4D97-AF65-F5344CB8AC3E}">
        <p14:creationId xmlns:p14="http://schemas.microsoft.com/office/powerpoint/2010/main" val="21197114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00BE61-7CE3-90E4-1226-28222BF427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SEM of weaker OX line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48CFE8D-24F8-0FCB-29BA-4D5CD4C9C2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2483" y="2412953"/>
            <a:ext cx="3514576" cy="2520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493D5BC-CFC5-794E-5A1A-2D79EFD741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4941" y="2412953"/>
            <a:ext cx="3514576" cy="2520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83AAF50-51EC-8240-D0CE-9A8D5A1E7931}"/>
              </a:ext>
            </a:extLst>
          </p:cNvPr>
          <p:cNvSpPr txBox="1"/>
          <p:nvPr/>
        </p:nvSpPr>
        <p:spPr>
          <a:xfrm>
            <a:off x="4752726" y="2408795"/>
            <a:ext cx="10743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37487-55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7E249ED-B03E-0495-6D80-5D977B06A492}"/>
              </a:ext>
            </a:extLst>
          </p:cNvPr>
          <p:cNvSpPr txBox="1"/>
          <p:nvPr/>
        </p:nvSpPr>
        <p:spPr>
          <a:xfrm>
            <a:off x="8805184" y="2408795"/>
            <a:ext cx="10743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37487-55</a:t>
            </a:r>
          </a:p>
        </p:txBody>
      </p:sp>
    </p:spTree>
    <p:extLst>
      <p:ext uri="{BB962C8B-B14F-4D97-AF65-F5344CB8AC3E}">
        <p14:creationId xmlns:p14="http://schemas.microsoft.com/office/powerpoint/2010/main" val="35423658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30774</TotalTime>
  <Words>308</Words>
  <Application>Microsoft Macintosh PowerPoint</Application>
  <PresentationFormat>Widescreen</PresentationFormat>
  <Paragraphs>93</Paragraphs>
  <Slides>14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Flow Cyt and SEM of 37487 purified starch granules from greenhouse-grown cassava storage roots</vt:lpstr>
      <vt:lpstr>Method</vt:lpstr>
      <vt:lpstr>FEC and 37490 empty vector controls</vt:lpstr>
      <vt:lpstr>Control selected</vt:lpstr>
      <vt:lpstr>SEM of empty vector 37490</vt:lpstr>
      <vt:lpstr>Controls vs 37487-4 and 5 strong OX lines had larger granules</vt:lpstr>
      <vt:lpstr>SEM of strong OX lines</vt:lpstr>
      <vt:lpstr>37487-14 (strongest OX line) also larger granules</vt:lpstr>
      <vt:lpstr>SEM of strongest OX line</vt:lpstr>
      <vt:lpstr>Line 37487-31 and -38 low overexpression constructs largely unchanged from controls</vt:lpstr>
      <vt:lpstr>37487-49, low overexpression construct </vt:lpstr>
      <vt:lpstr>37487-52, low overexpression construct </vt:lpstr>
      <vt:lpstr>37487-55</vt:lpstr>
      <vt:lpstr>SEM of weaker OX line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Flow Cyt 37487 p35s:HbESV1 in cassava storage roots</dc:title>
  <dc:creator>Christina Joy Müller</dc:creator>
  <cp:lastModifiedBy>Christina Joy Müller</cp:lastModifiedBy>
  <cp:revision>34</cp:revision>
  <dcterms:created xsi:type="dcterms:W3CDTF">2023-10-25T10:05:10Z</dcterms:created>
  <dcterms:modified xsi:type="dcterms:W3CDTF">2026-04-07T15:31:57Z</dcterms:modified>
</cp:coreProperties>
</file>