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9"/>
  </p:notesMasterIdLst>
  <p:sldIdLst>
    <p:sldId id="456" r:id="rId2"/>
    <p:sldId id="566" r:id="rId3"/>
    <p:sldId id="513" r:id="rId4"/>
    <p:sldId id="567" r:id="rId5"/>
    <p:sldId id="578" r:id="rId6"/>
    <p:sldId id="568" r:id="rId7"/>
    <p:sldId id="569" r:id="rId8"/>
    <p:sldId id="570" r:id="rId9"/>
    <p:sldId id="571" r:id="rId10"/>
    <p:sldId id="572" r:id="rId11"/>
    <p:sldId id="574" r:id="rId12"/>
    <p:sldId id="579" r:id="rId13"/>
    <p:sldId id="522" r:id="rId14"/>
    <p:sldId id="555" r:id="rId15"/>
    <p:sldId id="529" r:id="rId16"/>
    <p:sldId id="536" r:id="rId17"/>
    <p:sldId id="521" r:id="rId18"/>
    <p:sldId id="523" r:id="rId19"/>
    <p:sldId id="548" r:id="rId20"/>
    <p:sldId id="559" r:id="rId21"/>
    <p:sldId id="558" r:id="rId22"/>
    <p:sldId id="541" r:id="rId23"/>
    <p:sldId id="581" r:id="rId24"/>
    <p:sldId id="539" r:id="rId25"/>
    <p:sldId id="540" r:id="rId26"/>
    <p:sldId id="549" r:id="rId27"/>
    <p:sldId id="551" r:id="rId28"/>
    <p:sldId id="545" r:id="rId29"/>
    <p:sldId id="542" r:id="rId30"/>
    <p:sldId id="546" r:id="rId31"/>
    <p:sldId id="547" r:id="rId32"/>
    <p:sldId id="464" r:id="rId33"/>
    <p:sldId id="576" r:id="rId34"/>
    <p:sldId id="577" r:id="rId35"/>
    <p:sldId id="582" r:id="rId36"/>
    <p:sldId id="580" r:id="rId37"/>
    <p:sldId id="564" r:id="rId38"/>
    <p:sldId id="565" r:id="rId39"/>
    <p:sldId id="583" r:id="rId40"/>
    <p:sldId id="554" r:id="rId41"/>
    <p:sldId id="532" r:id="rId42"/>
    <p:sldId id="533" r:id="rId43"/>
    <p:sldId id="556" r:id="rId44"/>
    <p:sldId id="530" r:id="rId45"/>
    <p:sldId id="479" r:id="rId46"/>
    <p:sldId id="463" r:id="rId47"/>
    <p:sldId id="474" r:id="rId48"/>
    <p:sldId id="531" r:id="rId49"/>
    <p:sldId id="534" r:id="rId50"/>
    <p:sldId id="553" r:id="rId51"/>
    <p:sldId id="560" r:id="rId52"/>
    <p:sldId id="561" r:id="rId53"/>
    <p:sldId id="557" r:id="rId54"/>
    <p:sldId id="562" r:id="rId55"/>
    <p:sldId id="481" r:id="rId56"/>
    <p:sldId id="482" r:id="rId57"/>
    <p:sldId id="503"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Medeiros" initials="DM" lastIdx="1" clrIdx="0">
    <p:extLst>
      <p:ext uri="{19B8F6BF-5375-455C-9EA6-DF929625EA0E}">
        <p15:presenceInfo xmlns:p15="http://schemas.microsoft.com/office/powerpoint/2012/main" userId="90a666b4a5dcc2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53" autoAdjust="0"/>
    <p:restoredTop sz="80491" autoAdjust="0"/>
  </p:normalViewPr>
  <p:slideViewPr>
    <p:cSldViewPr>
      <p:cViewPr varScale="1">
        <p:scale>
          <a:sx n="60" d="100"/>
          <a:sy n="60" d="100"/>
        </p:scale>
        <p:origin x="219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8E2641-61B2-4008-8BCF-739E75FA87C5}" type="datetimeFigureOut">
              <a:rPr lang="en-US" smtClean="0"/>
              <a:t>4/8/2024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F442E1-BBB2-4E69-A1DB-918E0BE80EC2}" type="slidenum">
              <a:rPr lang="en-US" smtClean="0"/>
              <a:t>‹#›</a:t>
            </a:fld>
            <a:endParaRPr lang="en-US"/>
          </a:p>
        </p:txBody>
      </p:sp>
    </p:spTree>
    <p:extLst>
      <p:ext uri="{BB962C8B-B14F-4D97-AF65-F5344CB8AC3E}">
        <p14:creationId xmlns:p14="http://schemas.microsoft.com/office/powerpoint/2010/main" val="671877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a:t>
            </a:fld>
            <a:endParaRPr lang="en-US"/>
          </a:p>
        </p:txBody>
      </p:sp>
    </p:spTree>
    <p:extLst>
      <p:ext uri="{BB962C8B-B14F-4D97-AF65-F5344CB8AC3E}">
        <p14:creationId xmlns:p14="http://schemas.microsoft.com/office/powerpoint/2010/main" val="2539748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2</a:t>
            </a:fld>
            <a:endParaRPr lang="en-US"/>
          </a:p>
        </p:txBody>
      </p:sp>
    </p:spTree>
    <p:extLst>
      <p:ext uri="{BB962C8B-B14F-4D97-AF65-F5344CB8AC3E}">
        <p14:creationId xmlns:p14="http://schemas.microsoft.com/office/powerpoint/2010/main" val="2653052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6</a:t>
            </a:fld>
            <a:endParaRPr lang="en-US"/>
          </a:p>
        </p:txBody>
      </p:sp>
    </p:spTree>
    <p:extLst>
      <p:ext uri="{BB962C8B-B14F-4D97-AF65-F5344CB8AC3E}">
        <p14:creationId xmlns:p14="http://schemas.microsoft.com/office/powerpoint/2010/main" val="278988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Nas</a:t>
            </a:r>
            <a:r>
              <a:rPr lang="en-US" dirty="0"/>
              <a:t> excluded</a:t>
            </a:r>
          </a:p>
        </p:txBody>
      </p:sp>
      <p:sp>
        <p:nvSpPr>
          <p:cNvPr id="4" name="Slide Number Placeholder 3"/>
          <p:cNvSpPr>
            <a:spLocks noGrp="1"/>
          </p:cNvSpPr>
          <p:nvPr>
            <p:ph type="sldNum" sz="quarter" idx="10"/>
          </p:nvPr>
        </p:nvSpPr>
        <p:spPr/>
        <p:txBody>
          <a:bodyPr/>
          <a:lstStyle/>
          <a:p>
            <a:fld id="{BCF442E1-BBB2-4E69-A1DB-918E0BE80EC2}" type="slidenum">
              <a:rPr lang="en-US" smtClean="0"/>
              <a:t>7</a:t>
            </a:fld>
            <a:endParaRPr lang="en-US"/>
          </a:p>
        </p:txBody>
      </p:sp>
    </p:spTree>
    <p:extLst>
      <p:ext uri="{BB962C8B-B14F-4D97-AF65-F5344CB8AC3E}">
        <p14:creationId xmlns:p14="http://schemas.microsoft.com/office/powerpoint/2010/main" val="4083719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8</a:t>
            </a:fld>
            <a:endParaRPr lang="en-US"/>
          </a:p>
        </p:txBody>
      </p:sp>
    </p:spTree>
    <p:extLst>
      <p:ext uri="{BB962C8B-B14F-4D97-AF65-F5344CB8AC3E}">
        <p14:creationId xmlns:p14="http://schemas.microsoft.com/office/powerpoint/2010/main" val="422676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Nas</a:t>
            </a:r>
            <a:r>
              <a:rPr lang="en-US" dirty="0"/>
              <a:t> excluded</a:t>
            </a:r>
          </a:p>
        </p:txBody>
      </p:sp>
      <p:sp>
        <p:nvSpPr>
          <p:cNvPr id="4" name="Slide Number Placeholder 3"/>
          <p:cNvSpPr>
            <a:spLocks noGrp="1"/>
          </p:cNvSpPr>
          <p:nvPr>
            <p:ph type="sldNum" sz="quarter" idx="10"/>
          </p:nvPr>
        </p:nvSpPr>
        <p:spPr/>
        <p:txBody>
          <a:bodyPr/>
          <a:lstStyle/>
          <a:p>
            <a:fld id="{BCF442E1-BBB2-4E69-A1DB-918E0BE80EC2}" type="slidenum">
              <a:rPr lang="en-US" smtClean="0"/>
              <a:t>9</a:t>
            </a:fld>
            <a:endParaRPr lang="en-US"/>
          </a:p>
        </p:txBody>
      </p:sp>
    </p:spTree>
    <p:extLst>
      <p:ext uri="{BB962C8B-B14F-4D97-AF65-F5344CB8AC3E}">
        <p14:creationId xmlns:p14="http://schemas.microsoft.com/office/powerpoint/2010/main" val="1257350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11</a:t>
            </a:fld>
            <a:endParaRPr lang="en-US"/>
          </a:p>
        </p:txBody>
      </p:sp>
    </p:spTree>
    <p:extLst>
      <p:ext uri="{BB962C8B-B14F-4D97-AF65-F5344CB8AC3E}">
        <p14:creationId xmlns:p14="http://schemas.microsoft.com/office/powerpoint/2010/main" val="2644804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13</a:t>
            </a:fld>
            <a:endParaRPr lang="en-US"/>
          </a:p>
        </p:txBody>
      </p:sp>
    </p:spTree>
    <p:extLst>
      <p:ext uri="{BB962C8B-B14F-4D97-AF65-F5344CB8AC3E}">
        <p14:creationId xmlns:p14="http://schemas.microsoft.com/office/powerpoint/2010/main" val="834880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H:\MPI-MP_May2022\CassProject2022\NitrogenModule\230705_NonParametric_test</a:t>
            </a:r>
          </a:p>
        </p:txBody>
      </p:sp>
      <p:sp>
        <p:nvSpPr>
          <p:cNvPr id="4" name="Slide Number Placeholder 3"/>
          <p:cNvSpPr>
            <a:spLocks noGrp="1"/>
          </p:cNvSpPr>
          <p:nvPr>
            <p:ph type="sldNum" sz="quarter" idx="10"/>
          </p:nvPr>
        </p:nvSpPr>
        <p:spPr/>
        <p:txBody>
          <a:bodyPr/>
          <a:lstStyle/>
          <a:p>
            <a:fld id="{BCF442E1-BBB2-4E69-A1DB-918E0BE80EC2}" type="slidenum">
              <a:rPr lang="en-US" smtClean="0"/>
              <a:t>17</a:t>
            </a:fld>
            <a:endParaRPr lang="en-US"/>
          </a:p>
        </p:txBody>
      </p:sp>
    </p:spTree>
    <p:extLst>
      <p:ext uri="{BB962C8B-B14F-4D97-AF65-F5344CB8AC3E}">
        <p14:creationId xmlns:p14="http://schemas.microsoft.com/office/powerpoint/2010/main" val="3664359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H:\MPI-MP_May2022\CassProject2022\NitrogenModule\Exp_N.Module_polytunnel_Jun22\MetaboAnalyst\GroupedVC</a:t>
            </a:r>
          </a:p>
        </p:txBody>
      </p:sp>
      <p:sp>
        <p:nvSpPr>
          <p:cNvPr id="4" name="Slide Number Placeholder 3"/>
          <p:cNvSpPr>
            <a:spLocks noGrp="1"/>
          </p:cNvSpPr>
          <p:nvPr>
            <p:ph type="sldNum" sz="quarter" idx="10"/>
          </p:nvPr>
        </p:nvSpPr>
        <p:spPr/>
        <p:txBody>
          <a:bodyPr/>
          <a:lstStyle/>
          <a:p>
            <a:fld id="{BCF442E1-BBB2-4E69-A1DB-918E0BE80EC2}" type="slidenum">
              <a:rPr lang="en-US" smtClean="0"/>
              <a:t>18</a:t>
            </a:fld>
            <a:endParaRPr lang="en-US"/>
          </a:p>
        </p:txBody>
      </p:sp>
    </p:spTree>
    <p:extLst>
      <p:ext uri="{BB962C8B-B14F-4D97-AF65-F5344CB8AC3E}">
        <p14:creationId xmlns:p14="http://schemas.microsoft.com/office/powerpoint/2010/main" val="2185069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H:\MPI-MP_May2022\CassProject2022\NitrogenModule\Exp_N.Module_polytunnel_Jun22\MetaboAnalyst\GroupedVC</a:t>
            </a:r>
          </a:p>
        </p:txBody>
      </p:sp>
      <p:sp>
        <p:nvSpPr>
          <p:cNvPr id="4" name="Slide Number Placeholder 3"/>
          <p:cNvSpPr>
            <a:spLocks noGrp="1"/>
          </p:cNvSpPr>
          <p:nvPr>
            <p:ph type="sldNum" sz="quarter" idx="10"/>
          </p:nvPr>
        </p:nvSpPr>
        <p:spPr/>
        <p:txBody>
          <a:bodyPr/>
          <a:lstStyle/>
          <a:p>
            <a:fld id="{BCF442E1-BBB2-4E69-A1DB-918E0BE80EC2}" type="slidenum">
              <a:rPr lang="en-US" smtClean="0"/>
              <a:t>19</a:t>
            </a:fld>
            <a:endParaRPr lang="en-US"/>
          </a:p>
        </p:txBody>
      </p:sp>
    </p:spTree>
    <p:extLst>
      <p:ext uri="{BB962C8B-B14F-4D97-AF65-F5344CB8AC3E}">
        <p14:creationId xmlns:p14="http://schemas.microsoft.com/office/powerpoint/2010/main" val="1028941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32</a:t>
            </a:fld>
            <a:endParaRPr lang="en-US"/>
          </a:p>
        </p:txBody>
      </p:sp>
    </p:spTree>
    <p:extLst>
      <p:ext uri="{BB962C8B-B14F-4D97-AF65-F5344CB8AC3E}">
        <p14:creationId xmlns:p14="http://schemas.microsoft.com/office/powerpoint/2010/main" val="3627683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33</a:t>
            </a:fld>
            <a:endParaRPr lang="en-US"/>
          </a:p>
        </p:txBody>
      </p:sp>
    </p:spTree>
    <p:extLst>
      <p:ext uri="{BB962C8B-B14F-4D97-AF65-F5344CB8AC3E}">
        <p14:creationId xmlns:p14="http://schemas.microsoft.com/office/powerpoint/2010/main" val="224074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Segoe UI" panose="020B0502040204020203" pitchFamily="34" charset="0"/>
              </a:rPr>
              <a:t>Weigelt</a:t>
            </a:r>
            <a:r>
              <a:rPr lang="en-US" b="1" dirty="0">
                <a:latin typeface="Segoe UI" panose="020B0502040204020203" pitchFamily="34" charset="0"/>
              </a:rPr>
              <a:t>, K., </a:t>
            </a:r>
            <a:r>
              <a:rPr lang="en-US" b="1" dirty="0" err="1">
                <a:latin typeface="Segoe UI" panose="020B0502040204020203" pitchFamily="34" charset="0"/>
              </a:rPr>
              <a:t>Küster</a:t>
            </a:r>
            <a:r>
              <a:rPr lang="en-US" b="1" dirty="0">
                <a:latin typeface="Segoe UI" panose="020B0502040204020203" pitchFamily="34" charset="0"/>
              </a:rPr>
              <a:t>, H., </a:t>
            </a:r>
            <a:r>
              <a:rPr lang="en-US" b="1" dirty="0" err="1">
                <a:latin typeface="Segoe UI" panose="020B0502040204020203" pitchFamily="34" charset="0"/>
              </a:rPr>
              <a:t>Radchuk</a:t>
            </a:r>
            <a:r>
              <a:rPr lang="en-US" b="1" dirty="0">
                <a:latin typeface="Segoe UI" panose="020B0502040204020203" pitchFamily="34" charset="0"/>
              </a:rPr>
              <a:t>, R., Müller, M., </a:t>
            </a:r>
            <a:r>
              <a:rPr lang="en-US" b="1" dirty="0" err="1">
                <a:latin typeface="Segoe UI" panose="020B0502040204020203" pitchFamily="34" charset="0"/>
              </a:rPr>
              <a:t>Weichert</a:t>
            </a:r>
            <a:r>
              <a:rPr lang="en-US" b="1" dirty="0">
                <a:latin typeface="Segoe UI" panose="020B0502040204020203" pitchFamily="34" charset="0"/>
              </a:rPr>
              <a:t>, H., Fait, A., Fernie, A.R., </a:t>
            </a:r>
            <a:r>
              <a:rPr lang="en-US" b="1" dirty="0" err="1">
                <a:latin typeface="Segoe UI" panose="020B0502040204020203" pitchFamily="34" charset="0"/>
              </a:rPr>
              <a:t>Saalbach</a:t>
            </a:r>
            <a:r>
              <a:rPr lang="en-US" b="1" dirty="0">
                <a:latin typeface="Segoe UI" panose="020B0502040204020203" pitchFamily="34" charset="0"/>
              </a:rPr>
              <a:t>, I. and Weber, H. </a:t>
            </a:r>
            <a:r>
              <a:rPr lang="en-US" dirty="0">
                <a:latin typeface="Segoe UI" panose="020B0502040204020203" pitchFamily="34" charset="0"/>
              </a:rPr>
              <a:t>(2008) Increasing amino acid supply in pea embryos reveals specific interactions of N and C metabolism, and highlights the importance of mitochondrial metabolism. </a:t>
            </a:r>
            <a:r>
              <a:rPr lang="en-US" i="1" dirty="0">
                <a:latin typeface="Segoe UI" panose="020B0502040204020203" pitchFamily="34" charset="0"/>
              </a:rPr>
              <a:t>Plant J.</a:t>
            </a:r>
            <a:r>
              <a:rPr lang="en-US" dirty="0">
                <a:latin typeface="Segoe UI" panose="020B0502040204020203" pitchFamily="34" charset="0"/>
              </a:rPr>
              <a:t>, </a:t>
            </a:r>
            <a:r>
              <a:rPr lang="en-US" b="1" dirty="0">
                <a:latin typeface="Segoe UI" panose="020B0502040204020203" pitchFamily="34" charset="0"/>
              </a:rPr>
              <a:t>55</a:t>
            </a:r>
            <a:r>
              <a:rPr lang="en-US" dirty="0">
                <a:latin typeface="Segoe UI" panose="020B0502040204020203" pitchFamily="34" charset="0"/>
              </a:rPr>
              <a:t>, 909-926.</a:t>
            </a:r>
          </a:p>
        </p:txBody>
      </p:sp>
      <p:sp>
        <p:nvSpPr>
          <p:cNvPr id="4" name="Slide Number Placeholder 3"/>
          <p:cNvSpPr>
            <a:spLocks noGrp="1"/>
          </p:cNvSpPr>
          <p:nvPr>
            <p:ph type="sldNum" sz="quarter" idx="10"/>
          </p:nvPr>
        </p:nvSpPr>
        <p:spPr/>
        <p:txBody>
          <a:bodyPr/>
          <a:lstStyle/>
          <a:p>
            <a:fld id="{BCF442E1-BBB2-4E69-A1DB-918E0BE80EC2}" type="slidenum">
              <a:rPr lang="en-US" smtClean="0"/>
              <a:t>44</a:t>
            </a:fld>
            <a:endParaRPr lang="en-US"/>
          </a:p>
        </p:txBody>
      </p:sp>
    </p:spTree>
    <p:extLst>
      <p:ext uri="{BB962C8B-B14F-4D97-AF65-F5344CB8AC3E}">
        <p14:creationId xmlns:p14="http://schemas.microsoft.com/office/powerpoint/2010/main" val="2693231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a:solidFill>
                  <a:schemeClr val="tx1"/>
                </a:solidFill>
                <a:latin typeface="+mn-lt"/>
                <a:ea typeface="+mn-ea"/>
                <a:cs typeface="+mn-cs"/>
              </a:rPr>
              <a:t>Rolletschek</a:t>
            </a:r>
            <a:r>
              <a:rPr lang="en-US" sz="1200" b="1" kern="1200" dirty="0">
                <a:solidFill>
                  <a:schemeClr val="tx1"/>
                </a:solidFill>
                <a:latin typeface="+mn-lt"/>
                <a:ea typeface="+mn-ea"/>
                <a:cs typeface="+mn-cs"/>
              </a:rPr>
              <a:t>, H., </a:t>
            </a:r>
            <a:r>
              <a:rPr lang="en-US" sz="1200" b="1" kern="1200" dirty="0" err="1">
                <a:solidFill>
                  <a:schemeClr val="tx1"/>
                </a:solidFill>
                <a:latin typeface="+mn-lt"/>
                <a:ea typeface="+mn-ea"/>
                <a:cs typeface="+mn-cs"/>
              </a:rPr>
              <a:t>Hosein</a:t>
            </a:r>
            <a:r>
              <a:rPr lang="en-US" sz="1200" b="1" kern="1200" dirty="0">
                <a:solidFill>
                  <a:schemeClr val="tx1"/>
                </a:solidFill>
                <a:latin typeface="+mn-lt"/>
                <a:ea typeface="+mn-ea"/>
                <a:cs typeface="+mn-cs"/>
              </a:rPr>
              <a:t>, F., Miranda, M., Heim, U., </a:t>
            </a:r>
            <a:r>
              <a:rPr lang="en-US" sz="1200" b="1" kern="1200" dirty="0" err="1">
                <a:solidFill>
                  <a:schemeClr val="tx1"/>
                </a:solidFill>
                <a:latin typeface="+mn-lt"/>
                <a:ea typeface="+mn-ea"/>
                <a:cs typeface="+mn-cs"/>
              </a:rPr>
              <a:t>Götz</a:t>
            </a:r>
            <a:r>
              <a:rPr lang="en-US" sz="1200" b="1" kern="1200" dirty="0">
                <a:solidFill>
                  <a:schemeClr val="tx1"/>
                </a:solidFill>
                <a:latin typeface="+mn-lt"/>
                <a:ea typeface="+mn-ea"/>
                <a:cs typeface="+mn-cs"/>
              </a:rPr>
              <a:t>, K.P., Schlereth, A., </a:t>
            </a:r>
            <a:r>
              <a:rPr lang="en-US" sz="1200" b="1" kern="1200" dirty="0" err="1">
                <a:solidFill>
                  <a:schemeClr val="tx1"/>
                </a:solidFill>
                <a:latin typeface="+mn-lt"/>
                <a:ea typeface="+mn-ea"/>
                <a:cs typeface="+mn-cs"/>
              </a:rPr>
              <a:t>Borisjuk</a:t>
            </a:r>
            <a:r>
              <a:rPr lang="en-US" sz="1200" b="1" kern="1200" dirty="0">
                <a:solidFill>
                  <a:schemeClr val="tx1"/>
                </a:solidFill>
                <a:latin typeface="+mn-lt"/>
                <a:ea typeface="+mn-ea"/>
                <a:cs typeface="+mn-cs"/>
              </a:rPr>
              <a:t>, L., </a:t>
            </a:r>
            <a:r>
              <a:rPr lang="en-US" sz="1200" b="1" kern="1200" dirty="0" err="1">
                <a:solidFill>
                  <a:schemeClr val="tx1"/>
                </a:solidFill>
                <a:latin typeface="+mn-lt"/>
                <a:ea typeface="+mn-ea"/>
                <a:cs typeface="+mn-cs"/>
              </a:rPr>
              <a:t>Saalbach</a:t>
            </a:r>
            <a:r>
              <a:rPr lang="en-US" sz="1200" b="1" kern="1200" dirty="0">
                <a:solidFill>
                  <a:schemeClr val="tx1"/>
                </a:solidFill>
                <a:latin typeface="+mn-lt"/>
                <a:ea typeface="+mn-ea"/>
                <a:cs typeface="+mn-cs"/>
              </a:rPr>
              <a:t>, I., </a:t>
            </a:r>
            <a:r>
              <a:rPr lang="en-US" sz="1200" b="1" kern="1200" dirty="0" err="1">
                <a:solidFill>
                  <a:schemeClr val="tx1"/>
                </a:solidFill>
                <a:latin typeface="+mn-lt"/>
                <a:ea typeface="+mn-ea"/>
                <a:cs typeface="+mn-cs"/>
              </a:rPr>
              <a:t>Wobus</a:t>
            </a:r>
            <a:r>
              <a:rPr lang="en-US" sz="1200" b="1" kern="1200" dirty="0">
                <a:solidFill>
                  <a:schemeClr val="tx1"/>
                </a:solidFill>
                <a:latin typeface="+mn-lt"/>
                <a:ea typeface="+mn-ea"/>
                <a:cs typeface="+mn-cs"/>
              </a:rPr>
              <a:t>, U. and Weber, H. </a:t>
            </a:r>
            <a:r>
              <a:rPr lang="en-US" sz="1200" b="0" kern="1200" dirty="0">
                <a:solidFill>
                  <a:schemeClr val="tx1"/>
                </a:solidFill>
                <a:latin typeface="+mn-lt"/>
                <a:ea typeface="+mn-ea"/>
                <a:cs typeface="+mn-cs"/>
              </a:rPr>
              <a:t>(2005) Ectopic expression of an amino acid transporter (VfAAP1) in seeds of </a:t>
            </a:r>
            <a:r>
              <a:rPr lang="en-US" sz="1200" b="0" kern="1200" dirty="0" err="1">
                <a:solidFill>
                  <a:schemeClr val="tx1"/>
                </a:solidFill>
                <a:latin typeface="+mn-lt"/>
                <a:ea typeface="+mn-ea"/>
                <a:cs typeface="+mn-cs"/>
              </a:rPr>
              <a:t>Vicia</a:t>
            </a:r>
            <a:r>
              <a:rPr lang="en-US" sz="1200" b="0" kern="1200" dirty="0">
                <a:solidFill>
                  <a:schemeClr val="tx1"/>
                </a:solidFill>
                <a:latin typeface="+mn-lt"/>
                <a:ea typeface="+mn-ea"/>
                <a:cs typeface="+mn-cs"/>
              </a:rPr>
              <a:t> </a:t>
            </a:r>
            <a:r>
              <a:rPr lang="en-US" sz="1200" b="0" kern="1200" dirty="0" err="1">
                <a:solidFill>
                  <a:schemeClr val="tx1"/>
                </a:solidFill>
                <a:latin typeface="+mn-lt"/>
                <a:ea typeface="+mn-ea"/>
                <a:cs typeface="+mn-cs"/>
              </a:rPr>
              <a:t>narbonensis</a:t>
            </a:r>
            <a:r>
              <a:rPr lang="en-US" sz="1200" b="0" kern="1200" dirty="0">
                <a:solidFill>
                  <a:schemeClr val="tx1"/>
                </a:solidFill>
                <a:latin typeface="+mn-lt"/>
                <a:ea typeface="+mn-ea"/>
                <a:cs typeface="+mn-cs"/>
              </a:rPr>
              <a:t> and pea increases storage proteins. </a:t>
            </a:r>
            <a:r>
              <a:rPr lang="en-US" sz="1200" b="0" i="1" kern="1200" dirty="0">
                <a:solidFill>
                  <a:schemeClr val="tx1"/>
                </a:solidFill>
                <a:latin typeface="+mn-lt"/>
                <a:ea typeface="+mn-ea"/>
                <a:cs typeface="+mn-cs"/>
              </a:rPr>
              <a:t>Plant Physiol.</a:t>
            </a:r>
            <a:r>
              <a:rPr lang="en-US" sz="1200" b="0" i="0" kern="1200" dirty="0">
                <a:solidFill>
                  <a:schemeClr val="tx1"/>
                </a:solidFill>
                <a:latin typeface="+mn-lt"/>
                <a:ea typeface="+mn-ea"/>
                <a:cs typeface="+mn-cs"/>
              </a:rPr>
              <a:t>, </a:t>
            </a:r>
            <a:r>
              <a:rPr lang="en-US" sz="1200" b="1" i="0" kern="1200" dirty="0">
                <a:solidFill>
                  <a:schemeClr val="tx1"/>
                </a:solidFill>
                <a:latin typeface="+mn-lt"/>
                <a:ea typeface="+mn-ea"/>
                <a:cs typeface="+mn-cs"/>
              </a:rPr>
              <a:t>137</a:t>
            </a:r>
            <a:r>
              <a:rPr lang="en-US" sz="1200" b="0" i="0" kern="1200" dirty="0">
                <a:solidFill>
                  <a:schemeClr val="tx1"/>
                </a:solidFill>
                <a:latin typeface="+mn-lt"/>
                <a:ea typeface="+mn-ea"/>
                <a:cs typeface="+mn-cs"/>
              </a:rPr>
              <a:t>, 1236-1249.</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err="1">
                <a:solidFill>
                  <a:schemeClr val="tx1"/>
                </a:solidFill>
                <a:effectLst/>
                <a:latin typeface="+mn-lt"/>
                <a:ea typeface="+mn-ea"/>
                <a:cs typeface="+mn-cs"/>
              </a:rPr>
              <a:t>Götz</a:t>
            </a:r>
            <a:r>
              <a:rPr lang="en-US" sz="1200" b="1" kern="1200" dirty="0">
                <a:solidFill>
                  <a:schemeClr val="tx1"/>
                </a:solidFill>
                <a:effectLst/>
                <a:latin typeface="+mn-lt"/>
                <a:ea typeface="+mn-ea"/>
                <a:cs typeface="+mn-cs"/>
              </a:rPr>
              <a:t> KP, </a:t>
            </a:r>
            <a:r>
              <a:rPr lang="en-US" sz="1200" b="1" kern="1200" dirty="0" err="1">
                <a:solidFill>
                  <a:schemeClr val="tx1"/>
                </a:solidFill>
                <a:effectLst/>
                <a:latin typeface="+mn-lt"/>
                <a:ea typeface="+mn-ea"/>
                <a:cs typeface="+mn-cs"/>
              </a:rPr>
              <a:t>Staroske</a:t>
            </a:r>
            <a:r>
              <a:rPr lang="en-US" sz="1200" b="1" kern="1200" dirty="0">
                <a:solidFill>
                  <a:schemeClr val="tx1"/>
                </a:solidFill>
                <a:effectLst/>
                <a:latin typeface="+mn-lt"/>
                <a:ea typeface="+mn-ea"/>
                <a:cs typeface="+mn-cs"/>
              </a:rPr>
              <a:t> N, </a:t>
            </a:r>
            <a:r>
              <a:rPr lang="en-US" sz="1200" b="1" kern="1200" dirty="0" err="1">
                <a:solidFill>
                  <a:schemeClr val="tx1"/>
                </a:solidFill>
                <a:effectLst/>
                <a:latin typeface="+mn-lt"/>
                <a:ea typeface="+mn-ea"/>
                <a:cs typeface="+mn-cs"/>
              </a:rPr>
              <a:t>Radchuk</a:t>
            </a:r>
            <a:r>
              <a:rPr lang="en-US" sz="1200" b="1" kern="1200" dirty="0">
                <a:solidFill>
                  <a:schemeClr val="tx1"/>
                </a:solidFill>
                <a:effectLst/>
                <a:latin typeface="+mn-lt"/>
                <a:ea typeface="+mn-ea"/>
                <a:cs typeface="+mn-cs"/>
              </a:rPr>
              <a:t> R, Emery RJ, </a:t>
            </a:r>
            <a:r>
              <a:rPr lang="en-US" sz="1200" b="1" kern="1200" dirty="0" err="1">
                <a:solidFill>
                  <a:schemeClr val="tx1"/>
                </a:solidFill>
                <a:effectLst/>
                <a:latin typeface="+mn-lt"/>
                <a:ea typeface="+mn-ea"/>
                <a:cs typeface="+mn-cs"/>
              </a:rPr>
              <a:t>Wutzke</a:t>
            </a:r>
            <a:r>
              <a:rPr lang="en-US" sz="1200" b="1" kern="1200" dirty="0">
                <a:solidFill>
                  <a:schemeClr val="tx1"/>
                </a:solidFill>
                <a:effectLst/>
                <a:latin typeface="+mn-lt"/>
                <a:ea typeface="+mn-ea"/>
                <a:cs typeface="+mn-cs"/>
              </a:rPr>
              <a:t> KD, Herzog H, Weber H (2007) </a:t>
            </a:r>
            <a:r>
              <a:rPr lang="en-US" sz="1200" b="0" kern="1200" dirty="0">
                <a:solidFill>
                  <a:schemeClr val="tx1"/>
                </a:solidFill>
                <a:effectLst/>
                <a:latin typeface="+mn-lt"/>
                <a:ea typeface="+mn-ea"/>
                <a:cs typeface="+mn-cs"/>
              </a:rPr>
              <a:t>Uptake and allocation of carbon and nitrogen in </a:t>
            </a:r>
            <a:r>
              <a:rPr lang="en-US" sz="1200" b="0" kern="1200" dirty="0" err="1">
                <a:solidFill>
                  <a:schemeClr val="tx1"/>
                </a:solidFill>
                <a:effectLst/>
                <a:latin typeface="+mn-lt"/>
                <a:ea typeface="+mn-ea"/>
                <a:cs typeface="+mn-cs"/>
              </a:rPr>
              <a:t>Vicia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narbonensis</a:t>
            </a:r>
            <a:r>
              <a:rPr lang="en-US" sz="1200" b="0" kern="1200" dirty="0">
                <a:solidFill>
                  <a:schemeClr val="tx1"/>
                </a:solidFill>
                <a:effectLst/>
                <a:latin typeface="+mn-lt"/>
                <a:ea typeface="+mn-ea"/>
                <a:cs typeface="+mn-cs"/>
              </a:rPr>
              <a:t> plants with increased seed sink strength achieved by seed-specific expression of an amino acid </a:t>
            </a:r>
            <a:r>
              <a:rPr lang="en-US" sz="1200" b="0" kern="1200" dirty="0" err="1">
                <a:solidFill>
                  <a:schemeClr val="tx1"/>
                </a:solidFill>
                <a:effectLst/>
                <a:latin typeface="+mn-lt"/>
                <a:ea typeface="+mn-ea"/>
                <a:cs typeface="+mn-cs"/>
              </a:rPr>
              <a:t>permease</a:t>
            </a:r>
            <a:r>
              <a:rPr lang="en-US" sz="1200" b="0" kern="1200" dirty="0">
                <a:solidFill>
                  <a:schemeClr val="tx1"/>
                </a:solidFill>
                <a:effectLst/>
                <a:latin typeface="+mn-lt"/>
                <a:ea typeface="+mn-ea"/>
                <a:cs typeface="+mn-cs"/>
              </a:rPr>
              <a:t>. J </a:t>
            </a:r>
            <a:r>
              <a:rPr lang="en-US" sz="1200" b="0" kern="1200" dirty="0" err="1">
                <a:solidFill>
                  <a:schemeClr val="tx1"/>
                </a:solidFill>
                <a:effectLst/>
                <a:latin typeface="+mn-lt"/>
                <a:ea typeface="+mn-ea"/>
                <a:cs typeface="+mn-cs"/>
              </a:rPr>
              <a:t>Exp</a:t>
            </a:r>
            <a:r>
              <a:rPr lang="en-US" sz="1200" b="0" kern="1200" dirty="0">
                <a:solidFill>
                  <a:schemeClr val="tx1"/>
                </a:solidFill>
                <a:effectLst/>
                <a:latin typeface="+mn-lt"/>
                <a:ea typeface="+mn-ea"/>
                <a:cs typeface="+mn-cs"/>
              </a:rPr>
              <a:t> Bot 58: 3183-3195</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Decrease seed weight in field conditions, but plants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Segoe UI" panose="020B0502040204020203" pitchFamily="34" charset="0"/>
              </a:rPr>
              <a:t>Weigelt</a:t>
            </a:r>
            <a:r>
              <a:rPr lang="en-US" b="1" dirty="0">
                <a:latin typeface="Segoe UI" panose="020B0502040204020203" pitchFamily="34" charset="0"/>
              </a:rPr>
              <a:t>, K., </a:t>
            </a:r>
            <a:r>
              <a:rPr lang="en-US" b="1" dirty="0" err="1">
                <a:latin typeface="Segoe UI" panose="020B0502040204020203" pitchFamily="34" charset="0"/>
              </a:rPr>
              <a:t>Küster</a:t>
            </a:r>
            <a:r>
              <a:rPr lang="en-US" b="1" dirty="0">
                <a:latin typeface="Segoe UI" panose="020B0502040204020203" pitchFamily="34" charset="0"/>
              </a:rPr>
              <a:t>, H., </a:t>
            </a:r>
            <a:r>
              <a:rPr lang="en-US" b="1" dirty="0" err="1">
                <a:latin typeface="Segoe UI" panose="020B0502040204020203" pitchFamily="34" charset="0"/>
              </a:rPr>
              <a:t>Radchuk</a:t>
            </a:r>
            <a:r>
              <a:rPr lang="en-US" b="1" dirty="0">
                <a:latin typeface="Segoe UI" panose="020B0502040204020203" pitchFamily="34" charset="0"/>
              </a:rPr>
              <a:t>, R., Müller, M., </a:t>
            </a:r>
            <a:r>
              <a:rPr lang="en-US" b="1" dirty="0" err="1">
                <a:latin typeface="Segoe UI" panose="020B0502040204020203" pitchFamily="34" charset="0"/>
              </a:rPr>
              <a:t>Weichert</a:t>
            </a:r>
            <a:r>
              <a:rPr lang="en-US" b="1" dirty="0">
                <a:latin typeface="Segoe UI" panose="020B0502040204020203" pitchFamily="34" charset="0"/>
              </a:rPr>
              <a:t>, H., Fait, A., Fernie, A.R., </a:t>
            </a:r>
            <a:r>
              <a:rPr lang="en-US" b="1" dirty="0" err="1">
                <a:latin typeface="Segoe UI" panose="020B0502040204020203" pitchFamily="34" charset="0"/>
              </a:rPr>
              <a:t>Saalbach</a:t>
            </a:r>
            <a:r>
              <a:rPr lang="en-US" b="1" dirty="0">
                <a:latin typeface="Segoe UI" panose="020B0502040204020203" pitchFamily="34" charset="0"/>
              </a:rPr>
              <a:t>, I. and Weber, H. </a:t>
            </a:r>
            <a:r>
              <a:rPr lang="en-US" dirty="0">
                <a:latin typeface="Segoe UI" panose="020B0502040204020203" pitchFamily="34" charset="0"/>
              </a:rPr>
              <a:t>(2008) Increasing amino acid supply in </a:t>
            </a:r>
            <a:r>
              <a:rPr lang="en-US" b="1" dirty="0">
                <a:solidFill>
                  <a:srgbClr val="FF0000"/>
                </a:solidFill>
                <a:latin typeface="Segoe UI" panose="020B0502040204020203" pitchFamily="34" charset="0"/>
              </a:rPr>
              <a:t>pea</a:t>
            </a:r>
            <a:r>
              <a:rPr lang="en-US" dirty="0">
                <a:latin typeface="Segoe UI" panose="020B0502040204020203" pitchFamily="34" charset="0"/>
              </a:rPr>
              <a:t> embryos reveals specific interactions of N and C metabolism, and highlights the importance of mitochondrial metabolism. </a:t>
            </a:r>
            <a:r>
              <a:rPr lang="en-US" i="1" dirty="0">
                <a:latin typeface="Segoe UI" panose="020B0502040204020203" pitchFamily="34" charset="0"/>
              </a:rPr>
              <a:t>Plant J.</a:t>
            </a:r>
            <a:r>
              <a:rPr lang="en-US" dirty="0">
                <a:latin typeface="Segoe UI" panose="020B0502040204020203" pitchFamily="34" charset="0"/>
              </a:rPr>
              <a:t>, </a:t>
            </a:r>
            <a:r>
              <a:rPr lang="en-US" b="1" dirty="0">
                <a:latin typeface="Segoe UI" panose="020B0502040204020203" pitchFamily="34" charset="0"/>
              </a:rPr>
              <a:t>55</a:t>
            </a:r>
            <a:r>
              <a:rPr lang="en-US" dirty="0">
                <a:latin typeface="Segoe UI" panose="020B0502040204020203" pitchFamily="34" charset="0"/>
              </a:rPr>
              <a:t>, 909-926.</a:t>
            </a:r>
          </a:p>
          <a:p>
            <a:endParaRPr lang="en-US" sz="1200" b="0"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CF442E1-BBB2-4E69-A1DB-918E0BE80EC2}" type="slidenum">
              <a:rPr lang="en-US" smtClean="0"/>
              <a:t>45</a:t>
            </a:fld>
            <a:endParaRPr lang="en-US"/>
          </a:p>
        </p:txBody>
      </p:sp>
    </p:spTree>
    <p:extLst>
      <p:ext uri="{BB962C8B-B14F-4D97-AF65-F5344CB8AC3E}">
        <p14:creationId xmlns:p14="http://schemas.microsoft.com/office/powerpoint/2010/main" val="2397492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latin typeface="+mn-lt"/>
                <a:ea typeface="+mn-ea"/>
                <a:cs typeface="+mn-cs"/>
              </a:rPr>
              <a:t>Perchlik</a:t>
            </a:r>
            <a:r>
              <a:rPr lang="en-US" sz="1200" kern="1200" dirty="0">
                <a:solidFill>
                  <a:schemeClr val="tx1"/>
                </a:solidFill>
                <a:latin typeface="+mn-lt"/>
                <a:ea typeface="+mn-ea"/>
                <a:cs typeface="+mn-cs"/>
              </a:rPr>
              <a:t>, M. and M. </a:t>
            </a:r>
            <a:r>
              <a:rPr lang="en-US" sz="1200" kern="1200" dirty="0" err="1">
                <a:solidFill>
                  <a:schemeClr val="tx1"/>
                </a:solidFill>
                <a:latin typeface="+mn-lt"/>
                <a:ea typeface="+mn-ea"/>
                <a:cs typeface="+mn-cs"/>
              </a:rPr>
              <a:t>Tegeder</a:t>
            </a:r>
            <a:r>
              <a:rPr lang="en-US" sz="1200" kern="1200" dirty="0">
                <a:solidFill>
                  <a:schemeClr val="tx1"/>
                </a:solidFill>
                <a:latin typeface="+mn-lt"/>
                <a:ea typeface="+mn-ea"/>
                <a:cs typeface="+mn-cs"/>
              </a:rPr>
              <a:t> (2018). "Leaf amino acid supply affects photosynthetic and plant nitrogen use efficiency under nitrogen stress." </a:t>
            </a:r>
            <a:r>
              <a:rPr lang="en-US" sz="1200" u="sng" kern="1200" dirty="0">
                <a:solidFill>
                  <a:schemeClr val="tx1"/>
                </a:solidFill>
                <a:latin typeface="+mn-lt"/>
                <a:ea typeface="+mn-ea"/>
                <a:cs typeface="+mn-cs"/>
              </a:rPr>
              <a:t>Plant Physiology </a:t>
            </a:r>
            <a:r>
              <a:rPr lang="en-US" sz="1200" b="1" u="sng" kern="1200" dirty="0">
                <a:solidFill>
                  <a:schemeClr val="tx1"/>
                </a:solidFill>
                <a:latin typeface="+mn-lt"/>
                <a:ea typeface="+mn-ea"/>
                <a:cs typeface="+mn-cs"/>
              </a:rPr>
              <a:t>178</a:t>
            </a:r>
            <a:r>
              <a:rPr lang="en-US" sz="1200" b="0" u="sng" kern="1200" dirty="0">
                <a:solidFill>
                  <a:schemeClr val="tx1"/>
                </a:solidFill>
                <a:latin typeface="+mn-lt"/>
                <a:ea typeface="+mn-ea"/>
                <a:cs typeface="+mn-cs"/>
              </a:rPr>
              <a:t>(1): 174-188.</a:t>
            </a:r>
          </a:p>
          <a:p>
            <a:endParaRPr lang="en-US" sz="1200" b="0" u="sng" kern="1200" dirty="0">
              <a:solidFill>
                <a:schemeClr val="tx1"/>
              </a:solidFill>
              <a:latin typeface="+mn-lt"/>
              <a:ea typeface="+mn-ea"/>
              <a:cs typeface="+mn-cs"/>
            </a:endParaRPr>
          </a:p>
          <a:p>
            <a:r>
              <a:rPr lang="en-US" sz="1200" kern="1200" dirty="0">
                <a:solidFill>
                  <a:schemeClr val="tx1"/>
                </a:solidFill>
                <a:latin typeface="+mn-lt"/>
                <a:ea typeface="+mn-ea"/>
                <a:cs typeface="+mn-cs"/>
              </a:rPr>
              <a:t>Zhang, L., et al. (2010). "Altered xylem-phloem transfer of amino acids affects metabolism and leads to increased seed yield and oil content in Arabidopsis." </a:t>
            </a:r>
            <a:r>
              <a:rPr lang="en-US" sz="1200" u="sng" kern="1200" dirty="0">
                <a:solidFill>
                  <a:schemeClr val="tx1"/>
                </a:solidFill>
                <a:latin typeface="+mn-lt"/>
                <a:ea typeface="+mn-ea"/>
                <a:cs typeface="+mn-cs"/>
              </a:rPr>
              <a:t>Plant Cell </a:t>
            </a:r>
            <a:r>
              <a:rPr lang="en-US" sz="1200" b="1" u="sng" kern="1200" dirty="0">
                <a:solidFill>
                  <a:schemeClr val="tx1"/>
                </a:solidFill>
                <a:latin typeface="+mn-lt"/>
                <a:ea typeface="+mn-ea"/>
                <a:cs typeface="+mn-cs"/>
              </a:rPr>
              <a:t>22</a:t>
            </a:r>
            <a:r>
              <a:rPr lang="en-US" sz="1200" b="0" u="sng" kern="1200" dirty="0">
                <a:solidFill>
                  <a:schemeClr val="tx1"/>
                </a:solidFill>
                <a:latin typeface="+mn-lt"/>
                <a:ea typeface="+mn-ea"/>
                <a:cs typeface="+mn-cs"/>
              </a:rPr>
              <a:t>(11): 3603-3620.</a:t>
            </a:r>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46</a:t>
            </a:fld>
            <a:endParaRPr lang="en-US"/>
          </a:p>
        </p:txBody>
      </p:sp>
    </p:spTree>
    <p:extLst>
      <p:ext uri="{BB962C8B-B14F-4D97-AF65-F5344CB8AC3E}">
        <p14:creationId xmlns:p14="http://schemas.microsoft.com/office/powerpoint/2010/main" val="731747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Ji, Y., Huang, W., Wu, B., Fang, Z. and Wang, X. </a:t>
            </a:r>
            <a:r>
              <a:rPr lang="en-US" sz="1200" b="0" kern="1200" dirty="0">
                <a:solidFill>
                  <a:schemeClr val="tx1"/>
                </a:solidFill>
                <a:latin typeface="+mn-lt"/>
                <a:ea typeface="+mn-ea"/>
                <a:cs typeface="+mn-cs"/>
              </a:rPr>
              <a:t>(2020) The amino acid transporter AAP1 mediates growth and grain yield by regulating neutral amino acid uptake and reallocation in </a:t>
            </a:r>
            <a:r>
              <a:rPr lang="en-US" sz="1200" b="0" kern="1200" dirty="0" err="1">
                <a:solidFill>
                  <a:schemeClr val="tx1"/>
                </a:solidFill>
                <a:latin typeface="+mn-lt"/>
                <a:ea typeface="+mn-ea"/>
                <a:cs typeface="+mn-cs"/>
              </a:rPr>
              <a:t>Oryza</a:t>
            </a:r>
            <a:r>
              <a:rPr lang="en-US" sz="1200" b="0" kern="1200" dirty="0">
                <a:solidFill>
                  <a:schemeClr val="tx1"/>
                </a:solidFill>
                <a:latin typeface="+mn-lt"/>
                <a:ea typeface="+mn-ea"/>
                <a:cs typeface="+mn-cs"/>
              </a:rPr>
              <a:t> sativa. </a:t>
            </a:r>
            <a:r>
              <a:rPr lang="en-US" sz="1200" b="0" i="1" kern="1200" dirty="0">
                <a:solidFill>
                  <a:schemeClr val="tx1"/>
                </a:solidFill>
                <a:latin typeface="+mn-lt"/>
                <a:ea typeface="+mn-ea"/>
                <a:cs typeface="+mn-cs"/>
              </a:rPr>
              <a:t>J. Exp. Bot.</a:t>
            </a:r>
            <a:r>
              <a:rPr lang="en-US" sz="1200" b="0" i="0" kern="1200" dirty="0">
                <a:solidFill>
                  <a:schemeClr val="tx1"/>
                </a:solidFill>
                <a:latin typeface="+mn-lt"/>
                <a:ea typeface="+mn-ea"/>
                <a:cs typeface="+mn-cs"/>
              </a:rPr>
              <a:t>, </a:t>
            </a:r>
            <a:r>
              <a:rPr lang="en-US" sz="1200" b="1" i="0" kern="1200" dirty="0">
                <a:solidFill>
                  <a:schemeClr val="tx1"/>
                </a:solidFill>
                <a:latin typeface="+mn-lt"/>
                <a:ea typeface="+mn-ea"/>
                <a:cs typeface="+mn-cs"/>
              </a:rPr>
              <a:t>71</a:t>
            </a:r>
            <a:r>
              <a:rPr lang="en-US" sz="1200" b="0" i="0" kern="1200" dirty="0">
                <a:solidFill>
                  <a:schemeClr val="tx1"/>
                </a:solidFill>
                <a:latin typeface="+mn-lt"/>
                <a:ea typeface="+mn-ea"/>
                <a:cs typeface="+mn-cs"/>
              </a:rPr>
              <a:t>, 4763-4777.</a:t>
            </a:r>
          </a:p>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47</a:t>
            </a:fld>
            <a:endParaRPr lang="en-US"/>
          </a:p>
        </p:txBody>
      </p:sp>
    </p:spTree>
    <p:extLst>
      <p:ext uri="{BB962C8B-B14F-4D97-AF65-F5344CB8AC3E}">
        <p14:creationId xmlns:p14="http://schemas.microsoft.com/office/powerpoint/2010/main" val="2150726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endParaRPr>
          </a:p>
        </p:txBody>
      </p:sp>
      <p:sp>
        <p:nvSpPr>
          <p:cNvPr id="4" name="Slide Number Placeholder 3"/>
          <p:cNvSpPr>
            <a:spLocks noGrp="1"/>
          </p:cNvSpPr>
          <p:nvPr>
            <p:ph type="sldNum" sz="quarter" idx="10"/>
          </p:nvPr>
        </p:nvSpPr>
        <p:spPr/>
        <p:txBody>
          <a:bodyPr/>
          <a:lstStyle/>
          <a:p>
            <a:fld id="{BCF442E1-BBB2-4E69-A1DB-918E0BE80EC2}" type="slidenum">
              <a:rPr lang="en-US" smtClean="0"/>
              <a:t>48</a:t>
            </a:fld>
            <a:endParaRPr lang="en-US"/>
          </a:p>
        </p:txBody>
      </p:sp>
    </p:spTree>
    <p:extLst>
      <p:ext uri="{BB962C8B-B14F-4D97-AF65-F5344CB8AC3E}">
        <p14:creationId xmlns:p14="http://schemas.microsoft.com/office/powerpoint/2010/main" val="589646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dirty="0">
                <a:solidFill>
                  <a:srgbClr val="000000"/>
                </a:solidFill>
                <a:effectLst/>
                <a:latin typeface="AdvGARAD-R"/>
              </a:rPr>
              <a:t>photorespiration acting as an electron-sink</a:t>
            </a:r>
            <a:br>
              <a:rPr lang="en-GB" sz="1800" b="0" i="0" dirty="0">
                <a:solidFill>
                  <a:srgbClr val="000000"/>
                </a:solidFill>
                <a:effectLst/>
                <a:latin typeface="AdvGARAD-R"/>
              </a:rPr>
            </a:br>
            <a:r>
              <a:rPr lang="en-GB" sz="1800" b="0" i="0" dirty="0">
                <a:solidFill>
                  <a:srgbClr val="000000"/>
                </a:solidFill>
                <a:effectLst/>
                <a:latin typeface="AdvGARAD-R"/>
              </a:rPr>
              <a:t>that would dissipate excessive reducing power, thus protecting</a:t>
            </a:r>
            <a:br>
              <a:rPr lang="en-GB" sz="1800" b="0" i="0" dirty="0">
                <a:solidFill>
                  <a:srgbClr val="000000"/>
                </a:solidFill>
                <a:effectLst/>
                <a:latin typeface="AdvGARAD-R"/>
              </a:rPr>
            </a:br>
            <a:r>
              <a:rPr lang="en-GB" sz="1800" b="0" i="0" dirty="0">
                <a:solidFill>
                  <a:srgbClr val="000000"/>
                </a:solidFill>
                <a:effectLst/>
                <a:latin typeface="AdvGARAD-R"/>
              </a:rPr>
              <a:t>against the production of reactive oxygen species and conferring</a:t>
            </a:r>
            <a:br>
              <a:rPr lang="en-GB" sz="1800" b="0" i="0" dirty="0">
                <a:solidFill>
                  <a:srgbClr val="000000"/>
                </a:solidFill>
                <a:effectLst/>
                <a:latin typeface="AdvGARAD-R"/>
              </a:rPr>
            </a:br>
            <a:r>
              <a:rPr lang="en-GB" sz="1800" b="0" i="0" dirty="0">
                <a:solidFill>
                  <a:srgbClr val="000000"/>
                </a:solidFill>
                <a:effectLst/>
                <a:latin typeface="AdvGARAD-R"/>
              </a:rPr>
              <a:t>photoprotection</a:t>
            </a:r>
            <a:r>
              <a:rPr lang="en-GB" dirty="0"/>
              <a:t> </a:t>
            </a:r>
            <a:br>
              <a:rPr lang="en-GB" dirty="0"/>
            </a:br>
            <a:endParaRPr lang="en-GB" dirty="0"/>
          </a:p>
        </p:txBody>
      </p:sp>
      <p:sp>
        <p:nvSpPr>
          <p:cNvPr id="4" name="Slide Number Placeholder 3"/>
          <p:cNvSpPr>
            <a:spLocks noGrp="1"/>
          </p:cNvSpPr>
          <p:nvPr>
            <p:ph type="sldNum" sz="quarter" idx="5"/>
          </p:nvPr>
        </p:nvSpPr>
        <p:spPr/>
        <p:txBody>
          <a:bodyPr/>
          <a:lstStyle/>
          <a:p>
            <a:fld id="{BCF442E1-BBB2-4E69-A1DB-918E0BE80EC2}" type="slidenum">
              <a:rPr lang="en-US" smtClean="0"/>
              <a:t>51</a:t>
            </a:fld>
            <a:endParaRPr lang="en-US"/>
          </a:p>
        </p:txBody>
      </p:sp>
    </p:spTree>
    <p:extLst>
      <p:ext uri="{BB962C8B-B14F-4D97-AF65-F5344CB8AC3E}">
        <p14:creationId xmlns:p14="http://schemas.microsoft.com/office/powerpoint/2010/main" val="296307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Vallarino, J.G., </a:t>
            </a:r>
            <a:r>
              <a:rPr lang="en-US" sz="1200" b="1" kern="1200" dirty="0" err="1">
                <a:solidFill>
                  <a:schemeClr val="tx1"/>
                </a:solidFill>
                <a:latin typeface="+mn-lt"/>
                <a:ea typeface="+mn-ea"/>
                <a:cs typeface="+mn-cs"/>
              </a:rPr>
              <a:t>Shameer</a:t>
            </a:r>
            <a:r>
              <a:rPr lang="en-US" sz="1200" b="1" kern="1200" dirty="0">
                <a:solidFill>
                  <a:schemeClr val="tx1"/>
                </a:solidFill>
                <a:latin typeface="+mn-lt"/>
                <a:ea typeface="+mn-ea"/>
                <a:cs typeface="+mn-cs"/>
              </a:rPr>
              <a:t>, S., Zhang, Y., </a:t>
            </a:r>
            <a:r>
              <a:rPr lang="en-US" sz="1200" b="1" kern="1200" dirty="0" err="1">
                <a:solidFill>
                  <a:schemeClr val="tx1"/>
                </a:solidFill>
                <a:latin typeface="+mn-lt"/>
                <a:ea typeface="+mn-ea"/>
                <a:cs typeface="+mn-cs"/>
              </a:rPr>
              <a:t>Ratcliffe</a:t>
            </a:r>
            <a:r>
              <a:rPr lang="en-US" sz="1200" b="1" kern="1200" dirty="0">
                <a:solidFill>
                  <a:schemeClr val="tx1"/>
                </a:solidFill>
                <a:latin typeface="+mn-lt"/>
                <a:ea typeface="+mn-ea"/>
                <a:cs typeface="+mn-cs"/>
              </a:rPr>
              <a:t>, R.G., </a:t>
            </a:r>
            <a:r>
              <a:rPr lang="en-US" sz="1200" b="1" kern="1200" dirty="0" err="1">
                <a:solidFill>
                  <a:schemeClr val="tx1"/>
                </a:solidFill>
                <a:latin typeface="+mn-lt"/>
                <a:ea typeface="+mn-ea"/>
                <a:cs typeface="+mn-cs"/>
              </a:rPr>
              <a:t>Sweetlove</a:t>
            </a:r>
            <a:r>
              <a:rPr lang="en-US" sz="1200" b="1" kern="1200" dirty="0">
                <a:solidFill>
                  <a:schemeClr val="tx1"/>
                </a:solidFill>
                <a:latin typeface="+mn-lt"/>
                <a:ea typeface="+mn-ea"/>
                <a:cs typeface="+mn-cs"/>
              </a:rPr>
              <a:t>, L.J. and Fernie, A.R. </a:t>
            </a:r>
            <a:r>
              <a:rPr lang="en-US" sz="1200" b="0" kern="1200" dirty="0">
                <a:solidFill>
                  <a:schemeClr val="tx1"/>
                </a:solidFill>
                <a:latin typeface="+mn-lt"/>
                <a:ea typeface="+mn-ea"/>
                <a:cs typeface="+mn-cs"/>
              </a:rPr>
              <a:t>(2022) Leaf specific overexpression of a </a:t>
            </a:r>
            <a:r>
              <a:rPr lang="en-US" sz="1200" b="0" kern="1200" dirty="0" err="1">
                <a:solidFill>
                  <a:schemeClr val="tx1"/>
                </a:solidFill>
                <a:latin typeface="+mn-lt"/>
                <a:ea typeface="+mn-ea"/>
                <a:cs typeface="+mn-cs"/>
              </a:rPr>
              <a:t>mitochondrially</a:t>
            </a:r>
            <a:r>
              <a:rPr lang="en-US" sz="1200" b="0" kern="1200" dirty="0">
                <a:solidFill>
                  <a:schemeClr val="tx1"/>
                </a:solidFill>
                <a:latin typeface="+mn-lt"/>
                <a:ea typeface="+mn-ea"/>
                <a:cs typeface="+mn-cs"/>
              </a:rPr>
              <a:t>-targeted glutamine </a:t>
            </a:r>
            <a:r>
              <a:rPr lang="en-US" sz="1200" b="0" kern="1200" dirty="0" err="1">
                <a:solidFill>
                  <a:schemeClr val="tx1"/>
                </a:solidFill>
                <a:latin typeface="+mn-lt"/>
                <a:ea typeface="+mn-ea"/>
                <a:cs typeface="+mn-cs"/>
              </a:rPr>
              <a:t>synthetase</a:t>
            </a:r>
            <a:r>
              <a:rPr lang="en-US" sz="1200" b="0" kern="1200" dirty="0">
                <a:solidFill>
                  <a:schemeClr val="tx1"/>
                </a:solidFill>
                <a:latin typeface="+mn-lt"/>
                <a:ea typeface="+mn-ea"/>
                <a:cs typeface="+mn-cs"/>
              </a:rPr>
              <a:t> in tomato increased assimilate export resulting in earlier fruiting and elevated yield. </a:t>
            </a:r>
            <a:r>
              <a:rPr lang="en-US" sz="1200" b="0" i="1" kern="1200" dirty="0" err="1">
                <a:solidFill>
                  <a:schemeClr val="tx1"/>
                </a:solidFill>
                <a:latin typeface="+mn-lt"/>
                <a:ea typeface="+mn-ea"/>
                <a:cs typeface="+mn-cs"/>
              </a:rPr>
              <a:t>bioRxiv</a:t>
            </a:r>
            <a:r>
              <a:rPr lang="en-US" sz="1200" b="0" i="0" kern="1200" dirty="0">
                <a:solidFill>
                  <a:schemeClr val="tx1"/>
                </a:solidFill>
                <a:latin typeface="+mn-lt"/>
                <a:ea typeface="+mn-ea"/>
                <a:cs typeface="+mn-cs"/>
              </a:rPr>
              <a:t>, 2022.2006.2028.497938.</a:t>
            </a:r>
          </a:p>
        </p:txBody>
      </p:sp>
      <p:sp>
        <p:nvSpPr>
          <p:cNvPr id="4" name="Slide Number Placeholder 3"/>
          <p:cNvSpPr>
            <a:spLocks noGrp="1"/>
          </p:cNvSpPr>
          <p:nvPr>
            <p:ph type="sldNum" sz="quarter" idx="10"/>
          </p:nvPr>
        </p:nvSpPr>
        <p:spPr/>
        <p:txBody>
          <a:bodyPr/>
          <a:lstStyle/>
          <a:p>
            <a:fld id="{BCF442E1-BBB2-4E69-A1DB-918E0BE80EC2}" type="slidenum">
              <a:rPr lang="en-US" smtClean="0"/>
              <a:t>52</a:t>
            </a:fld>
            <a:endParaRPr lang="en-US"/>
          </a:p>
        </p:txBody>
      </p:sp>
    </p:spTree>
    <p:extLst>
      <p:ext uri="{BB962C8B-B14F-4D97-AF65-F5344CB8AC3E}">
        <p14:creationId xmlns:p14="http://schemas.microsoft.com/office/powerpoint/2010/main" val="1378820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47DC94-7530-45B1-ACC2-612F16996C4E}" type="datetime1">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4196300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5B617-6AF8-48E6-BE53-9330066733FF}" type="datetime1">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pic>
        <p:nvPicPr>
          <p:cNvPr id="7" name="Picture 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359" y="127904"/>
            <a:ext cx="857138" cy="85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Gerade Verbindung 2"/>
          <p:cNvCxnSpPr/>
          <p:nvPr userDrawn="1"/>
        </p:nvCxnSpPr>
        <p:spPr>
          <a:xfrm>
            <a:off x="-13076" y="1124744"/>
            <a:ext cx="8784976" cy="0"/>
          </a:xfrm>
          <a:prstGeom prst="line">
            <a:avLst/>
          </a:prstGeom>
          <a:ln w="28575">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9" name="Gerade Verbindung 7"/>
          <p:cNvCxnSpPr/>
          <p:nvPr userDrawn="1"/>
        </p:nvCxnSpPr>
        <p:spPr>
          <a:xfrm>
            <a:off x="359024" y="1196752"/>
            <a:ext cx="8784976" cy="0"/>
          </a:xfrm>
          <a:prstGeom prst="lin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52320" y="153576"/>
            <a:ext cx="1614321" cy="805793"/>
          </a:xfrm>
          <a:prstGeom prst="rect">
            <a:avLst/>
          </a:prstGeom>
        </p:spPr>
      </p:pic>
    </p:spTree>
    <p:extLst>
      <p:ext uri="{BB962C8B-B14F-4D97-AF65-F5344CB8AC3E}">
        <p14:creationId xmlns:p14="http://schemas.microsoft.com/office/powerpoint/2010/main" val="3638376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4E4FC0-A157-4BA3-BBD5-BB293802B45E}" type="datetime1">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1405291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0A7D80-3BD7-41B9-B07C-C782295AC23D}" type="datetime1">
              <a:rPr lang="en-US" smtClean="0"/>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890068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381030-81B1-4143-B118-948E00BF59D6}" type="datetime1">
              <a:rPr lang="en-US" smtClean="0"/>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2926948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C5CC07-AAF9-4A1F-B758-996F5483576E}" type="datetime1">
              <a:rPr lang="en-US" smtClean="0"/>
              <a:t>4/8/2024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215825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7C070B-40B4-4A2E-910C-0DF6338DE3D7}" type="datetime1">
              <a:rPr lang="en-US" smtClean="0"/>
              <a:t>4/8/2024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2110716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CD6C8D-23A6-45CA-9CBA-06A6C70D945E}" type="datetime1">
              <a:rPr lang="en-US" smtClean="0"/>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907920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74ED8B-F464-400A-8F62-BB0501E14A89}" type="datetime1">
              <a:rPr lang="en-US" smtClean="0"/>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185671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CEF90C-4DD4-4E7D-956A-F115804229C4}" type="datetime1">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67280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89A6BB-9621-47AB-A751-53E22E9B98CB}" type="datetime1">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959117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3451F7-9916-4290-9C22-F8CAB97C68FE}" type="datetime1">
              <a:rPr lang="en-US" smtClean="0"/>
              <a:t>4/8/2024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6A049-586C-450B-BC7F-485A74B1CE67}" type="slidenum">
              <a:rPr lang="en-US" smtClean="0"/>
              <a:t>‹#›</a:t>
            </a:fld>
            <a:endParaRPr lang="en-US"/>
          </a:p>
        </p:txBody>
      </p:sp>
    </p:spTree>
    <p:extLst>
      <p:ext uri="{BB962C8B-B14F-4D97-AF65-F5344CB8AC3E}">
        <p14:creationId xmlns:p14="http://schemas.microsoft.com/office/powerpoint/2010/main" val="309672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29.jpe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 Id="rId9" Type="http://schemas.openxmlformats.org/officeDocument/2006/relationships/image" Target="../media/image29.jpeg"/></Relationships>
</file>

<file path=ppt/slides/_rels/slide2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5.png"/><Relationship Id="rId7" Type="http://schemas.openxmlformats.org/officeDocument/2006/relationships/image" Target="../media/image29.jpe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 Id="rId9" Type="http://schemas.openxmlformats.org/officeDocument/2006/relationships/image" Target="../media/image29.jpeg"/></Relationships>
</file>

<file path=ppt/slides/_rels/slide29.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 Id="rId9" Type="http://schemas.openxmlformats.org/officeDocument/2006/relationships/image" Target="../media/image93.png"/></Relationships>
</file>

<file path=ppt/slides/_rels/slide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34.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png"/><Relationship Id="rId7" Type="http://schemas.openxmlformats.org/officeDocument/2006/relationships/image" Target="../media/image106.jpeg"/><Relationship Id="rId2" Type="http://schemas.openxmlformats.org/officeDocument/2006/relationships/image" Target="../media/image102.jpeg"/><Relationship Id="rId1" Type="http://schemas.openxmlformats.org/officeDocument/2006/relationships/slideLayout" Target="../slideLayouts/slideLayout2.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wmf"/><Relationship Id="rId9" Type="http://schemas.openxmlformats.org/officeDocument/2006/relationships/image" Target="../media/image10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9.jpeg"/></Relationships>
</file>

<file path=ppt/slides/_rels/slide46.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4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33.png"/><Relationship Id="rId4" Type="http://schemas.openxmlformats.org/officeDocument/2006/relationships/image" Target="../media/image12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9.w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53.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sciencedirect.com/book/9780123725226/nitrogen-in-the-marine-environment" TargetMode="External"/><Relationship Id="rId2" Type="http://schemas.openxmlformats.org/officeDocument/2006/relationships/hyperlink" Target="https://www.sciencedirect.com/science/article/pii/B9780123725226000323"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476672"/>
            <a:ext cx="9144000" cy="6496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Cassava Source-Sink Project</a:t>
            </a:r>
          </a:p>
        </p:txBody>
      </p:sp>
      <p:sp>
        <p:nvSpPr>
          <p:cNvPr id="6" name="Rectangle 5"/>
          <p:cNvSpPr/>
          <p:nvPr/>
        </p:nvSpPr>
        <p:spPr>
          <a:xfrm>
            <a:off x="539552" y="1284521"/>
            <a:ext cx="8423448" cy="369332"/>
          </a:xfrm>
          <a:prstGeom prst="rect">
            <a:avLst/>
          </a:prstGeom>
        </p:spPr>
        <p:txBody>
          <a:bodyPr wrap="square">
            <a:spAutoFit/>
          </a:bodyPr>
          <a:lstStyle/>
          <a:p>
            <a:r>
              <a:rPr lang="en-US" i="1" dirty="0">
                <a:solidFill>
                  <a:srgbClr val="000000"/>
                </a:solidFill>
                <a:latin typeface="Roboto"/>
              </a:rPr>
              <a:t>Improving cassava yield to support smallholder farmers in Sub-Saharan Africa</a:t>
            </a:r>
            <a:endParaRPr lang="en-US" i="1" dirty="0"/>
          </a:p>
        </p:txBody>
      </p:sp>
      <p:sp>
        <p:nvSpPr>
          <p:cNvPr id="7" name="Title 1"/>
          <p:cNvSpPr txBox="1">
            <a:spLocks/>
          </p:cNvSpPr>
          <p:nvPr/>
        </p:nvSpPr>
        <p:spPr>
          <a:xfrm>
            <a:off x="359024" y="1653854"/>
            <a:ext cx="8412876" cy="42979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b="1" i="1" dirty="0"/>
          </a:p>
          <a:p>
            <a:endParaRPr lang="en-US" sz="2800" b="1" i="1" dirty="0"/>
          </a:p>
          <a:p>
            <a:r>
              <a:rPr lang="en-US" sz="2800" b="1" i="1" dirty="0"/>
              <a:t>Metabolic engineering of carbon and energy pathways to enhance cassava yield</a:t>
            </a:r>
          </a:p>
          <a:p>
            <a:pPr algn="r"/>
            <a:endParaRPr lang="en-US" sz="1800" dirty="0"/>
          </a:p>
          <a:p>
            <a:pPr algn="r"/>
            <a:endParaRPr lang="en-US" sz="1800" dirty="0"/>
          </a:p>
          <a:p>
            <a:pPr algn="r"/>
            <a:endParaRPr lang="en-US" sz="1800" dirty="0"/>
          </a:p>
          <a:p>
            <a:pPr algn="r"/>
            <a:r>
              <a:rPr lang="en-US" sz="1800" dirty="0"/>
              <a:t>Laise Rosado-Souza</a:t>
            </a:r>
          </a:p>
          <a:p>
            <a:pPr algn="r"/>
            <a:r>
              <a:rPr lang="en-US" sz="1800" dirty="0"/>
              <a:t>AG Fernie</a:t>
            </a:r>
          </a:p>
        </p:txBody>
      </p:sp>
      <p:sp>
        <p:nvSpPr>
          <p:cNvPr id="8" name="Subtitle 2"/>
          <p:cNvSpPr txBox="1">
            <a:spLocks/>
          </p:cNvSpPr>
          <p:nvPr/>
        </p:nvSpPr>
        <p:spPr>
          <a:xfrm>
            <a:off x="457200" y="5951825"/>
            <a:ext cx="8229600" cy="8090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600" b="1" kern="1000" dirty="0">
                <a:solidFill>
                  <a:schemeClr val="bg1">
                    <a:lumMod val="75000"/>
                  </a:schemeClr>
                </a:solidFill>
              </a:rPr>
              <a:t>CASS Project Meeting </a:t>
            </a:r>
          </a:p>
          <a:p>
            <a:pPr marL="0" indent="0" algn="ctr">
              <a:buNone/>
            </a:pPr>
            <a:r>
              <a:rPr lang="en-US" sz="1600" b="1" kern="1000" dirty="0">
                <a:solidFill>
                  <a:schemeClr val="bg1">
                    <a:lumMod val="75000"/>
                  </a:schemeClr>
                </a:solidFill>
              </a:rPr>
              <a:t>08.04.2024</a:t>
            </a:r>
            <a:endParaRPr lang="en-US" sz="1400" b="1" kern="1000" dirty="0">
              <a:solidFill>
                <a:schemeClr val="bg1">
                  <a:lumMod val="75000"/>
                </a:schemeClr>
              </a:solidFill>
            </a:endParaRPr>
          </a:p>
        </p:txBody>
      </p:sp>
      <p:sp>
        <p:nvSpPr>
          <p:cNvPr id="2" name="Slide Number Placeholder 1"/>
          <p:cNvSpPr>
            <a:spLocks noGrp="1"/>
          </p:cNvSpPr>
          <p:nvPr>
            <p:ph type="sldNum" sz="quarter" idx="12"/>
          </p:nvPr>
        </p:nvSpPr>
        <p:spPr/>
        <p:txBody>
          <a:bodyPr/>
          <a:lstStyle/>
          <a:p>
            <a:fld id="{9646A049-586C-450B-BC7F-485A74B1CE67}" type="slidenum">
              <a:rPr lang="en-US" smtClean="0"/>
              <a:t>1</a:t>
            </a:fld>
            <a:endParaRPr lang="en-US"/>
          </a:p>
        </p:txBody>
      </p:sp>
    </p:spTree>
    <p:extLst>
      <p:ext uri="{BB962C8B-B14F-4D97-AF65-F5344CB8AC3E}">
        <p14:creationId xmlns:p14="http://schemas.microsoft.com/office/powerpoint/2010/main" val="1643750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a:t>
            </a:fld>
            <a:endParaRPr lang="en-US"/>
          </a:p>
        </p:txBody>
      </p:sp>
      <p:sp>
        <p:nvSpPr>
          <p:cNvPr id="5" name="Content Placeholder 2"/>
          <p:cNvSpPr>
            <a:spLocks noGrp="1"/>
          </p:cNvSpPr>
          <p:nvPr>
            <p:ph idx="1"/>
          </p:nvPr>
        </p:nvSpPr>
        <p:spPr>
          <a:xfrm>
            <a:off x="457200" y="1340768"/>
            <a:ext cx="6635080" cy="4248472"/>
          </a:xfrm>
        </p:spPr>
        <p:txBody>
          <a:bodyPr>
            <a:normAutofit/>
          </a:bodyPr>
          <a:lstStyle/>
          <a:p>
            <a:pPr marL="0" indent="0">
              <a:buNone/>
            </a:pPr>
            <a:r>
              <a:rPr lang="en-US" sz="1600" b="1" dirty="0"/>
              <a:t>Quantification by gas chromatography-mass spectrometry (GC-MS)</a:t>
            </a:r>
          </a:p>
          <a:p>
            <a:r>
              <a:rPr lang="en-US" sz="1400" dirty="0"/>
              <a:t>Optimization of GC-MS procedure for cassava samples</a:t>
            </a:r>
          </a:p>
          <a:p>
            <a:r>
              <a:rPr lang="en-US" sz="1400" dirty="0"/>
              <a:t>Suitable amount of starting material</a:t>
            </a:r>
          </a:p>
          <a:p>
            <a:r>
              <a:rPr lang="en-US" sz="1400" dirty="0"/>
              <a:t>Assessment of matrix effects</a:t>
            </a:r>
          </a:p>
          <a:p>
            <a:r>
              <a:rPr lang="en-US" sz="1400" dirty="0"/>
              <a:t>Assessment of freeze-drying effects</a:t>
            </a:r>
          </a:p>
          <a:p>
            <a:r>
              <a:rPr lang="en-US" sz="1400" dirty="0"/>
              <a:t>Preparation of standard chemicals for absolute quantification of metabolites</a:t>
            </a:r>
          </a:p>
          <a:p>
            <a:endParaRPr lang="en-US" sz="1400" dirty="0"/>
          </a:p>
          <a:p>
            <a:r>
              <a:rPr lang="en-US" sz="1400" b="1" dirty="0">
                <a:solidFill>
                  <a:schemeClr val="tx2"/>
                </a:solidFill>
              </a:rPr>
              <a:t>63 metabolites quantitatively detected</a:t>
            </a:r>
          </a:p>
          <a:p>
            <a:pPr lvl="1"/>
            <a:r>
              <a:rPr lang="en-US" sz="1400" dirty="0"/>
              <a:t>Sugars, Organic acids, Amino acids, Secondary metabolites, Others</a:t>
            </a:r>
          </a:p>
        </p:txBody>
      </p:sp>
      <p:sp>
        <p:nvSpPr>
          <p:cNvPr id="6" name="Title 1"/>
          <p:cNvSpPr txBox="1">
            <a:spLocks/>
          </p:cNvSpPr>
          <p:nvPr/>
        </p:nvSpPr>
        <p:spPr>
          <a:xfrm>
            <a:off x="0" y="135682"/>
            <a:ext cx="8964488"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t>Metabolite profiling of cassava</a:t>
            </a:r>
          </a:p>
        </p:txBody>
      </p:sp>
      <p:pic>
        <p:nvPicPr>
          <p:cNvPr id="12" name="Picture 11"/>
          <p:cNvPicPr>
            <a:picLocks noChangeAspect="1"/>
          </p:cNvPicPr>
          <p:nvPr/>
        </p:nvPicPr>
        <p:blipFill>
          <a:blip r:embed="rId3"/>
          <a:stretch>
            <a:fillRect/>
          </a:stretch>
        </p:blipFill>
        <p:spPr>
          <a:xfrm>
            <a:off x="2881267" y="4653136"/>
            <a:ext cx="3304325" cy="1800000"/>
          </a:xfrm>
          <a:prstGeom prst="rect">
            <a:avLst/>
          </a:prstGeom>
        </p:spPr>
      </p:pic>
      <p:pic>
        <p:nvPicPr>
          <p:cNvPr id="13" name="Picture 12"/>
          <p:cNvPicPr>
            <a:picLocks noChangeAspect="1"/>
          </p:cNvPicPr>
          <p:nvPr/>
        </p:nvPicPr>
        <p:blipFill>
          <a:blip r:embed="rId4"/>
          <a:stretch>
            <a:fillRect/>
          </a:stretch>
        </p:blipFill>
        <p:spPr>
          <a:xfrm>
            <a:off x="6350600" y="4653136"/>
            <a:ext cx="2108319" cy="1800000"/>
          </a:xfrm>
          <a:prstGeom prst="rect">
            <a:avLst/>
          </a:prstGeom>
        </p:spPr>
      </p:pic>
      <p:pic>
        <p:nvPicPr>
          <p:cNvPr id="14" name="Picture 13"/>
          <p:cNvPicPr>
            <a:picLocks noChangeAspect="1"/>
          </p:cNvPicPr>
          <p:nvPr/>
        </p:nvPicPr>
        <p:blipFill rotWithShape="1">
          <a:blip r:embed="rId5"/>
          <a:srcRect l="5836" t="11673" r="3247"/>
          <a:stretch/>
        </p:blipFill>
        <p:spPr>
          <a:xfrm>
            <a:off x="245897" y="4653136"/>
            <a:ext cx="2470362" cy="1800000"/>
          </a:xfrm>
          <a:prstGeom prst="rect">
            <a:avLst/>
          </a:prstGeom>
        </p:spPr>
      </p:pic>
    </p:spTree>
    <p:extLst>
      <p:ext uri="{BB962C8B-B14F-4D97-AF65-F5344CB8AC3E}">
        <p14:creationId xmlns:p14="http://schemas.microsoft.com/office/powerpoint/2010/main" val="1078393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a:t>Main Research Avenues</a:t>
            </a:r>
            <a:endParaRPr lang="en-US" sz="2800" b="1" dirty="0"/>
          </a:p>
        </p:txBody>
      </p:sp>
      <p:sp>
        <p:nvSpPr>
          <p:cNvPr id="6" name="Content Placeholder 2"/>
          <p:cNvSpPr>
            <a:spLocks noGrp="1"/>
          </p:cNvSpPr>
          <p:nvPr>
            <p:ph idx="1"/>
          </p:nvPr>
        </p:nvSpPr>
        <p:spPr>
          <a:xfrm>
            <a:off x="359024" y="1664804"/>
            <a:ext cx="8305800" cy="3276364"/>
          </a:xfrm>
        </p:spPr>
        <p:txBody>
          <a:bodyPr>
            <a:normAutofit/>
          </a:bodyPr>
          <a:lstStyle/>
          <a:p>
            <a:pPr marL="0" indent="0">
              <a:buNone/>
            </a:pPr>
            <a:r>
              <a:rPr lang="en-GB" sz="2000" b="1" dirty="0"/>
              <a:t>1. Exploiting natural variation of African cassava germplasm</a:t>
            </a:r>
          </a:p>
          <a:p>
            <a:pPr marL="0" indent="0">
              <a:buNone/>
            </a:pPr>
            <a:r>
              <a:rPr lang="en-GB" sz="2000" b="1" dirty="0"/>
              <a:t>	</a:t>
            </a:r>
            <a:r>
              <a:rPr lang="en-GB" sz="1800" b="1" dirty="0"/>
              <a:t>PYT 52</a:t>
            </a:r>
            <a:endParaRPr lang="en-GB" sz="1800" b="1" dirty="0">
              <a:solidFill>
                <a:srgbClr val="00B050"/>
              </a:solidFill>
            </a:endParaRPr>
          </a:p>
          <a:p>
            <a:pPr marL="0" indent="0">
              <a:buNone/>
            </a:pPr>
            <a:r>
              <a:rPr lang="en-GB" sz="1800" b="1" dirty="0"/>
              <a:t>	PYT 500</a:t>
            </a:r>
          </a:p>
          <a:p>
            <a:pPr marL="0" indent="0">
              <a:buNone/>
            </a:pPr>
            <a:endParaRPr lang="en-GB" sz="2000" b="1" dirty="0"/>
          </a:p>
          <a:p>
            <a:pPr marL="0" indent="0">
              <a:buNone/>
            </a:pPr>
            <a:r>
              <a:rPr lang="en-GB" sz="2000" dirty="0"/>
              <a:t>2. Metabolic engineering carbon pathways in cassava</a:t>
            </a:r>
          </a:p>
          <a:p>
            <a:pPr marL="0" indent="0">
              <a:buNone/>
            </a:pPr>
            <a:r>
              <a:rPr lang="en-GB" sz="2000" dirty="0"/>
              <a:t>	</a:t>
            </a:r>
            <a:r>
              <a:rPr lang="en-US" sz="1800" i="1" dirty="0" err="1"/>
              <a:t>mitoGS</a:t>
            </a:r>
            <a:endParaRPr lang="en-US" sz="1800" i="1" dirty="0"/>
          </a:p>
          <a:p>
            <a:pPr marL="0" indent="0">
              <a:buNone/>
            </a:pPr>
            <a:r>
              <a:rPr lang="en-US" sz="1800" i="1" dirty="0"/>
              <a:t>	AAP1</a:t>
            </a:r>
          </a:p>
          <a:p>
            <a:pPr marL="0" indent="0">
              <a:buNone/>
            </a:pPr>
            <a:r>
              <a:rPr lang="en-US" sz="1800" i="1" dirty="0"/>
              <a:t>	</a:t>
            </a:r>
            <a:r>
              <a:rPr lang="en-US" sz="1800" i="1" dirty="0" err="1"/>
              <a:t>mitoGS</a:t>
            </a:r>
            <a:r>
              <a:rPr lang="en-US" sz="1800" i="1" dirty="0"/>
              <a:t>/AAP1</a:t>
            </a:r>
            <a:endParaRPr lang="en-GB" sz="1800" dirty="0"/>
          </a:p>
          <a:p>
            <a:pPr marL="0" indent="0">
              <a:buNone/>
            </a:pPr>
            <a:endParaRPr lang="en-GB" sz="2000" b="1" dirty="0"/>
          </a:p>
          <a:p>
            <a:pPr marL="0" indent="0">
              <a:buNone/>
            </a:pPr>
            <a:endParaRPr lang="en-GB" sz="2000" b="1" dirty="0"/>
          </a:p>
          <a:p>
            <a:pPr marL="457200" indent="-457200">
              <a:buFont typeface="+mj-lt"/>
              <a:buAutoNum type="arabicPeriod"/>
            </a:pPr>
            <a:endParaRPr lang="en-GB" sz="2000" b="1" dirty="0"/>
          </a:p>
          <a:p>
            <a:pPr marL="457200" indent="-457200">
              <a:buFont typeface="+mj-lt"/>
              <a:buAutoNum type="arabicPeriod"/>
            </a:pPr>
            <a:endParaRPr lang="en-GB" sz="2000" b="1" dirty="0"/>
          </a:p>
          <a:p>
            <a:pPr marL="457200" indent="-457200">
              <a:buFont typeface="+mj-lt"/>
              <a:buAutoNum type="arabicPeriod"/>
            </a:pPr>
            <a:endParaRPr lang="en-GB" sz="2000" b="1" dirty="0"/>
          </a:p>
          <a:p>
            <a:pPr marL="457200" indent="-457200">
              <a:buFont typeface="+mj-lt"/>
              <a:buAutoNum type="arabicPeriod"/>
            </a:pPr>
            <a:endParaRPr lang="en-GB" sz="2000" b="1" dirty="0"/>
          </a:p>
        </p:txBody>
      </p:sp>
      <p:sp>
        <p:nvSpPr>
          <p:cNvPr id="8" name="Slide Number Placeholder 7"/>
          <p:cNvSpPr>
            <a:spLocks noGrp="1"/>
          </p:cNvSpPr>
          <p:nvPr>
            <p:ph type="sldNum" sz="quarter" idx="12"/>
          </p:nvPr>
        </p:nvSpPr>
        <p:spPr/>
        <p:txBody>
          <a:bodyPr/>
          <a:lstStyle/>
          <a:p>
            <a:fld id="{9646A049-586C-450B-BC7F-485A74B1CE67}" type="slidenum">
              <a:rPr lang="en-US" smtClean="0"/>
              <a:t>3</a:t>
            </a:fld>
            <a:endParaRPr lang="en-US"/>
          </a:p>
        </p:txBody>
      </p:sp>
    </p:spTree>
    <p:extLst>
      <p:ext uri="{BB962C8B-B14F-4D97-AF65-F5344CB8AC3E}">
        <p14:creationId xmlns:p14="http://schemas.microsoft.com/office/powerpoint/2010/main" val="4178805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4</a:t>
            </a:fld>
            <a:endParaRPr lang="en-US"/>
          </a:p>
        </p:txBody>
      </p:sp>
      <p:sp>
        <p:nvSpPr>
          <p:cNvPr id="3"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t>PYT 52 Nigeria</a:t>
            </a:r>
          </a:p>
        </p:txBody>
      </p:sp>
      <p:sp>
        <p:nvSpPr>
          <p:cNvPr id="5" name="Rectangle 4"/>
          <p:cNvSpPr/>
          <p:nvPr/>
        </p:nvSpPr>
        <p:spPr>
          <a:xfrm>
            <a:off x="215583" y="1556792"/>
            <a:ext cx="5040153" cy="4524315"/>
          </a:xfrm>
          <a:prstGeom prst="rect">
            <a:avLst/>
          </a:prstGeom>
        </p:spPr>
        <p:txBody>
          <a:bodyPr wrap="square">
            <a:spAutoFit/>
          </a:bodyPr>
          <a:lstStyle/>
          <a:p>
            <a:r>
              <a:rPr lang="en-US" b="1" u="sng" dirty="0"/>
              <a:t>PYT 52 Nigeria </a:t>
            </a:r>
          </a:p>
          <a:p>
            <a:r>
              <a:rPr lang="en-US" sz="1600" b="1" dirty="0"/>
              <a:t>52 genotypes – 16 contrasting selected </a:t>
            </a:r>
          </a:p>
          <a:p>
            <a:r>
              <a:rPr lang="en-US" sz="1600" dirty="0"/>
              <a:t>2 replicates, 6 x 6 plot</a:t>
            </a:r>
          </a:p>
          <a:p>
            <a:endParaRPr lang="en-US" sz="1600" dirty="0"/>
          </a:p>
          <a:p>
            <a:r>
              <a:rPr lang="en-US" sz="1600" b="1" dirty="0"/>
              <a:t>Tissues</a:t>
            </a:r>
          </a:p>
          <a:p>
            <a:r>
              <a:rPr lang="en-US" sz="1600" dirty="0"/>
              <a:t>Source leaf</a:t>
            </a:r>
          </a:p>
          <a:p>
            <a:r>
              <a:rPr lang="en-US" sz="1600" dirty="0"/>
              <a:t>Lower stem (phloem-enriched fraction) </a:t>
            </a:r>
          </a:p>
          <a:p>
            <a:r>
              <a:rPr lang="en-US" sz="1600" dirty="0"/>
              <a:t>Storage root</a:t>
            </a:r>
          </a:p>
          <a:p>
            <a:endParaRPr lang="en-US" dirty="0"/>
          </a:p>
          <a:p>
            <a:pPr marL="285750" indent="-285750">
              <a:buFont typeface="Wingdings" panose="05000000000000000000" pitchFamily="2" charset="2"/>
              <a:buChar char="ü"/>
            </a:pPr>
            <a:r>
              <a:rPr lang="en-US" sz="1400" dirty="0"/>
              <a:t>High starch accumulating accessions show decrease in starch “building blocks” in storage roots</a:t>
            </a:r>
          </a:p>
          <a:p>
            <a:pPr marL="285750" indent="-285750">
              <a:buFont typeface="Wingdings" panose="05000000000000000000" pitchFamily="2" charset="2"/>
              <a:buChar char="ü"/>
            </a:pPr>
            <a:endParaRPr lang="en-US" sz="1400" dirty="0"/>
          </a:p>
          <a:p>
            <a:pPr marL="285750" indent="-285750">
              <a:buFont typeface="Wingdings" panose="05000000000000000000" pitchFamily="2" charset="2"/>
              <a:buChar char="ü"/>
            </a:pPr>
            <a:r>
              <a:rPr lang="en-US" sz="1400" dirty="0"/>
              <a:t>Starch content negatively correlates with other carbon sources in roots but not in stems and leaves</a:t>
            </a:r>
          </a:p>
          <a:p>
            <a:pPr marL="285750" indent="-285750">
              <a:buFont typeface="Wingdings" panose="05000000000000000000" pitchFamily="2" charset="2"/>
              <a:buChar char="ü"/>
            </a:pPr>
            <a:endParaRPr lang="en-US" sz="1400" dirty="0"/>
          </a:p>
          <a:p>
            <a:pPr marL="285750" indent="-285750">
              <a:buFont typeface="Wingdings" panose="05000000000000000000" pitchFamily="2" charset="2"/>
              <a:buChar char="ü"/>
            </a:pPr>
            <a:r>
              <a:rPr lang="en-GB" sz="1400" dirty="0"/>
              <a:t>Not only enhanced starch synthesis but downregulation of starch degradation plays critical role on accumulating starch in storage roots</a:t>
            </a:r>
          </a:p>
          <a:p>
            <a:pPr marL="285750" indent="-285750">
              <a:buFont typeface="Wingdings" panose="05000000000000000000" pitchFamily="2" charset="2"/>
              <a:buChar char="ü"/>
            </a:pPr>
            <a:endParaRPr lang="en-GB" sz="1400" dirty="0"/>
          </a:p>
        </p:txBody>
      </p:sp>
      <p:pic>
        <p:nvPicPr>
          <p:cNvPr id="7" name="Picture 6"/>
          <p:cNvPicPr>
            <a:picLocks noChangeAspect="1"/>
          </p:cNvPicPr>
          <p:nvPr/>
        </p:nvPicPr>
        <p:blipFill>
          <a:blip r:embed="rId2"/>
          <a:stretch>
            <a:fillRect/>
          </a:stretch>
        </p:blipFill>
        <p:spPr>
          <a:xfrm>
            <a:off x="5868144" y="4125030"/>
            <a:ext cx="3008500" cy="2127245"/>
          </a:xfrm>
          <a:prstGeom prst="rect">
            <a:avLst/>
          </a:prstGeom>
        </p:spPr>
      </p:pic>
      <p:sp>
        <p:nvSpPr>
          <p:cNvPr id="9" name="Rectangle 8"/>
          <p:cNvSpPr/>
          <p:nvPr/>
        </p:nvSpPr>
        <p:spPr>
          <a:xfrm>
            <a:off x="5998475" y="3921861"/>
            <a:ext cx="2492735" cy="276999"/>
          </a:xfrm>
          <a:prstGeom prst="rect">
            <a:avLst/>
          </a:prstGeom>
        </p:spPr>
        <p:txBody>
          <a:bodyPr wrap="square">
            <a:spAutoFit/>
          </a:bodyPr>
          <a:lstStyle/>
          <a:p>
            <a:pPr algn="ctr"/>
            <a:r>
              <a:rPr lang="en-US" sz="1200" b="1" dirty="0"/>
              <a:t>48 common metabolites</a:t>
            </a:r>
            <a:endParaRPr lang="en-US" sz="1200" dirty="0"/>
          </a:p>
        </p:txBody>
      </p:sp>
      <p:sp>
        <p:nvSpPr>
          <p:cNvPr id="10" name="Rectangle 9"/>
          <p:cNvSpPr/>
          <p:nvPr/>
        </p:nvSpPr>
        <p:spPr>
          <a:xfrm>
            <a:off x="5170118" y="1421850"/>
            <a:ext cx="3578168" cy="369332"/>
          </a:xfrm>
          <a:prstGeom prst="rect">
            <a:avLst/>
          </a:prstGeom>
        </p:spPr>
        <p:txBody>
          <a:bodyPr wrap="square">
            <a:spAutoFit/>
          </a:bodyPr>
          <a:lstStyle/>
          <a:p>
            <a:pPr algn="ctr"/>
            <a:r>
              <a:rPr lang="en-US" dirty="0"/>
              <a:t>Selected: </a:t>
            </a:r>
            <a:r>
              <a:rPr lang="en-US" b="1" dirty="0"/>
              <a:t>16 genotypes</a:t>
            </a:r>
          </a:p>
        </p:txBody>
      </p:sp>
      <p:grpSp>
        <p:nvGrpSpPr>
          <p:cNvPr id="11" name="Group 10"/>
          <p:cNvGrpSpPr/>
          <p:nvPr/>
        </p:nvGrpSpPr>
        <p:grpSpPr>
          <a:xfrm>
            <a:off x="5641171" y="1791182"/>
            <a:ext cx="2893582" cy="1931940"/>
            <a:chOff x="4229825" y="3290649"/>
            <a:chExt cx="4456975" cy="2976160"/>
          </a:xfrm>
        </p:grpSpPr>
        <p:pic>
          <p:nvPicPr>
            <p:cNvPr id="12" name="Picture 11"/>
            <p:cNvPicPr>
              <a:picLocks noChangeAspect="1"/>
            </p:cNvPicPr>
            <p:nvPr/>
          </p:nvPicPr>
          <p:blipFill>
            <a:blip r:embed="rId3"/>
            <a:stretch>
              <a:fillRect/>
            </a:stretch>
          </p:blipFill>
          <p:spPr>
            <a:xfrm>
              <a:off x="4478180" y="3290649"/>
              <a:ext cx="4208620" cy="2976160"/>
            </a:xfrm>
            <a:prstGeom prst="rect">
              <a:avLst/>
            </a:prstGeom>
          </p:spPr>
        </p:pic>
        <p:sp>
          <p:nvSpPr>
            <p:cNvPr id="13" name="TextBox 12"/>
            <p:cNvSpPr txBox="1"/>
            <p:nvPr/>
          </p:nvSpPr>
          <p:spPr>
            <a:xfrm rot="16200000">
              <a:off x="3444274" y="4317468"/>
              <a:ext cx="1926651" cy="355550"/>
            </a:xfrm>
            <a:prstGeom prst="rect">
              <a:avLst/>
            </a:prstGeom>
            <a:solidFill>
              <a:schemeClr val="bg1"/>
            </a:solidFill>
          </p:spPr>
          <p:txBody>
            <a:bodyPr wrap="none" rtlCol="0">
              <a:spAutoFit/>
            </a:bodyPr>
            <a:lstStyle/>
            <a:p>
              <a:r>
                <a:rPr lang="en-US" sz="900" b="1" dirty="0"/>
                <a:t>Starch content (% FW)</a:t>
              </a:r>
            </a:p>
          </p:txBody>
        </p:sp>
      </p:grpSp>
      <p:sp>
        <p:nvSpPr>
          <p:cNvPr id="15" name="Rectangle 14"/>
          <p:cNvSpPr/>
          <p:nvPr/>
        </p:nvSpPr>
        <p:spPr>
          <a:xfrm>
            <a:off x="7841307" y="5619442"/>
            <a:ext cx="633672" cy="461665"/>
          </a:xfrm>
          <a:prstGeom prst="rect">
            <a:avLst/>
          </a:prstGeom>
        </p:spPr>
        <p:txBody>
          <a:bodyPr wrap="square">
            <a:spAutoFit/>
          </a:bodyPr>
          <a:lstStyle/>
          <a:p>
            <a:pPr algn="ctr"/>
            <a:r>
              <a:rPr lang="en-US" sz="1200" dirty="0">
                <a:solidFill>
                  <a:srgbClr val="0070C0"/>
                </a:solidFill>
              </a:rPr>
              <a:t>Lower </a:t>
            </a:r>
          </a:p>
          <a:p>
            <a:pPr algn="ctr"/>
            <a:r>
              <a:rPr lang="en-US" sz="1200" dirty="0">
                <a:solidFill>
                  <a:srgbClr val="0070C0"/>
                </a:solidFill>
              </a:rPr>
              <a:t>stem</a:t>
            </a:r>
          </a:p>
        </p:txBody>
      </p:sp>
      <p:sp>
        <p:nvSpPr>
          <p:cNvPr id="16" name="Rectangle 15"/>
          <p:cNvSpPr/>
          <p:nvPr/>
        </p:nvSpPr>
        <p:spPr>
          <a:xfrm>
            <a:off x="7345585" y="4216653"/>
            <a:ext cx="750912" cy="461665"/>
          </a:xfrm>
          <a:prstGeom prst="rect">
            <a:avLst/>
          </a:prstGeom>
        </p:spPr>
        <p:txBody>
          <a:bodyPr wrap="square">
            <a:spAutoFit/>
          </a:bodyPr>
          <a:lstStyle/>
          <a:p>
            <a:pPr algn="ctr"/>
            <a:r>
              <a:rPr lang="en-US" sz="1200" dirty="0">
                <a:solidFill>
                  <a:schemeClr val="accent6">
                    <a:lumMod val="75000"/>
                  </a:schemeClr>
                </a:solidFill>
              </a:rPr>
              <a:t>Source leaves</a:t>
            </a:r>
          </a:p>
        </p:txBody>
      </p:sp>
      <p:sp>
        <p:nvSpPr>
          <p:cNvPr id="17" name="Rectangle 16"/>
          <p:cNvSpPr/>
          <p:nvPr/>
        </p:nvSpPr>
        <p:spPr>
          <a:xfrm>
            <a:off x="6604654" y="4888734"/>
            <a:ext cx="740931" cy="461665"/>
          </a:xfrm>
          <a:prstGeom prst="rect">
            <a:avLst/>
          </a:prstGeom>
        </p:spPr>
        <p:txBody>
          <a:bodyPr wrap="square">
            <a:spAutoFit/>
          </a:bodyPr>
          <a:lstStyle/>
          <a:p>
            <a:pPr algn="ctr"/>
            <a:r>
              <a:rPr lang="en-US" sz="1200" dirty="0">
                <a:solidFill>
                  <a:schemeClr val="tx1">
                    <a:lumMod val="65000"/>
                    <a:lumOff val="35000"/>
                  </a:schemeClr>
                </a:solidFill>
              </a:rPr>
              <a:t>Storage </a:t>
            </a:r>
          </a:p>
          <a:p>
            <a:pPr algn="ctr"/>
            <a:r>
              <a:rPr lang="en-US" sz="1200" dirty="0">
                <a:solidFill>
                  <a:schemeClr val="tx1">
                    <a:lumMod val="65000"/>
                    <a:lumOff val="35000"/>
                  </a:schemeClr>
                </a:solidFill>
              </a:rPr>
              <a:t>root</a:t>
            </a:r>
          </a:p>
        </p:txBody>
      </p:sp>
    </p:spTree>
    <p:extLst>
      <p:ext uri="{BB962C8B-B14F-4D97-AF65-F5344CB8AC3E}">
        <p14:creationId xmlns:p14="http://schemas.microsoft.com/office/powerpoint/2010/main" val="366915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5</a:t>
            </a:fld>
            <a:endParaRPr lang="en-US"/>
          </a:p>
        </p:txBody>
      </p:sp>
      <p:sp>
        <p:nvSpPr>
          <p:cNvPr id="5"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a:t>PYT 500, </a:t>
            </a:r>
            <a:r>
              <a:rPr lang="en-GB" sz="2800" b="1" dirty="0" err="1"/>
              <a:t>Ikenne</a:t>
            </a:r>
            <a:r>
              <a:rPr lang="en-GB" sz="2800" b="1" dirty="0"/>
              <a:t> </a:t>
            </a:r>
          </a:p>
        </p:txBody>
      </p:sp>
      <p:sp>
        <p:nvSpPr>
          <p:cNvPr id="6" name="Rectangle 5"/>
          <p:cNvSpPr/>
          <p:nvPr/>
        </p:nvSpPr>
        <p:spPr>
          <a:xfrm>
            <a:off x="467544" y="1878750"/>
            <a:ext cx="2880320" cy="3323987"/>
          </a:xfrm>
          <a:prstGeom prst="rect">
            <a:avLst/>
          </a:prstGeom>
        </p:spPr>
        <p:txBody>
          <a:bodyPr wrap="square">
            <a:spAutoFit/>
          </a:bodyPr>
          <a:lstStyle/>
          <a:p>
            <a:r>
              <a:rPr lang="en-US" b="1" u="sng" dirty="0"/>
              <a:t>PYT 500</a:t>
            </a:r>
          </a:p>
          <a:p>
            <a:r>
              <a:rPr lang="en-US" sz="1600" dirty="0"/>
              <a:t>500 genotypes in total</a:t>
            </a:r>
          </a:p>
          <a:p>
            <a:r>
              <a:rPr lang="en-US" sz="1600" dirty="0"/>
              <a:t>3 seasons, 3 locations</a:t>
            </a:r>
          </a:p>
          <a:p>
            <a:r>
              <a:rPr lang="en-US" sz="1600" dirty="0"/>
              <a:t>10 plants per plot</a:t>
            </a:r>
          </a:p>
          <a:p>
            <a:r>
              <a:rPr lang="en-US" sz="1600" dirty="0"/>
              <a:t>2 plots = replicates</a:t>
            </a:r>
          </a:p>
          <a:p>
            <a:endParaRPr lang="en-US" sz="1600" dirty="0"/>
          </a:p>
          <a:p>
            <a:r>
              <a:rPr lang="en-US" sz="1600" b="1" dirty="0"/>
              <a:t>Harvest</a:t>
            </a:r>
          </a:p>
          <a:p>
            <a:r>
              <a:rPr lang="en-US" sz="1600" dirty="0"/>
              <a:t>2020/2021 season</a:t>
            </a:r>
          </a:p>
          <a:p>
            <a:r>
              <a:rPr lang="en-US" sz="1600" dirty="0"/>
              <a:t>254 genotypes harvested </a:t>
            </a:r>
          </a:p>
          <a:p>
            <a:r>
              <a:rPr lang="en-US" sz="1600" dirty="0"/>
              <a:t>2 plots = replicates</a:t>
            </a:r>
          </a:p>
          <a:p>
            <a:endParaRPr lang="en-US" sz="1600" dirty="0"/>
          </a:p>
          <a:p>
            <a:r>
              <a:rPr lang="en-US" sz="1600" b="1" dirty="0"/>
              <a:t>Tissues</a:t>
            </a:r>
          </a:p>
          <a:p>
            <a:r>
              <a:rPr lang="en-US" sz="1600" dirty="0"/>
              <a:t>Storage root</a:t>
            </a:r>
          </a:p>
        </p:txBody>
      </p:sp>
      <p:pic>
        <p:nvPicPr>
          <p:cNvPr id="7" name="Picture 6"/>
          <p:cNvPicPr>
            <a:picLocks noChangeAspect="1"/>
          </p:cNvPicPr>
          <p:nvPr/>
        </p:nvPicPr>
        <p:blipFill>
          <a:blip r:embed="rId2"/>
          <a:stretch>
            <a:fillRect/>
          </a:stretch>
        </p:blipFill>
        <p:spPr>
          <a:xfrm>
            <a:off x="4079268" y="1515553"/>
            <a:ext cx="4947864" cy="2262781"/>
          </a:xfrm>
          <a:prstGeom prst="rect">
            <a:avLst/>
          </a:prstGeom>
        </p:spPr>
      </p:pic>
      <p:pic>
        <p:nvPicPr>
          <p:cNvPr id="10" name="Picture 9"/>
          <p:cNvPicPr>
            <a:picLocks noChangeAspect="1"/>
          </p:cNvPicPr>
          <p:nvPr/>
        </p:nvPicPr>
        <p:blipFill rotWithShape="1">
          <a:blip r:embed="rId3"/>
          <a:srcRect r="48289"/>
          <a:stretch/>
        </p:blipFill>
        <p:spPr>
          <a:xfrm>
            <a:off x="4741704" y="4135679"/>
            <a:ext cx="3622992" cy="1641675"/>
          </a:xfrm>
          <a:prstGeom prst="rect">
            <a:avLst/>
          </a:prstGeom>
        </p:spPr>
      </p:pic>
    </p:spTree>
    <p:extLst>
      <p:ext uri="{BB962C8B-B14F-4D97-AF65-F5344CB8AC3E}">
        <p14:creationId xmlns:p14="http://schemas.microsoft.com/office/powerpoint/2010/main" val="696061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6</a:t>
            </a:fld>
            <a:endParaRPr lang="en-US"/>
          </a:p>
        </p:txBody>
      </p:sp>
      <p:sp>
        <p:nvSpPr>
          <p:cNvPr id="5" name="Title 1"/>
          <p:cNvSpPr txBox="1">
            <a:spLocks/>
          </p:cNvSpPr>
          <p:nvPr/>
        </p:nvSpPr>
        <p:spPr>
          <a:xfrm>
            <a:off x="542925" y="134144"/>
            <a:ext cx="8229600" cy="990600"/>
          </a:xfrm>
          <a:prstGeom prst="rect">
            <a:avLst/>
          </a:prstGeom>
        </p:spPr>
        <p:txBody>
          <a:bodyPr vert="horz" lIns="91440" tIns="45720" rIns="91440" bIns="45720" rtlCol="0" anchor="ctr">
            <a:noAutofit/>
          </a:bodyPr>
          <a:lstStyle>
            <a:defPPr>
              <a:defRPr lang="en-US"/>
            </a:defPPr>
            <a:lvl1pPr algn="ctr">
              <a:spcBef>
                <a:spcPct val="0"/>
              </a:spcBef>
              <a:buNone/>
              <a:defRPr sz="2800" b="1">
                <a:latin typeface="+mj-lt"/>
                <a:ea typeface="+mj-ea"/>
                <a:cs typeface="+mj-cs"/>
              </a:defRPr>
            </a:lvl1pPr>
          </a:lstStyle>
          <a:p>
            <a:r>
              <a:rPr lang="en-US" dirty="0"/>
              <a:t>Complete phenotyping </a:t>
            </a:r>
          </a:p>
        </p:txBody>
      </p:sp>
      <p:graphicFrame>
        <p:nvGraphicFramePr>
          <p:cNvPr id="11" name="Table 10"/>
          <p:cNvGraphicFramePr>
            <a:graphicFrameLocks noGrp="1"/>
          </p:cNvGraphicFramePr>
          <p:nvPr/>
        </p:nvGraphicFramePr>
        <p:xfrm>
          <a:off x="251520" y="1268760"/>
          <a:ext cx="7128792" cy="5399200"/>
        </p:xfrm>
        <a:graphic>
          <a:graphicData uri="http://schemas.openxmlformats.org/drawingml/2006/table">
            <a:tbl>
              <a:tblPr/>
              <a:tblGrid>
                <a:gridCol w="2606225">
                  <a:extLst>
                    <a:ext uri="{9D8B030D-6E8A-4147-A177-3AD203B41FA5}">
                      <a16:colId xmlns:a16="http://schemas.microsoft.com/office/drawing/2014/main" val="931527044"/>
                    </a:ext>
                  </a:extLst>
                </a:gridCol>
                <a:gridCol w="2650359">
                  <a:extLst>
                    <a:ext uri="{9D8B030D-6E8A-4147-A177-3AD203B41FA5}">
                      <a16:colId xmlns:a16="http://schemas.microsoft.com/office/drawing/2014/main" val="259059265"/>
                    </a:ext>
                  </a:extLst>
                </a:gridCol>
                <a:gridCol w="1872208">
                  <a:extLst>
                    <a:ext uri="{9D8B030D-6E8A-4147-A177-3AD203B41FA5}">
                      <a16:colId xmlns:a16="http://schemas.microsoft.com/office/drawing/2014/main" val="4167278196"/>
                    </a:ext>
                  </a:extLst>
                </a:gridCol>
              </a:tblGrid>
              <a:tr h="123235">
                <a:tc>
                  <a:txBody>
                    <a:bodyPr/>
                    <a:lstStyle/>
                    <a:p>
                      <a:pPr algn="l" fontAlgn="b"/>
                      <a:r>
                        <a:rPr lang="en-US" sz="850" b="1" i="0" u="none" strike="noStrike">
                          <a:solidFill>
                            <a:srgbClr val="000000"/>
                          </a:solidFill>
                          <a:effectLst/>
                          <a:latin typeface="Calibri" panose="020F0502020204030204" pitchFamily="34" charset="0"/>
                        </a:rPr>
                        <a:t>Traits, phenotypic </a:t>
                      </a:r>
                    </a:p>
                  </a:txBody>
                  <a:tcPr marL="5440" marR="5440" marT="5440" marB="0" anchor="b">
                    <a:lnL>
                      <a:noFill/>
                    </a:lnL>
                    <a:lnR>
                      <a:noFill/>
                    </a:lnR>
                    <a:lnT>
                      <a:noFill/>
                    </a:lnT>
                    <a:lnB>
                      <a:noFill/>
                    </a:lnB>
                  </a:tcPr>
                </a:tc>
                <a:tc>
                  <a:txBody>
                    <a:bodyPr/>
                    <a:lstStyle/>
                    <a:p>
                      <a:pPr algn="l" fontAlgn="b"/>
                      <a:r>
                        <a:rPr lang="en-US" sz="850" b="1" i="0" u="none" strike="noStrike">
                          <a:solidFill>
                            <a:srgbClr val="000000"/>
                          </a:solidFill>
                          <a:effectLst/>
                          <a:latin typeface="Calibri" panose="020F0502020204030204" pitchFamily="34" charset="0"/>
                        </a:rPr>
                        <a:t>Traits, disease</a:t>
                      </a:r>
                    </a:p>
                  </a:txBody>
                  <a:tcPr marL="5440" marR="5440" marT="5440" marB="0" anchor="b">
                    <a:lnL>
                      <a:noFill/>
                    </a:lnL>
                    <a:lnR>
                      <a:noFill/>
                    </a:lnR>
                    <a:lnT>
                      <a:noFill/>
                    </a:lnT>
                    <a:lnB>
                      <a:noFill/>
                    </a:lnB>
                  </a:tcPr>
                </a:tc>
                <a:tc>
                  <a:txBody>
                    <a:bodyPr/>
                    <a:lstStyle/>
                    <a:p>
                      <a:pPr algn="l" fontAlgn="b"/>
                      <a:r>
                        <a:rPr lang="en-US" sz="850" b="1" i="0" u="none" strike="noStrike">
                          <a:solidFill>
                            <a:srgbClr val="000000"/>
                          </a:solidFill>
                          <a:effectLst/>
                          <a:latin typeface="Calibri" panose="020F0502020204030204" pitchFamily="34" charset="0"/>
                        </a:rPr>
                        <a:t>Traits, Products</a:t>
                      </a:r>
                    </a:p>
                  </a:txBody>
                  <a:tcPr marL="5440" marR="5440" marT="5440" marB="0" anchor="b">
                    <a:lnL>
                      <a:noFill/>
                    </a:lnL>
                    <a:lnR>
                      <a:noFill/>
                    </a:lnR>
                    <a:lnT>
                      <a:noFill/>
                    </a:lnT>
                    <a:lnB>
                      <a:noFill/>
                    </a:lnB>
                  </a:tcPr>
                </a:tc>
                <a:extLst>
                  <a:ext uri="{0D108BD9-81ED-4DB2-BD59-A6C34878D82A}">
                    <a16:rowId xmlns:a16="http://schemas.microsoft.com/office/drawing/2014/main" val="1815092178"/>
                  </a:ext>
                </a:extLst>
              </a:tr>
              <a:tr h="123235">
                <a:tc>
                  <a:txBody>
                    <a:bodyPr/>
                    <a:lstStyle/>
                    <a:p>
                      <a:pPr algn="l" fontAlgn="b"/>
                      <a:r>
                        <a:rPr lang="en-US" sz="850" b="0" i="0" u="none" strike="noStrike">
                          <a:solidFill>
                            <a:srgbClr val="000000"/>
                          </a:solidFill>
                          <a:effectLst/>
                          <a:latin typeface="Calibri" panose="020F0502020204030204" pitchFamily="34" charset="0"/>
                        </a:rPr>
                        <a:t>A chromometer value of fresh root</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cassava bacterial blight incidence 3-month evaluation</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fufu dry weight in kg</a:t>
                      </a:r>
                    </a:p>
                  </a:txBody>
                  <a:tcPr marL="5440" marR="5440" marT="5440" marB="0" anchor="b">
                    <a:lnL>
                      <a:noFill/>
                    </a:lnL>
                    <a:lnR>
                      <a:noFill/>
                    </a:lnR>
                    <a:lnT>
                      <a:noFill/>
                    </a:lnT>
                    <a:lnB>
                      <a:noFill/>
                    </a:lnB>
                  </a:tcPr>
                </a:tc>
                <a:extLst>
                  <a:ext uri="{0D108BD9-81ED-4DB2-BD59-A6C34878D82A}">
                    <a16:rowId xmlns:a16="http://schemas.microsoft.com/office/drawing/2014/main" val="49546582"/>
                  </a:ext>
                </a:extLst>
              </a:tr>
              <a:tr h="123235">
                <a:tc>
                  <a:txBody>
                    <a:bodyPr/>
                    <a:lstStyle/>
                    <a:p>
                      <a:pPr algn="l" fontAlgn="b"/>
                      <a:r>
                        <a:rPr lang="en-US" sz="850" b="0" i="0" u="none" strike="noStrike">
                          <a:solidFill>
                            <a:srgbClr val="000000"/>
                          </a:solidFill>
                          <a:effectLst/>
                          <a:latin typeface="Calibri" panose="020F0502020204030204" pitchFamily="34" charset="0"/>
                        </a:rPr>
                        <a:t>B chromometer value of fresh root</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cassava bacterial blight severity 3-month evaluation</a:t>
                      </a:r>
                    </a:p>
                  </a:txBody>
                  <a:tcPr marL="5440" marR="5440" marT="5440" marB="0" anchor="b">
                    <a:lnL>
                      <a:noFill/>
                    </a:lnL>
                    <a:lnR>
                      <a:noFill/>
                    </a:lnR>
                    <a:lnT>
                      <a:noFill/>
                    </a:lnT>
                    <a:lnB>
                      <a:noFill/>
                    </a:lnB>
                  </a:tcPr>
                </a:tc>
                <a:tc>
                  <a:txBody>
                    <a:bodyPr/>
                    <a:lstStyle/>
                    <a:p>
                      <a:pPr algn="l" fontAlgn="b"/>
                      <a:r>
                        <a:rPr lang="de-DE" sz="850" b="0" i="0" u="none" strike="noStrike">
                          <a:solidFill>
                            <a:srgbClr val="000000"/>
                          </a:solidFill>
                          <a:effectLst/>
                          <a:latin typeface="Calibri" panose="020F0502020204030204" pitchFamily="34" charset="0"/>
                        </a:rPr>
                        <a:t>fufu fibre weight in g</a:t>
                      </a:r>
                    </a:p>
                  </a:txBody>
                  <a:tcPr marL="5440" marR="5440" marT="5440" marB="0" anchor="b">
                    <a:lnL>
                      <a:noFill/>
                    </a:lnL>
                    <a:lnR>
                      <a:noFill/>
                    </a:lnR>
                    <a:lnT>
                      <a:noFill/>
                    </a:lnT>
                    <a:lnB>
                      <a:noFill/>
                    </a:lnB>
                  </a:tcPr>
                </a:tc>
                <a:extLst>
                  <a:ext uri="{0D108BD9-81ED-4DB2-BD59-A6C34878D82A}">
                    <a16:rowId xmlns:a16="http://schemas.microsoft.com/office/drawing/2014/main" val="556331657"/>
                  </a:ext>
                </a:extLst>
              </a:tr>
              <a:tr h="123235">
                <a:tc>
                  <a:txBody>
                    <a:bodyPr/>
                    <a:lstStyle/>
                    <a:p>
                      <a:pPr algn="l" fontAlgn="b"/>
                      <a:r>
                        <a:rPr lang="en-US" sz="850" b="0" i="0" u="none" strike="noStrike">
                          <a:solidFill>
                            <a:srgbClr val="000000"/>
                          </a:solidFill>
                          <a:effectLst/>
                          <a:latin typeface="Calibri" panose="020F0502020204030204" pitchFamily="34" charset="0"/>
                        </a:rPr>
                        <a:t>L chromometer of fresh root</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cassava green mite severity first evaluation</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fufu initial weight in kg</a:t>
                      </a:r>
                    </a:p>
                  </a:txBody>
                  <a:tcPr marL="5440" marR="5440" marT="5440" marB="0" anchor="b">
                    <a:lnL>
                      <a:noFill/>
                    </a:lnL>
                    <a:lnR>
                      <a:noFill/>
                    </a:lnR>
                    <a:lnT>
                      <a:noFill/>
                    </a:lnT>
                    <a:lnB>
                      <a:noFill/>
                    </a:lnB>
                  </a:tcPr>
                </a:tc>
                <a:extLst>
                  <a:ext uri="{0D108BD9-81ED-4DB2-BD59-A6C34878D82A}">
                    <a16:rowId xmlns:a16="http://schemas.microsoft.com/office/drawing/2014/main" val="4048565752"/>
                  </a:ext>
                </a:extLst>
              </a:tr>
              <a:tr h="123235">
                <a:tc>
                  <a:txBody>
                    <a:bodyPr/>
                    <a:lstStyle/>
                    <a:p>
                      <a:pPr algn="l" fontAlgn="b"/>
                      <a:r>
                        <a:rPr lang="en-US" sz="850" b="0" i="0" u="none" strike="noStrike">
                          <a:solidFill>
                            <a:srgbClr val="000000"/>
                          </a:solidFill>
                          <a:effectLst/>
                          <a:latin typeface="Calibri" panose="020F0502020204030204" pitchFamily="34" charset="0"/>
                        </a:rPr>
                        <a:t>apical pubescence visual rating 0-2</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cassava green mite severity second evaluation</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fufu peel weight in kg</a:t>
                      </a:r>
                    </a:p>
                  </a:txBody>
                  <a:tcPr marL="5440" marR="5440" marT="5440" marB="0" anchor="b">
                    <a:lnL>
                      <a:noFill/>
                    </a:lnL>
                    <a:lnR>
                      <a:noFill/>
                    </a:lnR>
                    <a:lnT>
                      <a:noFill/>
                    </a:lnT>
                    <a:lnB>
                      <a:noFill/>
                    </a:lnB>
                  </a:tcPr>
                </a:tc>
                <a:extLst>
                  <a:ext uri="{0D108BD9-81ED-4DB2-BD59-A6C34878D82A}">
                    <a16:rowId xmlns:a16="http://schemas.microsoft.com/office/drawing/2014/main" val="3290640906"/>
                  </a:ext>
                </a:extLst>
              </a:tr>
              <a:tr h="123235">
                <a:tc>
                  <a:txBody>
                    <a:bodyPr/>
                    <a:lstStyle/>
                    <a:p>
                      <a:pPr algn="l" fontAlgn="b"/>
                      <a:r>
                        <a:rPr lang="en-US" sz="850" b="0" i="0" u="none" strike="noStrike">
                          <a:solidFill>
                            <a:srgbClr val="000000"/>
                          </a:solidFill>
                          <a:effectLst/>
                          <a:latin typeface="Calibri" panose="020F0502020204030204" pitchFamily="34" charset="0"/>
                        </a:rPr>
                        <a:t>branching habit visual observation 1-4</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cassava mosaic disease incidence 1-month evaluation</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fufu peeled root weight in kg</a:t>
                      </a:r>
                    </a:p>
                  </a:txBody>
                  <a:tcPr marL="5440" marR="5440" marT="5440" marB="0" anchor="b">
                    <a:lnL>
                      <a:noFill/>
                    </a:lnL>
                    <a:lnR>
                      <a:noFill/>
                    </a:lnR>
                    <a:lnT>
                      <a:noFill/>
                    </a:lnT>
                    <a:lnB>
                      <a:noFill/>
                    </a:lnB>
                  </a:tcPr>
                </a:tc>
                <a:extLst>
                  <a:ext uri="{0D108BD9-81ED-4DB2-BD59-A6C34878D82A}">
                    <a16:rowId xmlns:a16="http://schemas.microsoft.com/office/drawing/2014/main" val="4071562618"/>
                  </a:ext>
                </a:extLst>
              </a:tr>
              <a:tr h="123235">
                <a:tc>
                  <a:txBody>
                    <a:bodyPr/>
                    <a:lstStyle/>
                    <a:p>
                      <a:pPr algn="l" fontAlgn="b"/>
                      <a:r>
                        <a:rPr lang="en-US" sz="850" b="0" i="0" u="none" strike="noStrike" dirty="0">
                          <a:solidFill>
                            <a:srgbClr val="000000"/>
                          </a:solidFill>
                          <a:effectLst/>
                          <a:latin typeface="Calibri" panose="020F0502020204030204" pitchFamily="34" charset="0"/>
                        </a:rPr>
                        <a:t>branching level counting</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cassava mosaic disease incidence 3-month evaluation</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fufu pressed weight in kg</a:t>
                      </a:r>
                    </a:p>
                  </a:txBody>
                  <a:tcPr marL="5440" marR="5440" marT="5440" marB="0" anchor="b">
                    <a:lnL>
                      <a:noFill/>
                    </a:lnL>
                    <a:lnR>
                      <a:noFill/>
                    </a:lnR>
                    <a:lnT>
                      <a:noFill/>
                    </a:lnT>
                    <a:lnB>
                      <a:noFill/>
                    </a:lnB>
                  </a:tcPr>
                </a:tc>
                <a:extLst>
                  <a:ext uri="{0D108BD9-81ED-4DB2-BD59-A6C34878D82A}">
                    <a16:rowId xmlns:a16="http://schemas.microsoft.com/office/drawing/2014/main" val="500755628"/>
                  </a:ext>
                </a:extLst>
              </a:tr>
              <a:tr h="123235">
                <a:tc>
                  <a:txBody>
                    <a:bodyPr/>
                    <a:lstStyle/>
                    <a:p>
                      <a:pPr algn="l" fontAlgn="b"/>
                      <a:r>
                        <a:rPr lang="en-US" sz="850" b="0" i="0" u="none" strike="noStrike">
                          <a:solidFill>
                            <a:srgbClr val="000000"/>
                          </a:solidFill>
                          <a:effectLst/>
                          <a:latin typeface="Calibri" panose="020F0502020204030204" pitchFamily="34" charset="0"/>
                        </a:rPr>
                        <a:t>central leaf shape visual rating 1-10</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cassava mosaic disease severity 1-month evaluation</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gari fried weight in kg</a:t>
                      </a:r>
                    </a:p>
                  </a:txBody>
                  <a:tcPr marL="5440" marR="5440" marT="5440" marB="0" anchor="b">
                    <a:lnL>
                      <a:noFill/>
                    </a:lnL>
                    <a:lnR>
                      <a:noFill/>
                    </a:lnR>
                    <a:lnT>
                      <a:noFill/>
                    </a:lnT>
                    <a:lnB>
                      <a:noFill/>
                    </a:lnB>
                  </a:tcPr>
                </a:tc>
                <a:extLst>
                  <a:ext uri="{0D108BD9-81ED-4DB2-BD59-A6C34878D82A}">
                    <a16:rowId xmlns:a16="http://schemas.microsoft.com/office/drawing/2014/main" val="16741617"/>
                  </a:ext>
                </a:extLst>
              </a:tr>
              <a:tr h="123235">
                <a:tc>
                  <a:txBody>
                    <a:bodyPr/>
                    <a:lstStyle/>
                    <a:p>
                      <a:pPr algn="l" fontAlgn="b"/>
                      <a:r>
                        <a:rPr lang="en-US" sz="850" b="0" i="0" u="none" strike="noStrike" dirty="0">
                          <a:solidFill>
                            <a:srgbClr val="000000"/>
                          </a:solidFill>
                          <a:effectLst/>
                          <a:latin typeface="Calibri" panose="020F0502020204030204" pitchFamily="34" charset="0"/>
                        </a:rPr>
                        <a:t>dry matter content percentage</a:t>
                      </a:r>
                    </a:p>
                  </a:txBody>
                  <a:tcPr marL="5440" marR="5440" marT="5440" marB="0" anchor="b">
                    <a:lnL>
                      <a:noFill/>
                    </a:lnL>
                    <a:lnR>
                      <a:noFill/>
                    </a:lnR>
                    <a:lnT>
                      <a:noFill/>
                    </a:lnT>
                    <a:lnB>
                      <a:noFill/>
                    </a:lnB>
                    <a:solidFill>
                      <a:schemeClr val="accent6">
                        <a:lumMod val="60000"/>
                        <a:lumOff val="40000"/>
                      </a:schemeClr>
                    </a:solidFill>
                  </a:tcPr>
                </a:tc>
                <a:tc>
                  <a:txBody>
                    <a:bodyPr/>
                    <a:lstStyle/>
                    <a:p>
                      <a:pPr algn="l" fontAlgn="b"/>
                      <a:r>
                        <a:rPr lang="en-US" sz="850" b="0" i="0" u="none" strike="noStrike">
                          <a:solidFill>
                            <a:srgbClr val="000000"/>
                          </a:solidFill>
                          <a:effectLst/>
                          <a:latin typeface="Calibri" panose="020F0502020204030204" pitchFamily="34" charset="0"/>
                        </a:rPr>
                        <a:t>cassava mosaic disease severity 3-month evaluation</a:t>
                      </a: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gari initial weight in kg</a:t>
                      </a:r>
                    </a:p>
                  </a:txBody>
                  <a:tcPr marL="5440" marR="5440" marT="5440" marB="0" anchor="b">
                    <a:lnL>
                      <a:noFill/>
                    </a:lnL>
                    <a:lnR>
                      <a:noFill/>
                    </a:lnR>
                    <a:lnT>
                      <a:noFill/>
                    </a:lnT>
                    <a:lnB>
                      <a:noFill/>
                    </a:lnB>
                  </a:tcPr>
                </a:tc>
                <a:extLst>
                  <a:ext uri="{0D108BD9-81ED-4DB2-BD59-A6C34878D82A}">
                    <a16:rowId xmlns:a16="http://schemas.microsoft.com/office/drawing/2014/main" val="1638065059"/>
                  </a:ext>
                </a:extLst>
              </a:tr>
              <a:tr h="123235">
                <a:tc>
                  <a:txBody>
                    <a:bodyPr/>
                    <a:lstStyle/>
                    <a:p>
                      <a:pPr algn="l" fontAlgn="b"/>
                      <a:r>
                        <a:rPr lang="en-US" sz="850" b="0" i="0" u="none" strike="noStrike">
                          <a:solidFill>
                            <a:srgbClr val="000000"/>
                          </a:solidFill>
                          <a:effectLst/>
                          <a:latin typeface="Calibri" panose="020F0502020204030204" pitchFamily="34" charset="0"/>
                        </a:rPr>
                        <a:t>ease of peeling root cortex visual rating 1-3</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r>
                        <a:rPr lang="de-DE" sz="850" b="0" i="0" u="none" strike="noStrike">
                          <a:solidFill>
                            <a:srgbClr val="000000"/>
                          </a:solidFill>
                          <a:effectLst/>
                          <a:latin typeface="Calibri" panose="020F0502020204030204" pitchFamily="34" charset="0"/>
                        </a:rPr>
                        <a:t>gari mash weight in kg</a:t>
                      </a:r>
                    </a:p>
                  </a:txBody>
                  <a:tcPr marL="5440" marR="5440" marT="5440" marB="0" anchor="b">
                    <a:lnL>
                      <a:noFill/>
                    </a:lnL>
                    <a:lnR>
                      <a:noFill/>
                    </a:lnR>
                    <a:lnT>
                      <a:noFill/>
                    </a:lnT>
                    <a:lnB>
                      <a:noFill/>
                    </a:lnB>
                  </a:tcPr>
                </a:tc>
                <a:extLst>
                  <a:ext uri="{0D108BD9-81ED-4DB2-BD59-A6C34878D82A}">
                    <a16:rowId xmlns:a16="http://schemas.microsoft.com/office/drawing/2014/main" val="573831705"/>
                  </a:ext>
                </a:extLst>
              </a:tr>
              <a:tr h="123235">
                <a:tc>
                  <a:txBody>
                    <a:bodyPr/>
                    <a:lstStyle/>
                    <a:p>
                      <a:pPr algn="l" fontAlgn="b"/>
                      <a:r>
                        <a:rPr lang="en-US" sz="850" b="0" i="0" u="none" strike="noStrike">
                          <a:solidFill>
                            <a:srgbClr val="000000"/>
                          </a:solidFill>
                          <a:effectLst/>
                          <a:latin typeface="Calibri" panose="020F0502020204030204" pitchFamily="34" charset="0"/>
                        </a:rPr>
                        <a:t>first apical branch height measurement in cm</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gari peel weight in kg</a:t>
                      </a:r>
                    </a:p>
                  </a:txBody>
                  <a:tcPr marL="5440" marR="5440" marT="5440" marB="0" anchor="b">
                    <a:lnL>
                      <a:noFill/>
                    </a:lnL>
                    <a:lnR>
                      <a:noFill/>
                    </a:lnR>
                    <a:lnT>
                      <a:noFill/>
                    </a:lnT>
                    <a:lnB>
                      <a:noFill/>
                    </a:lnB>
                  </a:tcPr>
                </a:tc>
                <a:extLst>
                  <a:ext uri="{0D108BD9-81ED-4DB2-BD59-A6C34878D82A}">
                    <a16:rowId xmlns:a16="http://schemas.microsoft.com/office/drawing/2014/main" val="3024541317"/>
                  </a:ext>
                </a:extLst>
              </a:tr>
              <a:tr h="123235">
                <a:tc>
                  <a:txBody>
                    <a:bodyPr/>
                    <a:lstStyle/>
                    <a:p>
                      <a:pPr algn="l" fontAlgn="b"/>
                      <a:r>
                        <a:rPr lang="en-US" sz="850" b="0" i="0" u="none" strike="noStrike">
                          <a:solidFill>
                            <a:srgbClr val="000000"/>
                          </a:solidFill>
                          <a:effectLst/>
                          <a:latin typeface="Calibri" panose="020F0502020204030204" pitchFamily="34" charset="0"/>
                        </a:rPr>
                        <a:t>first fully expanded leaf color visual rating 1-9</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gari peeled root weight in kg</a:t>
                      </a:r>
                    </a:p>
                  </a:txBody>
                  <a:tcPr marL="5440" marR="5440" marT="5440" marB="0" anchor="b">
                    <a:lnL>
                      <a:noFill/>
                    </a:lnL>
                    <a:lnR>
                      <a:noFill/>
                    </a:lnR>
                    <a:lnT>
                      <a:noFill/>
                    </a:lnT>
                    <a:lnB>
                      <a:noFill/>
                    </a:lnB>
                  </a:tcPr>
                </a:tc>
                <a:extLst>
                  <a:ext uri="{0D108BD9-81ED-4DB2-BD59-A6C34878D82A}">
                    <a16:rowId xmlns:a16="http://schemas.microsoft.com/office/drawing/2014/main" val="3778143081"/>
                  </a:ext>
                </a:extLst>
              </a:tr>
              <a:tr h="123235">
                <a:tc>
                  <a:txBody>
                    <a:bodyPr/>
                    <a:lstStyle/>
                    <a:p>
                      <a:pPr algn="l" fontAlgn="b"/>
                      <a:r>
                        <a:rPr lang="en-US" sz="850" b="0" i="0" u="none" strike="noStrike" dirty="0">
                          <a:solidFill>
                            <a:srgbClr val="000000"/>
                          </a:solidFill>
                          <a:effectLst/>
                          <a:latin typeface="Calibri" panose="020F0502020204030204" pitchFamily="34" charset="0"/>
                        </a:rPr>
                        <a:t>fresh root yield</a:t>
                      </a:r>
                    </a:p>
                  </a:txBody>
                  <a:tcPr marL="5440" marR="5440" marT="5440" marB="0" anchor="b">
                    <a:lnL>
                      <a:noFill/>
                    </a:lnL>
                    <a:lnR>
                      <a:noFill/>
                    </a:lnR>
                    <a:lnT>
                      <a:noFill/>
                    </a:lnT>
                    <a:lnB>
                      <a:noFill/>
                    </a:lnB>
                    <a:solidFill>
                      <a:schemeClr val="accent6">
                        <a:lumMod val="60000"/>
                        <a:lumOff val="40000"/>
                      </a:schemeClr>
                    </a:solidFill>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gari pressed weight in kg</a:t>
                      </a:r>
                    </a:p>
                  </a:txBody>
                  <a:tcPr marL="5440" marR="5440" marT="5440" marB="0" anchor="b">
                    <a:lnL>
                      <a:noFill/>
                    </a:lnL>
                    <a:lnR>
                      <a:noFill/>
                    </a:lnR>
                    <a:lnT>
                      <a:noFill/>
                    </a:lnT>
                    <a:lnB>
                      <a:noFill/>
                    </a:lnB>
                  </a:tcPr>
                </a:tc>
                <a:extLst>
                  <a:ext uri="{0D108BD9-81ED-4DB2-BD59-A6C34878D82A}">
                    <a16:rowId xmlns:a16="http://schemas.microsoft.com/office/drawing/2014/main" val="2950899550"/>
                  </a:ext>
                </a:extLst>
              </a:tr>
              <a:tr h="123235">
                <a:tc>
                  <a:txBody>
                    <a:bodyPr/>
                    <a:lstStyle/>
                    <a:p>
                      <a:pPr algn="l" fontAlgn="b"/>
                      <a:r>
                        <a:rPr lang="en-US" sz="850" b="0" i="0" u="none" strike="noStrike">
                          <a:solidFill>
                            <a:srgbClr val="000000"/>
                          </a:solidFill>
                          <a:effectLst/>
                          <a:latin typeface="Calibri" panose="020F0502020204030204" pitchFamily="34" charset="0"/>
                        </a:rPr>
                        <a:t>fresh shoot weight measurement in kg per plot</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gari pulverised weight in kg</a:t>
                      </a:r>
                    </a:p>
                  </a:txBody>
                  <a:tcPr marL="5440" marR="5440" marT="5440" marB="0" anchor="b">
                    <a:lnL>
                      <a:noFill/>
                    </a:lnL>
                    <a:lnR>
                      <a:noFill/>
                    </a:lnR>
                    <a:lnT>
                      <a:noFill/>
                    </a:lnT>
                    <a:lnB>
                      <a:noFill/>
                    </a:lnB>
                  </a:tcPr>
                </a:tc>
                <a:extLst>
                  <a:ext uri="{0D108BD9-81ED-4DB2-BD59-A6C34878D82A}">
                    <a16:rowId xmlns:a16="http://schemas.microsoft.com/office/drawing/2014/main" val="2669970326"/>
                  </a:ext>
                </a:extLst>
              </a:tr>
              <a:tr h="123235">
                <a:tc>
                  <a:txBody>
                    <a:bodyPr/>
                    <a:lstStyle/>
                    <a:p>
                      <a:pPr algn="l" fontAlgn="b"/>
                      <a:r>
                        <a:rPr lang="en-US" sz="850" b="0" i="0" u="none" strike="noStrike" dirty="0">
                          <a:solidFill>
                            <a:srgbClr val="000000"/>
                          </a:solidFill>
                          <a:effectLst/>
                          <a:latin typeface="Calibri" panose="020F0502020204030204" pitchFamily="34" charset="0"/>
                        </a:rPr>
                        <a:t>fresh storage root weight per plot</a:t>
                      </a:r>
                    </a:p>
                  </a:txBody>
                  <a:tcPr marL="5440" marR="5440" marT="5440" marB="0" anchor="b">
                    <a:lnL>
                      <a:noFill/>
                    </a:lnL>
                    <a:lnR>
                      <a:noFill/>
                    </a:lnR>
                    <a:lnT>
                      <a:noFill/>
                    </a:lnT>
                    <a:lnB>
                      <a:noFill/>
                    </a:lnB>
                    <a:solidFill>
                      <a:schemeClr val="accent6">
                        <a:lumMod val="60000"/>
                        <a:lumOff val="40000"/>
                      </a:schemeClr>
                    </a:solidFill>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marketable root number counting</a:t>
                      </a:r>
                    </a:p>
                  </a:txBody>
                  <a:tcPr marL="5440" marR="5440" marT="5440" marB="0" anchor="b">
                    <a:lnL>
                      <a:noFill/>
                    </a:lnL>
                    <a:lnR>
                      <a:noFill/>
                    </a:lnR>
                    <a:lnT>
                      <a:noFill/>
                    </a:lnT>
                    <a:lnB>
                      <a:noFill/>
                    </a:lnB>
                  </a:tcPr>
                </a:tc>
                <a:extLst>
                  <a:ext uri="{0D108BD9-81ED-4DB2-BD59-A6C34878D82A}">
                    <a16:rowId xmlns:a16="http://schemas.microsoft.com/office/drawing/2014/main" val="2390371050"/>
                  </a:ext>
                </a:extLst>
              </a:tr>
              <a:tr h="123235">
                <a:tc>
                  <a:txBody>
                    <a:bodyPr/>
                    <a:lstStyle/>
                    <a:p>
                      <a:pPr algn="l" fontAlgn="b"/>
                      <a:r>
                        <a:rPr lang="en-US" sz="850" b="0" i="0" u="none" strike="noStrike" dirty="0">
                          <a:solidFill>
                            <a:srgbClr val="000000"/>
                          </a:solidFill>
                          <a:effectLst/>
                          <a:latin typeface="Calibri" panose="020F0502020204030204" pitchFamily="34" charset="0"/>
                        </a:rPr>
                        <a:t>harvest index variable</a:t>
                      </a:r>
                    </a:p>
                  </a:txBody>
                  <a:tcPr marL="5440" marR="5440" marT="5440" marB="0" anchor="b">
                    <a:lnL>
                      <a:noFill/>
                    </a:lnL>
                    <a:lnR>
                      <a:noFill/>
                    </a:lnR>
                    <a:lnT>
                      <a:noFill/>
                    </a:lnT>
                    <a:lnB>
                      <a:noFill/>
                    </a:lnB>
                    <a:solidFill>
                      <a:schemeClr val="accent6">
                        <a:lumMod val="60000"/>
                        <a:lumOff val="40000"/>
                      </a:schemeClr>
                    </a:solidFill>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r>
                        <a:rPr lang="en-US" sz="850" b="0" i="0" u="none" strike="noStrike">
                          <a:solidFill>
                            <a:srgbClr val="000000"/>
                          </a:solidFill>
                          <a:effectLst/>
                          <a:latin typeface="Calibri" panose="020F0502020204030204" pitchFamily="34" charset="0"/>
                        </a:rPr>
                        <a:t>non marketable root number counting</a:t>
                      </a:r>
                    </a:p>
                  </a:txBody>
                  <a:tcPr marL="5440" marR="5440" marT="5440" marB="0" anchor="b">
                    <a:lnL>
                      <a:noFill/>
                    </a:lnL>
                    <a:lnR>
                      <a:noFill/>
                    </a:lnR>
                    <a:lnT>
                      <a:noFill/>
                    </a:lnT>
                    <a:lnB>
                      <a:noFill/>
                    </a:lnB>
                  </a:tcPr>
                </a:tc>
                <a:extLst>
                  <a:ext uri="{0D108BD9-81ED-4DB2-BD59-A6C34878D82A}">
                    <a16:rowId xmlns:a16="http://schemas.microsoft.com/office/drawing/2014/main" val="2963719491"/>
                  </a:ext>
                </a:extLst>
              </a:tr>
              <a:tr h="123235">
                <a:tc>
                  <a:txBody>
                    <a:bodyPr/>
                    <a:lstStyle/>
                    <a:p>
                      <a:pPr algn="l" fontAlgn="b"/>
                      <a:r>
                        <a:rPr lang="en-US" sz="850" b="0" i="0" u="none" strike="noStrike" dirty="0">
                          <a:solidFill>
                            <a:srgbClr val="000000"/>
                          </a:solidFill>
                          <a:effectLst/>
                          <a:latin typeface="Calibri" panose="020F0502020204030204" pitchFamily="34" charset="0"/>
                        </a:rPr>
                        <a:t>initial vigor assessment 1-7</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dirty="0">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52571594"/>
                  </a:ext>
                </a:extLst>
              </a:tr>
              <a:tr h="123235">
                <a:tc>
                  <a:txBody>
                    <a:bodyPr/>
                    <a:lstStyle/>
                    <a:p>
                      <a:pPr algn="l" fontAlgn="b"/>
                      <a:r>
                        <a:rPr lang="en-US" sz="850" b="0" i="0" u="none" strike="noStrike" dirty="0">
                          <a:solidFill>
                            <a:srgbClr val="000000"/>
                          </a:solidFill>
                          <a:effectLst/>
                          <a:latin typeface="Calibri" panose="020F0502020204030204" pitchFamily="34" charset="0"/>
                        </a:rPr>
                        <a:t>number of planted stakes per plot counting</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597173873"/>
                  </a:ext>
                </a:extLst>
              </a:tr>
              <a:tr h="123235">
                <a:tc>
                  <a:txBody>
                    <a:bodyPr/>
                    <a:lstStyle/>
                    <a:p>
                      <a:pPr algn="l" fontAlgn="b"/>
                      <a:r>
                        <a:rPr lang="en-US" sz="850" b="0" i="0" u="none" strike="noStrike">
                          <a:solidFill>
                            <a:srgbClr val="000000"/>
                          </a:solidFill>
                          <a:effectLst/>
                          <a:latin typeface="Calibri" panose="020F0502020204030204" pitchFamily="34" charset="0"/>
                        </a:rPr>
                        <a:t>petiole color visual rating 1-9</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645668597"/>
                  </a:ext>
                </a:extLst>
              </a:tr>
              <a:tr h="123235">
                <a:tc>
                  <a:txBody>
                    <a:bodyPr/>
                    <a:lstStyle/>
                    <a:p>
                      <a:pPr algn="l" fontAlgn="b"/>
                      <a:r>
                        <a:rPr lang="en-US" sz="850" b="0" i="0" u="none" strike="noStrike">
                          <a:solidFill>
                            <a:srgbClr val="000000"/>
                          </a:solidFill>
                          <a:effectLst/>
                          <a:latin typeface="Calibri" panose="020F0502020204030204" pitchFamily="34" charset="0"/>
                        </a:rPr>
                        <a:t>plant architecture visual rating 1-5</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86201191"/>
                  </a:ext>
                </a:extLst>
              </a:tr>
              <a:tr h="123235">
                <a:tc>
                  <a:txBody>
                    <a:bodyPr/>
                    <a:lstStyle/>
                    <a:p>
                      <a:pPr algn="l" fontAlgn="b"/>
                      <a:r>
                        <a:rPr lang="en-US" sz="850" b="0" i="0" u="none" strike="noStrike">
                          <a:solidFill>
                            <a:srgbClr val="000000"/>
                          </a:solidFill>
                          <a:effectLst/>
                          <a:latin typeface="Calibri" panose="020F0502020204030204" pitchFamily="34" charset="0"/>
                        </a:rPr>
                        <a:t>plant height measurement in cm</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2665501261"/>
                  </a:ext>
                </a:extLst>
              </a:tr>
              <a:tr h="123235">
                <a:tc>
                  <a:txBody>
                    <a:bodyPr/>
                    <a:lstStyle/>
                    <a:p>
                      <a:pPr algn="l" fontAlgn="b"/>
                      <a:r>
                        <a:rPr lang="en-US" sz="850" b="0" i="0" u="none" strike="noStrike">
                          <a:solidFill>
                            <a:srgbClr val="000000"/>
                          </a:solidFill>
                          <a:effectLst/>
                          <a:latin typeface="Calibri" panose="020F0502020204030204" pitchFamily="34" charset="0"/>
                        </a:rPr>
                        <a:t>plant stands harvested counting</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3247949374"/>
                  </a:ext>
                </a:extLst>
              </a:tr>
              <a:tr h="123235">
                <a:tc>
                  <a:txBody>
                    <a:bodyPr/>
                    <a:lstStyle/>
                    <a:p>
                      <a:pPr algn="l" fontAlgn="b"/>
                      <a:r>
                        <a:rPr lang="en-US" sz="850" b="0" i="0" u="none" strike="noStrike">
                          <a:solidFill>
                            <a:srgbClr val="000000"/>
                          </a:solidFill>
                          <a:effectLst/>
                          <a:latin typeface="Calibri" panose="020F0502020204030204" pitchFamily="34" charset="0"/>
                        </a:rPr>
                        <a:t>proportion lodged plants in percentage</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1403878551"/>
                  </a:ext>
                </a:extLst>
              </a:tr>
              <a:tr h="123235">
                <a:tc>
                  <a:txBody>
                    <a:bodyPr/>
                    <a:lstStyle/>
                    <a:p>
                      <a:pPr algn="l" fontAlgn="b"/>
                      <a:r>
                        <a:rPr lang="en-US" sz="850" b="0" i="0" u="none" strike="noStrike">
                          <a:solidFill>
                            <a:srgbClr val="000000"/>
                          </a:solidFill>
                          <a:effectLst/>
                          <a:latin typeface="Calibri" panose="020F0502020204030204" pitchFamily="34" charset="0"/>
                        </a:rPr>
                        <a:t>root neck length visual rating 0-7</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2074831039"/>
                  </a:ext>
                </a:extLst>
              </a:tr>
              <a:tr h="123235">
                <a:tc>
                  <a:txBody>
                    <a:bodyPr/>
                    <a:lstStyle/>
                    <a:p>
                      <a:pPr algn="l" fontAlgn="b"/>
                      <a:r>
                        <a:rPr lang="en-US" sz="850" b="0" i="0" u="none" strike="noStrike">
                          <a:solidFill>
                            <a:srgbClr val="000000"/>
                          </a:solidFill>
                          <a:effectLst/>
                          <a:latin typeface="Calibri" panose="020F0502020204030204" pitchFamily="34" charset="0"/>
                        </a:rPr>
                        <a:t>root number per plot counting</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994002556"/>
                  </a:ext>
                </a:extLst>
              </a:tr>
              <a:tr h="123235">
                <a:tc>
                  <a:txBody>
                    <a:bodyPr/>
                    <a:lstStyle/>
                    <a:p>
                      <a:pPr algn="l" fontAlgn="b"/>
                      <a:r>
                        <a:rPr lang="en-US" sz="850" b="0" i="0" u="none" strike="noStrike">
                          <a:solidFill>
                            <a:srgbClr val="000000"/>
                          </a:solidFill>
                          <a:effectLst/>
                          <a:latin typeface="Calibri" panose="020F0502020204030204" pitchFamily="34" charset="0"/>
                        </a:rPr>
                        <a:t>rotted storage root counting</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2573901517"/>
                  </a:ext>
                </a:extLst>
              </a:tr>
              <a:tr h="123235">
                <a:tc>
                  <a:txBody>
                    <a:bodyPr/>
                    <a:lstStyle/>
                    <a:p>
                      <a:pPr algn="l" fontAlgn="b"/>
                      <a:r>
                        <a:rPr lang="en-US" sz="850" b="0" i="0" u="none" strike="noStrike" dirty="0">
                          <a:solidFill>
                            <a:srgbClr val="000000"/>
                          </a:solidFill>
                          <a:effectLst/>
                          <a:latin typeface="Calibri" panose="020F0502020204030204" pitchFamily="34" charset="0"/>
                        </a:rPr>
                        <a:t>sprout count at nine-month</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3768142848"/>
                  </a:ext>
                </a:extLst>
              </a:tr>
              <a:tr h="123235">
                <a:tc>
                  <a:txBody>
                    <a:bodyPr/>
                    <a:lstStyle/>
                    <a:p>
                      <a:pPr algn="l" fontAlgn="b"/>
                      <a:r>
                        <a:rPr lang="en-US" sz="850" b="0" i="0" u="none" strike="noStrike">
                          <a:solidFill>
                            <a:srgbClr val="000000"/>
                          </a:solidFill>
                          <a:effectLst/>
                          <a:latin typeface="Calibri" panose="020F0502020204030204" pitchFamily="34" charset="0"/>
                        </a:rPr>
                        <a:t>sprout count at one-month</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1194759039"/>
                  </a:ext>
                </a:extLst>
              </a:tr>
              <a:tr h="123235">
                <a:tc>
                  <a:txBody>
                    <a:bodyPr/>
                    <a:lstStyle/>
                    <a:p>
                      <a:pPr algn="l" fontAlgn="b"/>
                      <a:r>
                        <a:rPr lang="en-US" sz="850" b="0" i="0" u="none" strike="noStrike">
                          <a:solidFill>
                            <a:srgbClr val="000000"/>
                          </a:solidFill>
                          <a:effectLst/>
                          <a:latin typeface="Calibri" panose="020F0502020204030204" pitchFamily="34" charset="0"/>
                        </a:rPr>
                        <a:t>sprout count at three-month</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478964468"/>
                  </a:ext>
                </a:extLst>
              </a:tr>
              <a:tr h="123235">
                <a:tc>
                  <a:txBody>
                    <a:bodyPr/>
                    <a:lstStyle/>
                    <a:p>
                      <a:pPr algn="l" fontAlgn="b"/>
                      <a:r>
                        <a:rPr lang="en-US" sz="850" b="0" i="0" u="none" strike="noStrike">
                          <a:solidFill>
                            <a:srgbClr val="000000"/>
                          </a:solidFill>
                          <a:effectLst/>
                          <a:latin typeface="Calibri" panose="020F0502020204030204" pitchFamily="34" charset="0"/>
                        </a:rPr>
                        <a:t>sprouting proportion</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4004230124"/>
                  </a:ext>
                </a:extLst>
              </a:tr>
              <a:tr h="123235">
                <a:tc>
                  <a:txBody>
                    <a:bodyPr/>
                    <a:lstStyle/>
                    <a:p>
                      <a:pPr algn="l" fontAlgn="b"/>
                      <a:r>
                        <a:rPr lang="en-US" sz="850" b="0" i="0" u="none" strike="noStrike" dirty="0">
                          <a:solidFill>
                            <a:srgbClr val="000000"/>
                          </a:solidFill>
                          <a:effectLst/>
                          <a:latin typeface="Calibri" panose="020F0502020204030204" pitchFamily="34" charset="0"/>
                        </a:rPr>
                        <a:t>starch content percentage</a:t>
                      </a:r>
                    </a:p>
                  </a:txBody>
                  <a:tcPr marL="5440" marR="5440" marT="5440" marB="0" anchor="b">
                    <a:lnL>
                      <a:noFill/>
                    </a:lnL>
                    <a:lnR>
                      <a:noFill/>
                    </a:lnR>
                    <a:lnT>
                      <a:noFill/>
                    </a:lnT>
                    <a:lnB>
                      <a:noFill/>
                    </a:lnB>
                    <a:solidFill>
                      <a:schemeClr val="accent6">
                        <a:lumMod val="60000"/>
                        <a:lumOff val="40000"/>
                      </a:schemeClr>
                    </a:solidFill>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4116568342"/>
                  </a:ext>
                </a:extLst>
              </a:tr>
              <a:tr h="123235">
                <a:tc>
                  <a:txBody>
                    <a:bodyPr/>
                    <a:lstStyle/>
                    <a:p>
                      <a:pPr algn="l" fontAlgn="b"/>
                      <a:r>
                        <a:rPr lang="en-US" sz="850" b="0" i="0" u="none" strike="noStrike">
                          <a:solidFill>
                            <a:srgbClr val="000000"/>
                          </a:solidFill>
                          <a:effectLst/>
                          <a:latin typeface="Calibri" panose="020F0502020204030204" pitchFamily="34" charset="0"/>
                        </a:rPr>
                        <a:t>staygreen visual scale 1-9</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355671263"/>
                  </a:ext>
                </a:extLst>
              </a:tr>
              <a:tr h="123235">
                <a:tc>
                  <a:txBody>
                    <a:bodyPr/>
                    <a:lstStyle/>
                    <a:p>
                      <a:pPr algn="l" fontAlgn="b"/>
                      <a:r>
                        <a:rPr lang="en-US" sz="850" b="0" i="0" u="none" strike="noStrike">
                          <a:solidFill>
                            <a:srgbClr val="000000"/>
                          </a:solidFill>
                          <a:effectLst/>
                          <a:latin typeface="Calibri" panose="020F0502020204030204" pitchFamily="34" charset="0"/>
                        </a:rPr>
                        <a:t>stem color visual scoring 1-4</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2744212801"/>
                  </a:ext>
                </a:extLst>
              </a:tr>
              <a:tr h="123235">
                <a:tc>
                  <a:txBody>
                    <a:bodyPr/>
                    <a:lstStyle/>
                    <a:p>
                      <a:pPr algn="l" fontAlgn="b"/>
                      <a:r>
                        <a:rPr lang="en-US" sz="850" b="0" i="0" u="none" strike="noStrike">
                          <a:solidFill>
                            <a:srgbClr val="000000"/>
                          </a:solidFill>
                          <a:effectLst/>
                          <a:latin typeface="Calibri" panose="020F0502020204030204" pitchFamily="34" charset="0"/>
                        </a:rPr>
                        <a:t>storage root cortex color visual rating 1-4</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1380031133"/>
                  </a:ext>
                </a:extLst>
              </a:tr>
              <a:tr h="123235">
                <a:tc>
                  <a:txBody>
                    <a:bodyPr/>
                    <a:lstStyle/>
                    <a:p>
                      <a:pPr algn="l" fontAlgn="b"/>
                      <a:r>
                        <a:rPr lang="en-US" sz="850" b="0" i="0" u="none" strike="noStrike">
                          <a:solidFill>
                            <a:srgbClr val="000000"/>
                          </a:solidFill>
                          <a:effectLst/>
                          <a:latin typeface="Calibri" panose="020F0502020204030204" pitchFamily="34" charset="0"/>
                        </a:rPr>
                        <a:t>storage root periderm color visual rating 1-4</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3323362488"/>
                  </a:ext>
                </a:extLst>
              </a:tr>
              <a:tr h="123235">
                <a:tc>
                  <a:txBody>
                    <a:bodyPr/>
                    <a:lstStyle/>
                    <a:p>
                      <a:pPr algn="l" fontAlgn="b"/>
                      <a:r>
                        <a:rPr lang="en-US" sz="850" b="0" i="0" u="none" strike="noStrike">
                          <a:solidFill>
                            <a:srgbClr val="000000"/>
                          </a:solidFill>
                          <a:effectLst/>
                          <a:latin typeface="Calibri" panose="020F0502020204030204" pitchFamily="34" charset="0"/>
                        </a:rPr>
                        <a:t>storage root pulp color visual rating 1-3</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3086413086"/>
                  </a:ext>
                </a:extLst>
              </a:tr>
              <a:tr h="123235">
                <a:tc>
                  <a:txBody>
                    <a:bodyPr/>
                    <a:lstStyle/>
                    <a:p>
                      <a:pPr algn="l" fontAlgn="b"/>
                      <a:r>
                        <a:rPr lang="en-US" sz="850" b="0" i="0" u="none" strike="noStrike">
                          <a:solidFill>
                            <a:srgbClr val="000000"/>
                          </a:solidFill>
                          <a:effectLst/>
                          <a:latin typeface="Calibri" panose="020F0502020204030204" pitchFamily="34" charset="0"/>
                        </a:rPr>
                        <a:t>storage root shape visual rating 1-6</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3694231070"/>
                  </a:ext>
                </a:extLst>
              </a:tr>
              <a:tr h="123235">
                <a:tc>
                  <a:txBody>
                    <a:bodyPr/>
                    <a:lstStyle/>
                    <a:p>
                      <a:pPr algn="l" fontAlgn="b"/>
                      <a:r>
                        <a:rPr lang="en-US" sz="850" b="0" i="0" u="none" strike="noStrike">
                          <a:solidFill>
                            <a:srgbClr val="000000"/>
                          </a:solidFill>
                          <a:effectLst/>
                          <a:latin typeface="Calibri" panose="020F0502020204030204" pitchFamily="34" charset="0"/>
                        </a:rPr>
                        <a:t>storage root size visual rating 1-7</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3323975928"/>
                  </a:ext>
                </a:extLst>
              </a:tr>
              <a:tr h="123235">
                <a:tc>
                  <a:txBody>
                    <a:bodyPr/>
                    <a:lstStyle/>
                    <a:p>
                      <a:pPr algn="l" fontAlgn="b"/>
                      <a:r>
                        <a:rPr lang="en-US" sz="850" b="0" i="0" u="none" strike="noStrike">
                          <a:solidFill>
                            <a:srgbClr val="000000"/>
                          </a:solidFill>
                          <a:effectLst/>
                          <a:latin typeface="Calibri" panose="020F0502020204030204" pitchFamily="34" charset="0"/>
                        </a:rPr>
                        <a:t>total carotenoid by chart 1-8</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3579578580"/>
                  </a:ext>
                </a:extLst>
              </a:tr>
              <a:tr h="123235">
                <a:tc>
                  <a:txBody>
                    <a:bodyPr/>
                    <a:lstStyle/>
                    <a:p>
                      <a:pPr algn="l" fontAlgn="b"/>
                      <a:r>
                        <a:rPr lang="en-US" sz="850" b="0" i="0" u="none" strike="noStrike">
                          <a:solidFill>
                            <a:srgbClr val="000000"/>
                          </a:solidFill>
                          <a:effectLst/>
                          <a:latin typeface="Calibri" panose="020F0502020204030204" pitchFamily="34" charset="0"/>
                        </a:rPr>
                        <a:t>unexpanded apical leaf color visual rating 1-9</a:t>
                      </a:r>
                    </a:p>
                  </a:txBody>
                  <a:tcPr marL="5440" marR="5440" marT="5440" marB="0" anchor="b">
                    <a:lnL>
                      <a:noFill/>
                    </a:lnL>
                    <a:lnR>
                      <a:noFill/>
                    </a:lnR>
                    <a:lnT>
                      <a:noFill/>
                    </a:lnT>
                    <a:lnB>
                      <a:noFill/>
                    </a:lnB>
                  </a:tcPr>
                </a:tc>
                <a:tc>
                  <a:txBody>
                    <a:bodyPr/>
                    <a:lstStyle/>
                    <a:p>
                      <a:pPr algn="l" fontAlgn="b"/>
                      <a:endParaRPr lang="en-US" sz="850" b="0" i="0" u="none" strike="noStrike">
                        <a:solidFill>
                          <a:srgbClr val="000000"/>
                        </a:solidFill>
                        <a:effectLst/>
                        <a:latin typeface="Calibri" panose="020F0502020204030204" pitchFamily="34" charset="0"/>
                      </a:endParaRPr>
                    </a:p>
                  </a:txBody>
                  <a:tcPr marL="5440" marR="5440" marT="5440" marB="0" anchor="b">
                    <a:lnL>
                      <a:noFill/>
                    </a:lnL>
                    <a:lnR>
                      <a:noFill/>
                    </a:lnR>
                    <a:lnT>
                      <a:noFill/>
                    </a:lnT>
                    <a:lnB>
                      <a:noFill/>
                    </a:lnB>
                  </a:tcPr>
                </a:tc>
                <a:tc>
                  <a:txBody>
                    <a:bodyPr/>
                    <a:lstStyle/>
                    <a:p>
                      <a:pPr algn="l" fontAlgn="b"/>
                      <a:endParaRPr lang="en-US" sz="850" b="0" i="0" u="none" strike="noStrike" dirty="0">
                        <a:solidFill>
                          <a:srgbClr val="000000"/>
                        </a:solidFill>
                        <a:effectLst/>
                        <a:latin typeface="Calibri" panose="020F0502020204030204" pitchFamily="34" charset="0"/>
                      </a:endParaRPr>
                    </a:p>
                  </a:txBody>
                  <a:tcPr marL="5440" marR="5440" marT="5440" marB="0" anchor="b">
                    <a:lnL>
                      <a:noFill/>
                    </a:lnL>
                    <a:lnR>
                      <a:noFill/>
                    </a:lnR>
                    <a:lnT>
                      <a:noFill/>
                    </a:lnT>
                    <a:lnB>
                      <a:noFill/>
                    </a:lnB>
                  </a:tcPr>
                </a:tc>
                <a:extLst>
                  <a:ext uri="{0D108BD9-81ED-4DB2-BD59-A6C34878D82A}">
                    <a16:rowId xmlns:a16="http://schemas.microsoft.com/office/drawing/2014/main" val="1030242106"/>
                  </a:ext>
                </a:extLst>
              </a:tr>
            </a:tbl>
          </a:graphicData>
        </a:graphic>
      </p:graphicFrame>
      <p:pic>
        <p:nvPicPr>
          <p:cNvPr id="12" name="Picture 5" descr="NextGen Cassav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340768"/>
            <a:ext cx="1205170" cy="1958402"/>
          </a:xfrm>
          <a:prstGeom prst="rect">
            <a:avLst/>
          </a:prstGeom>
          <a:noFill/>
          <a:extLst>
            <a:ext uri="{909E8E84-426E-40DD-AFC4-6F175D3DCCD1}">
              <a14:hiddenFill xmlns:a14="http://schemas.microsoft.com/office/drawing/2010/main">
                <a:solidFill>
                  <a:srgbClr val="FFFFFF"/>
                </a:solidFill>
              </a14:hiddenFill>
            </a:ext>
          </a:extLst>
        </p:spPr>
      </p:pic>
      <p:pic>
        <p:nvPicPr>
          <p:cNvPr id="13" name="Content Placeholder 4">
            <a:extLst>
              <a:ext uri="{FF2B5EF4-FFF2-40B4-BE49-F238E27FC236}">
                <a16:creationId xmlns:a16="http://schemas.microsoft.com/office/drawing/2014/main" id="{5535CBA1-0458-607D-6F3E-7C5E42EB32A7}"/>
              </a:ext>
            </a:extLst>
          </p:cNvPr>
          <p:cNvPicPr>
            <a:picLocks noChangeAspect="1"/>
          </p:cNvPicPr>
          <p:nvPr/>
        </p:nvPicPr>
        <p:blipFill>
          <a:blip r:embed="rId4"/>
          <a:stretch>
            <a:fillRect/>
          </a:stretch>
        </p:blipFill>
        <p:spPr>
          <a:xfrm>
            <a:off x="3635896" y="3761182"/>
            <a:ext cx="3192016" cy="2451152"/>
          </a:xfrm>
          <a:prstGeom prst="rect">
            <a:avLst/>
          </a:prstGeom>
        </p:spPr>
      </p:pic>
    </p:spTree>
    <p:extLst>
      <p:ext uri="{BB962C8B-B14F-4D97-AF65-F5344CB8AC3E}">
        <p14:creationId xmlns:p14="http://schemas.microsoft.com/office/powerpoint/2010/main" val="271413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7</a:t>
            </a:fld>
            <a:endParaRPr lang="en-US" dirty="0"/>
          </a:p>
        </p:txBody>
      </p:sp>
      <p:pic>
        <p:nvPicPr>
          <p:cNvPr id="5" name="Picture 4" descr="Output image"/>
          <p:cNvPicPr>
            <a:picLocks noChangeAspect="1"/>
          </p:cNvPicPr>
          <p:nvPr/>
        </p:nvPicPr>
        <p:blipFill rotWithShape="1">
          <a:blip r:embed="rId3" cstate="print">
            <a:extLst>
              <a:ext uri="{28A0092B-C50C-407E-A947-70E740481C1C}">
                <a14:useLocalDpi xmlns:a14="http://schemas.microsoft.com/office/drawing/2010/main" val="0"/>
              </a:ext>
            </a:extLst>
          </a:blip>
          <a:srcRect t="2409"/>
          <a:stretch/>
        </p:blipFill>
        <p:spPr bwMode="auto">
          <a:xfrm>
            <a:off x="251520" y="1282073"/>
            <a:ext cx="4320000" cy="5459295"/>
          </a:xfrm>
          <a:prstGeom prst="rect">
            <a:avLst/>
          </a:prstGeom>
          <a:noFill/>
          <a:ln>
            <a:noFill/>
          </a:ln>
        </p:spPr>
      </p:pic>
      <p:sp>
        <p:nvSpPr>
          <p:cNvPr id="6"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err="1"/>
              <a:t>Correlation</a:t>
            </a:r>
            <a:r>
              <a:rPr lang="de-DE" sz="2800" b="1" dirty="0"/>
              <a:t> dry matter </a:t>
            </a:r>
            <a:r>
              <a:rPr lang="de-DE" sz="2800" b="1" dirty="0" err="1"/>
              <a:t>content</a:t>
            </a:r>
            <a:endParaRPr lang="en-US" sz="2800" b="1" dirty="0"/>
          </a:p>
        </p:txBody>
      </p:sp>
      <p:sp>
        <p:nvSpPr>
          <p:cNvPr id="7" name="Rectangle 6"/>
          <p:cNvSpPr/>
          <p:nvPr/>
        </p:nvSpPr>
        <p:spPr>
          <a:xfrm>
            <a:off x="4657725" y="6155362"/>
            <a:ext cx="4165599" cy="646331"/>
          </a:xfrm>
          <a:prstGeom prst="rect">
            <a:avLst/>
          </a:prstGeom>
        </p:spPr>
        <p:txBody>
          <a:bodyPr wrap="square">
            <a:spAutoFit/>
          </a:bodyPr>
          <a:lstStyle/>
          <a:p>
            <a:r>
              <a:rPr lang="en-US" sz="1200" dirty="0">
                <a:sym typeface="Wingdings" panose="05000000000000000000" pitchFamily="2" charset="2"/>
              </a:rPr>
              <a:t>Pearson’s Correlation</a:t>
            </a:r>
          </a:p>
          <a:p>
            <a:r>
              <a:rPr lang="en-US" sz="1200" dirty="0"/>
              <a:t>Blue bars indicate a significant correlation </a:t>
            </a:r>
            <a:r>
              <a:rPr lang="en-US" sz="1200" dirty="0">
                <a:sym typeface="Wingdings" panose="05000000000000000000" pitchFamily="2" charset="2"/>
              </a:rPr>
              <a:t>(p &lt;0.05)</a:t>
            </a:r>
          </a:p>
          <a:p>
            <a:r>
              <a:rPr lang="en-US" sz="1200" dirty="0">
                <a:sym typeface="Wingdings" panose="05000000000000000000" pitchFamily="2" charset="2"/>
              </a:rPr>
              <a:t>*estimated values</a:t>
            </a:r>
          </a:p>
        </p:txBody>
      </p:sp>
      <p:sp>
        <p:nvSpPr>
          <p:cNvPr id="9" name="Rectangle 8"/>
          <p:cNvSpPr/>
          <p:nvPr/>
        </p:nvSpPr>
        <p:spPr>
          <a:xfrm>
            <a:off x="5004048" y="1484784"/>
            <a:ext cx="3384376" cy="3416320"/>
          </a:xfrm>
          <a:prstGeom prst="rect">
            <a:avLst/>
          </a:prstGeom>
        </p:spPr>
        <p:txBody>
          <a:bodyPr wrap="square">
            <a:spAutoFit/>
          </a:bodyPr>
          <a:lstStyle/>
          <a:p>
            <a:r>
              <a:rPr lang="en-US" b="1" dirty="0"/>
              <a:t>Dry matter content negative correlates (&gt;0.6) with: </a:t>
            </a:r>
          </a:p>
          <a:p>
            <a:r>
              <a:rPr lang="en-US" dirty="0"/>
              <a:t>Sugars: </a:t>
            </a:r>
            <a:r>
              <a:rPr lang="en-US" dirty="0" err="1"/>
              <a:t>fruc</a:t>
            </a:r>
            <a:r>
              <a:rPr lang="en-US" dirty="0"/>
              <a:t>*, </a:t>
            </a:r>
            <a:r>
              <a:rPr lang="en-US" dirty="0" err="1"/>
              <a:t>gluc</a:t>
            </a:r>
            <a:r>
              <a:rPr lang="en-US" dirty="0"/>
              <a:t>*, </a:t>
            </a:r>
            <a:r>
              <a:rPr lang="en-US" dirty="0" err="1"/>
              <a:t>suc</a:t>
            </a:r>
            <a:r>
              <a:rPr lang="en-US" dirty="0"/>
              <a:t>*, </a:t>
            </a:r>
            <a:r>
              <a:rPr lang="en-US" dirty="0" err="1"/>
              <a:t>fuc</a:t>
            </a:r>
            <a:endParaRPr lang="en-US" dirty="0"/>
          </a:p>
          <a:p>
            <a:r>
              <a:rPr lang="en-US" dirty="0"/>
              <a:t>Shikimate</a:t>
            </a:r>
          </a:p>
          <a:p>
            <a:r>
              <a:rPr lang="en-US" dirty="0" err="1"/>
              <a:t>Quinic</a:t>
            </a:r>
            <a:r>
              <a:rPr lang="en-US" dirty="0"/>
              <a:t> acid</a:t>
            </a:r>
          </a:p>
          <a:p>
            <a:endParaRPr lang="en-US" dirty="0"/>
          </a:p>
          <a:p>
            <a:r>
              <a:rPr lang="en-US" dirty="0"/>
              <a:t>Similar results when working with a smaller panel of genotypes </a:t>
            </a:r>
          </a:p>
          <a:p>
            <a:r>
              <a:rPr lang="en-US" dirty="0"/>
              <a:t>(PYT 52)</a:t>
            </a:r>
          </a:p>
          <a:p>
            <a:r>
              <a:rPr lang="de-DE" dirty="0"/>
              <a:t>Lamm et al. </a:t>
            </a:r>
            <a:r>
              <a:rPr lang="en-US" dirty="0"/>
              <a:t>(2023). Plant Journal</a:t>
            </a:r>
          </a:p>
          <a:p>
            <a:r>
              <a:rPr lang="en-US" dirty="0"/>
              <a:t>Gutschker</a:t>
            </a:r>
            <a:r>
              <a:rPr lang="en-US" baseline="30000" dirty="0"/>
              <a:t> </a:t>
            </a:r>
            <a:r>
              <a:rPr lang="de-DE" dirty="0"/>
              <a:t>et al. </a:t>
            </a:r>
            <a:r>
              <a:rPr lang="en-US" dirty="0"/>
              <a:t>(2023). </a:t>
            </a:r>
            <a:r>
              <a:rPr lang="en-US" dirty="0" err="1"/>
              <a:t>bioRxiv</a:t>
            </a:r>
            <a:endParaRPr lang="en-US" dirty="0"/>
          </a:p>
          <a:p>
            <a:endParaRPr lang="en-US" dirty="0"/>
          </a:p>
        </p:txBody>
      </p:sp>
      <p:grpSp>
        <p:nvGrpSpPr>
          <p:cNvPr id="8" name="Group 7"/>
          <p:cNvGrpSpPr/>
          <p:nvPr/>
        </p:nvGrpSpPr>
        <p:grpSpPr>
          <a:xfrm>
            <a:off x="606367" y="1246753"/>
            <a:ext cx="2741497" cy="562751"/>
            <a:chOff x="606367" y="1246753"/>
            <a:chExt cx="2741497" cy="562751"/>
          </a:xfrm>
        </p:grpSpPr>
        <p:sp>
          <p:nvSpPr>
            <p:cNvPr id="2" name="Left Brace 1"/>
            <p:cNvSpPr/>
            <p:nvPr/>
          </p:nvSpPr>
          <p:spPr>
            <a:xfrm>
              <a:off x="606367" y="1282073"/>
              <a:ext cx="144016" cy="490743"/>
            </a:xfrm>
            <a:prstGeom prst="lef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3" name="Rectangle 2"/>
            <p:cNvSpPr/>
            <p:nvPr/>
          </p:nvSpPr>
          <p:spPr>
            <a:xfrm>
              <a:off x="827584" y="1246753"/>
              <a:ext cx="2520280" cy="562751"/>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sp>
        <p:nvSpPr>
          <p:cNvPr id="11" name="Rectangle 10"/>
          <p:cNvSpPr/>
          <p:nvPr/>
        </p:nvSpPr>
        <p:spPr>
          <a:xfrm>
            <a:off x="5004048" y="5067980"/>
            <a:ext cx="3384376" cy="584775"/>
          </a:xfrm>
          <a:prstGeom prst="rect">
            <a:avLst/>
          </a:prstGeom>
        </p:spPr>
        <p:txBody>
          <a:bodyPr wrap="square">
            <a:spAutoFit/>
          </a:bodyPr>
          <a:lstStyle/>
          <a:p>
            <a:r>
              <a:rPr lang="en-US" sz="1600" b="1" dirty="0"/>
              <a:t>Correlations are robust and remain valid at larger scales</a:t>
            </a:r>
          </a:p>
        </p:txBody>
      </p:sp>
    </p:spTree>
    <p:extLst>
      <p:ext uri="{BB962C8B-B14F-4D97-AF65-F5344CB8AC3E}">
        <p14:creationId xmlns:p14="http://schemas.microsoft.com/office/powerpoint/2010/main" val="117531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8</a:t>
            </a:fld>
            <a:endParaRPr lang="en-US"/>
          </a:p>
        </p:txBody>
      </p:sp>
      <p:sp>
        <p:nvSpPr>
          <p:cNvPr id="14"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Negative correlation</a:t>
            </a:r>
          </a:p>
        </p:txBody>
      </p:sp>
      <p:pic>
        <p:nvPicPr>
          <p:cNvPr id="2" name="Picture 1"/>
          <p:cNvPicPr>
            <a:picLocks noChangeAspect="1"/>
          </p:cNvPicPr>
          <p:nvPr/>
        </p:nvPicPr>
        <p:blipFill>
          <a:blip r:embed="rId3"/>
          <a:stretch>
            <a:fillRect/>
          </a:stretch>
        </p:blipFill>
        <p:spPr>
          <a:xfrm>
            <a:off x="4211960" y="1367377"/>
            <a:ext cx="2880320" cy="2880320"/>
          </a:xfrm>
          <a:prstGeom prst="rect">
            <a:avLst/>
          </a:prstGeom>
        </p:spPr>
      </p:pic>
      <p:sp>
        <p:nvSpPr>
          <p:cNvPr id="15" name="Rectangle 14"/>
          <p:cNvSpPr/>
          <p:nvPr/>
        </p:nvSpPr>
        <p:spPr>
          <a:xfrm>
            <a:off x="4299243" y="1271349"/>
            <a:ext cx="1656184" cy="307777"/>
          </a:xfrm>
          <a:prstGeom prst="rect">
            <a:avLst/>
          </a:prstGeom>
          <a:solidFill>
            <a:schemeClr val="bg1"/>
          </a:solidFill>
        </p:spPr>
        <p:txBody>
          <a:bodyPr wrap="square">
            <a:spAutoFit/>
          </a:bodyPr>
          <a:lstStyle/>
          <a:p>
            <a:r>
              <a:rPr lang="de-DE" sz="1400" b="1" dirty="0" err="1"/>
              <a:t>Shikimate</a:t>
            </a:r>
            <a:endParaRPr lang="en-US" sz="1400" dirty="0"/>
          </a:p>
        </p:txBody>
      </p:sp>
      <p:sp>
        <p:nvSpPr>
          <p:cNvPr id="3" name="Rectangle 2"/>
          <p:cNvSpPr/>
          <p:nvPr/>
        </p:nvSpPr>
        <p:spPr>
          <a:xfrm>
            <a:off x="251520" y="5589240"/>
            <a:ext cx="5954194" cy="1169551"/>
          </a:xfrm>
          <a:prstGeom prst="rect">
            <a:avLst/>
          </a:prstGeom>
        </p:spPr>
        <p:txBody>
          <a:bodyPr wrap="none">
            <a:spAutoFit/>
          </a:bodyPr>
          <a:lstStyle/>
          <a:p>
            <a:r>
              <a:rPr lang="en-US" sz="1400" dirty="0"/>
              <a:t>Biosynthesis of aromatic amino acids (phenylalanine, tyrosine, and tryptophan)</a:t>
            </a:r>
          </a:p>
          <a:p>
            <a:r>
              <a:rPr lang="en-US" sz="1400" dirty="0"/>
              <a:t>Possible alternative/temporary carbon storage </a:t>
            </a:r>
          </a:p>
          <a:p>
            <a:endParaRPr lang="en-US" sz="1400" dirty="0"/>
          </a:p>
          <a:p>
            <a:r>
              <a:rPr lang="en-US" sz="1400" dirty="0"/>
              <a:t>Precursor for </a:t>
            </a:r>
            <a:r>
              <a:rPr lang="en-US" sz="1400" dirty="0" err="1"/>
              <a:t>chlorogenic</a:t>
            </a:r>
            <a:r>
              <a:rPr lang="en-US" sz="1400" dirty="0"/>
              <a:t> acid – defense compounds</a:t>
            </a:r>
          </a:p>
          <a:p>
            <a:r>
              <a:rPr lang="en-US" sz="1400" dirty="0"/>
              <a:t>Trade-off between allocating resources to </a:t>
            </a:r>
            <a:r>
              <a:rPr lang="en-US" sz="1400" dirty="0" err="1"/>
              <a:t>defence</a:t>
            </a:r>
            <a:r>
              <a:rPr lang="en-US" sz="1400" dirty="0"/>
              <a:t> versus storage </a:t>
            </a:r>
          </a:p>
        </p:txBody>
      </p:sp>
      <p:pic>
        <p:nvPicPr>
          <p:cNvPr id="16" name="Picture 15"/>
          <p:cNvPicPr>
            <a:picLocks noChangeAspect="1"/>
          </p:cNvPicPr>
          <p:nvPr/>
        </p:nvPicPr>
        <p:blipFill>
          <a:blip r:embed="rId4"/>
          <a:stretch>
            <a:fillRect/>
          </a:stretch>
        </p:blipFill>
        <p:spPr>
          <a:xfrm>
            <a:off x="6097705" y="3063840"/>
            <a:ext cx="3044589" cy="3044589"/>
          </a:xfrm>
          <a:prstGeom prst="rect">
            <a:avLst/>
          </a:prstGeom>
        </p:spPr>
      </p:pic>
      <p:sp>
        <p:nvSpPr>
          <p:cNvPr id="17" name="Rectangle 16"/>
          <p:cNvSpPr/>
          <p:nvPr/>
        </p:nvSpPr>
        <p:spPr>
          <a:xfrm>
            <a:off x="6098519" y="3063840"/>
            <a:ext cx="1656184" cy="307777"/>
          </a:xfrm>
          <a:prstGeom prst="rect">
            <a:avLst/>
          </a:prstGeom>
          <a:solidFill>
            <a:schemeClr val="bg1"/>
          </a:solidFill>
        </p:spPr>
        <p:txBody>
          <a:bodyPr wrap="square">
            <a:spAutoFit/>
          </a:bodyPr>
          <a:lstStyle/>
          <a:p>
            <a:r>
              <a:rPr lang="de-DE" sz="1400" b="1" dirty="0" err="1"/>
              <a:t>Quinic</a:t>
            </a:r>
            <a:r>
              <a:rPr lang="de-DE" sz="1400" b="1" dirty="0"/>
              <a:t> </a:t>
            </a:r>
            <a:r>
              <a:rPr lang="de-DE" sz="1400" b="1" dirty="0" err="1"/>
              <a:t>acid</a:t>
            </a:r>
            <a:endParaRPr lang="en-US" sz="1400" dirty="0"/>
          </a:p>
        </p:txBody>
      </p:sp>
      <p:pic>
        <p:nvPicPr>
          <p:cNvPr id="18" name="Picture 17"/>
          <p:cNvPicPr>
            <a:picLocks noChangeAspect="1"/>
          </p:cNvPicPr>
          <p:nvPr/>
        </p:nvPicPr>
        <p:blipFill>
          <a:blip r:embed="rId5"/>
          <a:stretch>
            <a:fillRect/>
          </a:stretch>
        </p:blipFill>
        <p:spPr>
          <a:xfrm>
            <a:off x="251520" y="1549269"/>
            <a:ext cx="3960000" cy="3960000"/>
          </a:xfrm>
          <a:prstGeom prst="rect">
            <a:avLst/>
          </a:prstGeom>
        </p:spPr>
      </p:pic>
      <p:sp>
        <p:nvSpPr>
          <p:cNvPr id="19" name="Rectangle 18"/>
          <p:cNvSpPr/>
          <p:nvPr/>
        </p:nvSpPr>
        <p:spPr>
          <a:xfrm>
            <a:off x="338984" y="1340768"/>
            <a:ext cx="1656184" cy="307777"/>
          </a:xfrm>
          <a:prstGeom prst="rect">
            <a:avLst/>
          </a:prstGeom>
          <a:solidFill>
            <a:schemeClr val="bg1"/>
          </a:solidFill>
        </p:spPr>
        <p:txBody>
          <a:bodyPr wrap="square">
            <a:spAutoFit/>
          </a:bodyPr>
          <a:lstStyle/>
          <a:p>
            <a:r>
              <a:rPr lang="de-DE" sz="1400" b="1" dirty="0"/>
              <a:t>Dry matter (%)</a:t>
            </a:r>
            <a:endParaRPr lang="en-US" sz="1400" dirty="0"/>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8883" y="6138301"/>
            <a:ext cx="1238036" cy="619018"/>
          </a:xfrm>
          <a:prstGeom prst="rect">
            <a:avLst/>
          </a:prstGeom>
        </p:spPr>
      </p:pic>
    </p:spTree>
    <p:extLst>
      <p:ext uri="{BB962C8B-B14F-4D97-AF65-F5344CB8AC3E}">
        <p14:creationId xmlns:p14="http://schemas.microsoft.com/office/powerpoint/2010/main" val="4016935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9</a:t>
            </a:fld>
            <a:endParaRPr lang="en-US"/>
          </a:p>
        </p:txBody>
      </p:sp>
      <p:pic>
        <p:nvPicPr>
          <p:cNvPr id="5" name="Picture 4" descr="Output image"/>
          <p:cNvPicPr>
            <a:picLocks noChangeAspect="1"/>
          </p:cNvPicPr>
          <p:nvPr/>
        </p:nvPicPr>
        <p:blipFill rotWithShape="1">
          <a:blip r:embed="rId3" cstate="print">
            <a:extLst>
              <a:ext uri="{28A0092B-C50C-407E-A947-70E740481C1C}">
                <a14:useLocalDpi xmlns:a14="http://schemas.microsoft.com/office/drawing/2010/main" val="0"/>
              </a:ext>
            </a:extLst>
          </a:blip>
          <a:srcRect t="2409"/>
          <a:stretch/>
        </p:blipFill>
        <p:spPr bwMode="auto">
          <a:xfrm>
            <a:off x="251520" y="1282073"/>
            <a:ext cx="4320000" cy="5459295"/>
          </a:xfrm>
          <a:prstGeom prst="rect">
            <a:avLst/>
          </a:prstGeom>
          <a:noFill/>
          <a:ln>
            <a:noFill/>
          </a:ln>
        </p:spPr>
      </p:pic>
      <p:sp>
        <p:nvSpPr>
          <p:cNvPr id="6"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err="1"/>
              <a:t>Correlation</a:t>
            </a:r>
            <a:r>
              <a:rPr lang="de-DE" sz="2800" b="1" dirty="0"/>
              <a:t> dry matter </a:t>
            </a:r>
            <a:r>
              <a:rPr lang="de-DE" sz="2800" b="1" dirty="0" err="1"/>
              <a:t>content</a:t>
            </a:r>
            <a:endParaRPr lang="en-US" sz="2800" b="1" dirty="0"/>
          </a:p>
        </p:txBody>
      </p:sp>
      <p:sp>
        <p:nvSpPr>
          <p:cNvPr id="7" name="Rectangle 6"/>
          <p:cNvSpPr/>
          <p:nvPr/>
        </p:nvSpPr>
        <p:spPr>
          <a:xfrm>
            <a:off x="4657725" y="6315075"/>
            <a:ext cx="4165599" cy="461665"/>
          </a:xfrm>
          <a:prstGeom prst="rect">
            <a:avLst/>
          </a:prstGeom>
        </p:spPr>
        <p:txBody>
          <a:bodyPr wrap="square">
            <a:spAutoFit/>
          </a:bodyPr>
          <a:lstStyle/>
          <a:p>
            <a:r>
              <a:rPr lang="en-US" sz="1200" dirty="0">
                <a:sym typeface="Wingdings" panose="05000000000000000000" pitchFamily="2" charset="2"/>
              </a:rPr>
              <a:t>Pearson’s Correlation</a:t>
            </a:r>
          </a:p>
          <a:p>
            <a:r>
              <a:rPr lang="en-US" sz="1200" dirty="0"/>
              <a:t>Blue bars indicate significant correlation </a:t>
            </a:r>
            <a:r>
              <a:rPr lang="en-US" sz="1200" dirty="0">
                <a:sym typeface="Wingdings" panose="05000000000000000000" pitchFamily="2" charset="2"/>
              </a:rPr>
              <a:t>(p &lt;0.05)</a:t>
            </a:r>
          </a:p>
        </p:txBody>
      </p:sp>
      <p:sp>
        <p:nvSpPr>
          <p:cNvPr id="8" name="Rectangle 7"/>
          <p:cNvSpPr/>
          <p:nvPr/>
        </p:nvSpPr>
        <p:spPr>
          <a:xfrm>
            <a:off x="5508104" y="1524781"/>
            <a:ext cx="2827040" cy="1477328"/>
          </a:xfrm>
          <a:prstGeom prst="rect">
            <a:avLst/>
          </a:prstGeom>
        </p:spPr>
        <p:txBody>
          <a:bodyPr wrap="square">
            <a:spAutoFit/>
          </a:bodyPr>
          <a:lstStyle/>
          <a:p>
            <a:r>
              <a:rPr lang="en-US" b="1" dirty="0"/>
              <a:t>Dry matter content positive correlates (&gt;0.4) with: </a:t>
            </a:r>
          </a:p>
          <a:p>
            <a:r>
              <a:rPr lang="de-DE" dirty="0" err="1"/>
              <a:t>Starch</a:t>
            </a:r>
            <a:r>
              <a:rPr lang="de-DE" dirty="0"/>
              <a:t> </a:t>
            </a:r>
            <a:r>
              <a:rPr lang="de-DE" dirty="0" err="1"/>
              <a:t>content</a:t>
            </a:r>
            <a:r>
              <a:rPr lang="de-DE" dirty="0"/>
              <a:t> (%)</a:t>
            </a:r>
          </a:p>
          <a:p>
            <a:r>
              <a:rPr lang="de-DE" dirty="0"/>
              <a:t>Citrate</a:t>
            </a:r>
          </a:p>
          <a:p>
            <a:endParaRPr lang="en-US" dirty="0"/>
          </a:p>
        </p:txBody>
      </p:sp>
      <p:sp>
        <p:nvSpPr>
          <p:cNvPr id="10" name="Left Brace 9"/>
          <p:cNvSpPr/>
          <p:nvPr/>
        </p:nvSpPr>
        <p:spPr>
          <a:xfrm>
            <a:off x="352433" y="6364214"/>
            <a:ext cx="144016" cy="286646"/>
          </a:xfrm>
          <a:prstGeom prst="lef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11" name="Rectangle 10"/>
          <p:cNvSpPr/>
          <p:nvPr/>
        </p:nvSpPr>
        <p:spPr>
          <a:xfrm>
            <a:off x="539551" y="6380159"/>
            <a:ext cx="3981649" cy="252000"/>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1271612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10</a:t>
            </a:fld>
            <a:endParaRPr lang="en-US"/>
          </a:p>
        </p:txBody>
      </p:sp>
      <p:pic>
        <p:nvPicPr>
          <p:cNvPr id="2" name="Picture 1"/>
          <p:cNvPicPr>
            <a:picLocks noChangeAspect="1"/>
          </p:cNvPicPr>
          <p:nvPr/>
        </p:nvPicPr>
        <p:blipFill>
          <a:blip r:embed="rId2"/>
          <a:stretch>
            <a:fillRect/>
          </a:stretch>
        </p:blipFill>
        <p:spPr>
          <a:xfrm>
            <a:off x="251520" y="1773256"/>
            <a:ext cx="3960000" cy="3960000"/>
          </a:xfrm>
          <a:prstGeom prst="rect">
            <a:avLst/>
          </a:prstGeom>
        </p:spPr>
      </p:pic>
      <p:pic>
        <p:nvPicPr>
          <p:cNvPr id="3" name="Picture 2"/>
          <p:cNvPicPr>
            <a:picLocks noChangeAspect="1"/>
          </p:cNvPicPr>
          <p:nvPr/>
        </p:nvPicPr>
        <p:blipFill>
          <a:blip r:embed="rId3"/>
          <a:stretch>
            <a:fillRect/>
          </a:stretch>
        </p:blipFill>
        <p:spPr>
          <a:xfrm>
            <a:off x="4427984" y="1773256"/>
            <a:ext cx="3960000" cy="3960000"/>
          </a:xfrm>
          <a:prstGeom prst="rect">
            <a:avLst/>
          </a:prstGeom>
        </p:spPr>
      </p:pic>
      <p:sp>
        <p:nvSpPr>
          <p:cNvPr id="8" name="Rectangle 7"/>
          <p:cNvSpPr/>
          <p:nvPr/>
        </p:nvSpPr>
        <p:spPr>
          <a:xfrm>
            <a:off x="4519312" y="1520928"/>
            <a:ext cx="1656184" cy="307777"/>
          </a:xfrm>
          <a:prstGeom prst="rect">
            <a:avLst/>
          </a:prstGeom>
          <a:solidFill>
            <a:schemeClr val="bg1"/>
          </a:solidFill>
        </p:spPr>
        <p:txBody>
          <a:bodyPr wrap="square">
            <a:spAutoFit/>
          </a:bodyPr>
          <a:lstStyle/>
          <a:p>
            <a:r>
              <a:rPr lang="de-DE" sz="1400" b="1" dirty="0"/>
              <a:t>Citrate</a:t>
            </a:r>
            <a:endParaRPr lang="en-US" sz="1400" dirty="0"/>
          </a:p>
        </p:txBody>
      </p:sp>
      <p:sp>
        <p:nvSpPr>
          <p:cNvPr id="9" name="Rectangle 8"/>
          <p:cNvSpPr/>
          <p:nvPr/>
        </p:nvSpPr>
        <p:spPr>
          <a:xfrm>
            <a:off x="338984" y="5966269"/>
            <a:ext cx="8022966" cy="584775"/>
          </a:xfrm>
          <a:prstGeom prst="rect">
            <a:avLst/>
          </a:prstGeom>
        </p:spPr>
        <p:txBody>
          <a:bodyPr wrap="none">
            <a:spAutoFit/>
          </a:bodyPr>
          <a:lstStyle/>
          <a:p>
            <a:r>
              <a:rPr lang="en-US" sz="1600" dirty="0"/>
              <a:t>Central to energy production and respiration, malate-citrate exchange in mitochondria/cytosol</a:t>
            </a:r>
          </a:p>
          <a:p>
            <a:r>
              <a:rPr lang="en-US" sz="1600" dirty="0"/>
              <a:t>Important in nutrient uptake</a:t>
            </a:r>
          </a:p>
        </p:txBody>
      </p:sp>
      <p:sp>
        <p:nvSpPr>
          <p:cNvPr id="10"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Positive correlation</a:t>
            </a:r>
          </a:p>
        </p:txBody>
      </p:sp>
      <p:sp>
        <p:nvSpPr>
          <p:cNvPr id="11" name="Rectangle 10"/>
          <p:cNvSpPr/>
          <p:nvPr/>
        </p:nvSpPr>
        <p:spPr>
          <a:xfrm>
            <a:off x="338984" y="1564755"/>
            <a:ext cx="1656184" cy="307777"/>
          </a:xfrm>
          <a:prstGeom prst="rect">
            <a:avLst/>
          </a:prstGeom>
          <a:solidFill>
            <a:schemeClr val="bg1"/>
          </a:solidFill>
        </p:spPr>
        <p:txBody>
          <a:bodyPr wrap="square">
            <a:spAutoFit/>
          </a:bodyPr>
          <a:lstStyle/>
          <a:p>
            <a:r>
              <a:rPr lang="de-DE" sz="1400" b="1" dirty="0"/>
              <a:t>Dry matter (%)</a:t>
            </a:r>
            <a:endParaRPr lang="en-US" sz="1400" dirty="0"/>
          </a:p>
        </p:txBody>
      </p:sp>
    </p:spTree>
    <p:extLst>
      <p:ext uri="{BB962C8B-B14F-4D97-AF65-F5344CB8AC3E}">
        <p14:creationId xmlns:p14="http://schemas.microsoft.com/office/powerpoint/2010/main" val="1829545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457200" y="1600200"/>
            <a:ext cx="5734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b="1" dirty="0"/>
              <a:t>Malate dehydrogenase (</a:t>
            </a:r>
            <a:r>
              <a:rPr lang="en-US" sz="2000" b="1" i="1" dirty="0" err="1"/>
              <a:t>Sl</a:t>
            </a:r>
            <a:r>
              <a:rPr lang="en-US" sz="2000" b="1" dirty="0" err="1"/>
              <a:t>MDH</a:t>
            </a:r>
            <a:r>
              <a:rPr lang="en-US" sz="2000" b="1" dirty="0"/>
              <a:t>) </a:t>
            </a:r>
          </a:p>
          <a:p>
            <a:pPr marL="0" indent="0">
              <a:buFont typeface="Arial" panose="020B0604020202020204" pitchFamily="34" charset="0"/>
              <a:buNone/>
            </a:pPr>
            <a:r>
              <a:rPr lang="en-US" sz="2000" b="1" dirty="0"/>
              <a:t>Aconitase (</a:t>
            </a:r>
            <a:r>
              <a:rPr lang="en-US" sz="2000" b="1" i="1" dirty="0" err="1"/>
              <a:t>Sl</a:t>
            </a:r>
            <a:r>
              <a:rPr lang="en-US" sz="2000" b="1" dirty="0" err="1"/>
              <a:t>ACO</a:t>
            </a:r>
            <a:r>
              <a:rPr lang="en-US" sz="2000" b="1" dirty="0"/>
              <a:t>)</a:t>
            </a:r>
          </a:p>
          <a:p>
            <a:pPr marL="0" indent="0">
              <a:buNone/>
            </a:pPr>
            <a:r>
              <a:rPr lang="en-US" sz="2000" dirty="0"/>
              <a:t>Enzymes in the tricarboxylic acid cycle (TCA) cycle</a:t>
            </a:r>
          </a:p>
          <a:p>
            <a:pPr marL="0" indent="0">
              <a:buNone/>
            </a:pPr>
            <a:r>
              <a:rPr lang="en-US" sz="2000" dirty="0"/>
              <a:t>Phenotypes associated with changes in redox status</a:t>
            </a:r>
          </a:p>
          <a:p>
            <a:pPr marL="0" indent="0">
              <a:buNone/>
            </a:pPr>
            <a:endParaRPr lang="en-US" sz="2000" b="1" dirty="0"/>
          </a:p>
          <a:p>
            <a:pPr marL="0" indent="0">
              <a:buFont typeface="Arial" panose="020B0604020202020204" pitchFamily="34" charset="0"/>
              <a:buNone/>
            </a:pPr>
            <a:r>
              <a:rPr lang="en-US" sz="2000" dirty="0"/>
              <a:t>Proof of concept in tomato</a:t>
            </a:r>
          </a:p>
          <a:p>
            <a:pPr>
              <a:buFont typeface="Wingdings" panose="05000000000000000000" pitchFamily="2" charset="2"/>
              <a:buChar char="ü"/>
            </a:pPr>
            <a:r>
              <a:rPr lang="en-US" sz="2000" dirty="0"/>
              <a:t>Antisense</a:t>
            </a:r>
          </a:p>
          <a:p>
            <a:pPr>
              <a:buFont typeface="Wingdings" panose="05000000000000000000" pitchFamily="2" charset="2"/>
              <a:buChar char="ü"/>
            </a:pPr>
            <a:r>
              <a:rPr lang="en-US" sz="2000" dirty="0"/>
              <a:t>Increased photosynthesis</a:t>
            </a:r>
          </a:p>
          <a:p>
            <a:pPr>
              <a:buFont typeface="Wingdings" panose="05000000000000000000" pitchFamily="2" charset="2"/>
              <a:buChar char="ü"/>
            </a:pPr>
            <a:r>
              <a:rPr lang="en-US" sz="2000" dirty="0"/>
              <a:t>Increased fruit yield</a:t>
            </a:r>
          </a:p>
          <a:p>
            <a:pPr>
              <a:buFont typeface="Wingdings" panose="05000000000000000000" pitchFamily="2" charset="2"/>
              <a:buChar char="ü"/>
            </a:pPr>
            <a:r>
              <a:rPr lang="en-US" sz="2000" dirty="0">
                <a:solidFill>
                  <a:srgbClr val="C00000"/>
                </a:solidFill>
              </a:rPr>
              <a:t>Reduction in root dry weight</a:t>
            </a:r>
          </a:p>
          <a:p>
            <a:pPr marL="0" indent="0">
              <a:buFont typeface="Arial" panose="020B0604020202020204" pitchFamily="34" charset="0"/>
              <a:buNone/>
            </a:pPr>
            <a:endParaRPr lang="en-US" sz="2000" dirty="0"/>
          </a:p>
          <a:p>
            <a:pPr marL="0" indent="0">
              <a:buFont typeface="Arial" panose="020B0604020202020204" pitchFamily="34" charset="0"/>
              <a:buNone/>
            </a:pPr>
            <a:endParaRPr lang="en-US" sz="2000" b="1" dirty="0"/>
          </a:p>
          <a:p>
            <a:pPr marL="0" indent="0">
              <a:buFont typeface="Arial" panose="020B0604020202020204" pitchFamily="34" charset="0"/>
              <a:buNone/>
            </a:pPr>
            <a:endParaRPr lang="en-US" sz="2000" b="1" dirty="0"/>
          </a:p>
          <a:p>
            <a:pPr marL="0" indent="0">
              <a:buFont typeface="Arial" panose="020B0604020202020204" pitchFamily="34" charset="0"/>
              <a:buNone/>
            </a:pPr>
            <a:endParaRPr lang="en-US" sz="2000" dirty="0"/>
          </a:p>
          <a:p>
            <a:pPr marL="0" indent="0">
              <a:buFont typeface="Arial" panose="020B0604020202020204" pitchFamily="34" charset="0"/>
              <a:buNone/>
            </a:pPr>
            <a:endParaRPr lang="en-US" sz="2000" b="1" dirty="0"/>
          </a:p>
          <a:p>
            <a:pPr marL="0" indent="0">
              <a:buFont typeface="Arial" panose="020B0604020202020204" pitchFamily="34" charset="0"/>
              <a:buNone/>
            </a:pPr>
            <a:endParaRPr lang="en-US" sz="2000" b="1" dirty="0"/>
          </a:p>
        </p:txBody>
      </p:sp>
      <p:sp>
        <p:nvSpPr>
          <p:cNvPr id="4" name="Slide Number Placeholder 3"/>
          <p:cNvSpPr>
            <a:spLocks noGrp="1"/>
          </p:cNvSpPr>
          <p:nvPr>
            <p:ph type="sldNum" sz="quarter" idx="12"/>
          </p:nvPr>
        </p:nvSpPr>
        <p:spPr/>
        <p:txBody>
          <a:bodyPr/>
          <a:lstStyle/>
          <a:p>
            <a:fld id="{9646A049-586C-450B-BC7F-485A74B1CE67}" type="slidenum">
              <a:rPr lang="en-US" smtClean="0"/>
              <a:t>11</a:t>
            </a:fld>
            <a:endParaRPr lang="en-US"/>
          </a:p>
        </p:txBody>
      </p:sp>
      <p:sp>
        <p:nvSpPr>
          <p:cNvPr id="5" name="Title 1"/>
          <p:cNvSpPr txBox="1">
            <a:spLocks/>
          </p:cNvSpPr>
          <p:nvPr/>
        </p:nvSpPr>
        <p:spPr>
          <a:xfrm>
            <a:off x="0" y="134144"/>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Energy Metabolism Module</a:t>
            </a:r>
          </a:p>
        </p:txBody>
      </p:sp>
      <p:grpSp>
        <p:nvGrpSpPr>
          <p:cNvPr id="2" name="Group 1">
            <a:extLst>
              <a:ext uri="{FF2B5EF4-FFF2-40B4-BE49-F238E27FC236}">
                <a16:creationId xmlns:a16="http://schemas.microsoft.com/office/drawing/2014/main" id="{82C19097-83C0-4C98-EB38-A683A19A9FF2}"/>
              </a:ext>
            </a:extLst>
          </p:cNvPr>
          <p:cNvGrpSpPr/>
          <p:nvPr/>
        </p:nvGrpSpPr>
        <p:grpSpPr>
          <a:xfrm>
            <a:off x="6228184" y="1309317"/>
            <a:ext cx="2188313" cy="5216027"/>
            <a:chOff x="6287420" y="1150123"/>
            <a:chExt cx="2188313" cy="5216027"/>
          </a:xfrm>
        </p:grpSpPr>
        <p:pic>
          <p:nvPicPr>
            <p:cNvPr id="15" name="Picture 14"/>
            <p:cNvPicPr>
              <a:picLocks noChangeAspect="1"/>
            </p:cNvPicPr>
            <p:nvPr/>
          </p:nvPicPr>
          <p:blipFill>
            <a:blip r:embed="rId3"/>
            <a:stretch>
              <a:fillRect/>
            </a:stretch>
          </p:blipFill>
          <p:spPr>
            <a:xfrm>
              <a:off x="6287420" y="1150123"/>
              <a:ext cx="2188313" cy="5216027"/>
            </a:xfrm>
            <a:prstGeom prst="rect">
              <a:avLst/>
            </a:prstGeom>
          </p:spPr>
        </p:pic>
        <p:sp>
          <p:nvSpPr>
            <p:cNvPr id="12" name="Rectangle 11"/>
            <p:cNvSpPr/>
            <p:nvPr/>
          </p:nvSpPr>
          <p:spPr>
            <a:xfrm>
              <a:off x="7977725" y="4509120"/>
              <a:ext cx="468826" cy="1705576"/>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grpSp>
        <p:nvGrpSpPr>
          <p:cNvPr id="18" name="Group 17"/>
          <p:cNvGrpSpPr/>
          <p:nvPr/>
        </p:nvGrpSpPr>
        <p:grpSpPr>
          <a:xfrm>
            <a:off x="9455688" y="3068960"/>
            <a:ext cx="2921291" cy="2168837"/>
            <a:chOff x="3852000" y="3429000"/>
            <a:chExt cx="2921291" cy="2168837"/>
          </a:xfrm>
        </p:grpSpPr>
        <p:pic>
          <p:nvPicPr>
            <p:cNvPr id="11" name="Picture 10"/>
            <p:cNvPicPr>
              <a:picLocks noChangeAspect="1"/>
            </p:cNvPicPr>
            <p:nvPr/>
          </p:nvPicPr>
          <p:blipFill>
            <a:blip r:embed="rId4"/>
            <a:stretch>
              <a:fillRect/>
            </a:stretch>
          </p:blipFill>
          <p:spPr>
            <a:xfrm>
              <a:off x="3852000" y="3429000"/>
              <a:ext cx="2921291" cy="2168837"/>
            </a:xfrm>
            <a:prstGeom prst="rect">
              <a:avLst/>
            </a:prstGeom>
          </p:spPr>
        </p:pic>
        <p:sp>
          <p:nvSpPr>
            <p:cNvPr id="16" name="Rectangle 15"/>
            <p:cNvSpPr/>
            <p:nvPr/>
          </p:nvSpPr>
          <p:spPr>
            <a:xfrm>
              <a:off x="4413336" y="5044582"/>
              <a:ext cx="387459" cy="548837"/>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7" name="Rectangle 16"/>
            <p:cNvSpPr/>
            <p:nvPr/>
          </p:nvSpPr>
          <p:spPr>
            <a:xfrm>
              <a:off x="5779141" y="5044582"/>
              <a:ext cx="387459" cy="548837"/>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sp>
        <p:nvSpPr>
          <p:cNvPr id="19" name="Rectangle 18"/>
          <p:cNvSpPr/>
          <p:nvPr/>
        </p:nvSpPr>
        <p:spPr>
          <a:xfrm>
            <a:off x="92574" y="6366150"/>
            <a:ext cx="3049553" cy="461665"/>
          </a:xfrm>
          <a:prstGeom prst="rect">
            <a:avLst/>
          </a:prstGeom>
        </p:spPr>
        <p:txBody>
          <a:bodyPr wrap="none">
            <a:spAutoFit/>
          </a:bodyPr>
          <a:lstStyle/>
          <a:p>
            <a:r>
              <a:rPr lang="de-DE" sz="1200" dirty="0" err="1"/>
              <a:t>Nunes-Nesi</a:t>
            </a:r>
            <a:r>
              <a:rPr lang="nl-NL" sz="1200" dirty="0"/>
              <a:t>, et al. (2011). </a:t>
            </a:r>
            <a:r>
              <a:rPr lang="en-US" sz="1200" dirty="0"/>
              <a:t>Plant Physiology</a:t>
            </a:r>
          </a:p>
          <a:p>
            <a:r>
              <a:rPr lang="de-DE" sz="1200" dirty="0"/>
              <a:t>van der </a:t>
            </a:r>
            <a:r>
              <a:rPr lang="de-DE" sz="1200" dirty="0" err="1"/>
              <a:t>Merwe</a:t>
            </a:r>
            <a:r>
              <a:rPr lang="en-US" sz="1200" dirty="0"/>
              <a:t>, et al. (2010). Plant Physiology</a:t>
            </a:r>
          </a:p>
        </p:txBody>
      </p:sp>
    </p:spTree>
    <p:extLst>
      <p:ext uri="{BB962C8B-B14F-4D97-AF65-F5344CB8AC3E}">
        <p14:creationId xmlns:p14="http://schemas.microsoft.com/office/powerpoint/2010/main" val="4046915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a:t>Main Research Avenues</a:t>
            </a:r>
            <a:endParaRPr lang="en-US" sz="2800" b="1" dirty="0"/>
          </a:p>
        </p:txBody>
      </p:sp>
      <p:sp>
        <p:nvSpPr>
          <p:cNvPr id="6" name="Content Placeholder 2"/>
          <p:cNvSpPr>
            <a:spLocks noGrp="1"/>
          </p:cNvSpPr>
          <p:nvPr>
            <p:ph idx="1"/>
          </p:nvPr>
        </p:nvSpPr>
        <p:spPr>
          <a:xfrm>
            <a:off x="359024" y="1664804"/>
            <a:ext cx="8305800" cy="3276364"/>
          </a:xfrm>
        </p:spPr>
        <p:txBody>
          <a:bodyPr>
            <a:normAutofit/>
          </a:bodyPr>
          <a:lstStyle/>
          <a:p>
            <a:pPr marL="0" indent="0">
              <a:buNone/>
            </a:pPr>
            <a:r>
              <a:rPr lang="en-GB" sz="2000" dirty="0"/>
              <a:t>1. Exploiting natural variation of African cassava germplasm</a:t>
            </a:r>
          </a:p>
          <a:p>
            <a:pPr marL="0" indent="0">
              <a:buNone/>
            </a:pPr>
            <a:r>
              <a:rPr lang="en-GB" sz="2000" dirty="0"/>
              <a:t>	</a:t>
            </a:r>
            <a:r>
              <a:rPr lang="en-GB" sz="1800" dirty="0"/>
              <a:t>PYT 52</a:t>
            </a:r>
          </a:p>
          <a:p>
            <a:pPr marL="0" indent="0">
              <a:buNone/>
            </a:pPr>
            <a:r>
              <a:rPr lang="en-GB" sz="1800" dirty="0"/>
              <a:t>	PYT 500</a:t>
            </a:r>
          </a:p>
          <a:p>
            <a:pPr marL="0" indent="0">
              <a:buNone/>
            </a:pPr>
            <a:endParaRPr lang="en-GB" sz="2000" b="1" dirty="0"/>
          </a:p>
          <a:p>
            <a:pPr marL="0" indent="0">
              <a:buNone/>
            </a:pPr>
            <a:r>
              <a:rPr lang="en-GB" sz="2000" b="1" dirty="0"/>
              <a:t>2. Metabolic engineering carbon pathways in cassava</a:t>
            </a:r>
          </a:p>
          <a:p>
            <a:pPr marL="0" indent="0">
              <a:buNone/>
            </a:pPr>
            <a:r>
              <a:rPr lang="en-GB" sz="2000" b="1" dirty="0"/>
              <a:t>	</a:t>
            </a:r>
            <a:r>
              <a:rPr lang="en-US" sz="1800" b="1" i="1" dirty="0" err="1"/>
              <a:t>mitoGS</a:t>
            </a:r>
            <a:endParaRPr lang="en-US" sz="1800" b="1" i="1" dirty="0"/>
          </a:p>
          <a:p>
            <a:pPr marL="0" indent="0">
              <a:buNone/>
            </a:pPr>
            <a:r>
              <a:rPr lang="en-US" sz="1800" b="1" i="1" dirty="0"/>
              <a:t>	AAP1</a:t>
            </a:r>
          </a:p>
          <a:p>
            <a:pPr marL="0" indent="0">
              <a:buNone/>
            </a:pPr>
            <a:r>
              <a:rPr lang="en-US" sz="1800" b="1" i="1" dirty="0"/>
              <a:t>	</a:t>
            </a:r>
            <a:r>
              <a:rPr lang="en-US" sz="1800" b="1" i="1" dirty="0" err="1"/>
              <a:t>mitoGS</a:t>
            </a:r>
            <a:r>
              <a:rPr lang="en-US" sz="1800" b="1" i="1" dirty="0"/>
              <a:t>/AAP1</a:t>
            </a:r>
            <a:endParaRPr lang="en-GB" sz="1800" b="1" dirty="0"/>
          </a:p>
          <a:p>
            <a:pPr marL="0" indent="0">
              <a:buNone/>
            </a:pPr>
            <a:endParaRPr lang="en-GB" sz="2000" b="1" dirty="0"/>
          </a:p>
          <a:p>
            <a:pPr marL="0" indent="0">
              <a:buNone/>
            </a:pPr>
            <a:endParaRPr lang="en-GB" sz="2000" b="1" dirty="0"/>
          </a:p>
          <a:p>
            <a:pPr marL="457200" indent="-457200">
              <a:buFont typeface="+mj-lt"/>
              <a:buAutoNum type="arabicPeriod"/>
            </a:pPr>
            <a:endParaRPr lang="en-GB" sz="2000" b="1" dirty="0"/>
          </a:p>
          <a:p>
            <a:pPr marL="457200" indent="-457200">
              <a:buFont typeface="+mj-lt"/>
              <a:buAutoNum type="arabicPeriod"/>
            </a:pPr>
            <a:endParaRPr lang="en-GB" sz="2000" b="1" dirty="0"/>
          </a:p>
          <a:p>
            <a:pPr marL="457200" indent="-457200">
              <a:buFont typeface="+mj-lt"/>
              <a:buAutoNum type="arabicPeriod"/>
            </a:pPr>
            <a:endParaRPr lang="en-GB" sz="2000" b="1" dirty="0"/>
          </a:p>
          <a:p>
            <a:pPr marL="457200" indent="-457200">
              <a:buFont typeface="+mj-lt"/>
              <a:buAutoNum type="arabicPeriod"/>
            </a:pPr>
            <a:endParaRPr lang="en-GB" sz="2000" b="1" dirty="0"/>
          </a:p>
        </p:txBody>
      </p:sp>
      <p:sp>
        <p:nvSpPr>
          <p:cNvPr id="8" name="Slide Number Placeholder 7"/>
          <p:cNvSpPr>
            <a:spLocks noGrp="1"/>
          </p:cNvSpPr>
          <p:nvPr>
            <p:ph type="sldNum" sz="quarter" idx="12"/>
          </p:nvPr>
        </p:nvSpPr>
        <p:spPr/>
        <p:txBody>
          <a:bodyPr/>
          <a:lstStyle/>
          <a:p>
            <a:fld id="{9646A049-586C-450B-BC7F-485A74B1CE67}" type="slidenum">
              <a:rPr lang="en-US" smtClean="0"/>
              <a:t>12</a:t>
            </a:fld>
            <a:endParaRPr lang="en-US"/>
          </a:p>
        </p:txBody>
      </p:sp>
    </p:spTree>
    <p:extLst>
      <p:ext uri="{BB962C8B-B14F-4D97-AF65-F5344CB8AC3E}">
        <p14:creationId xmlns:p14="http://schemas.microsoft.com/office/powerpoint/2010/main" val="4038085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13</a:t>
            </a:fld>
            <a:endParaRPr lang="en-US"/>
          </a:p>
        </p:txBody>
      </p:sp>
      <p:sp>
        <p:nvSpPr>
          <p:cNvPr id="7"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Polytunnel, Germany 2022</a:t>
            </a:r>
            <a:endParaRPr lang="en-GB" sz="2800" b="1"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1721" y="3381316"/>
            <a:ext cx="2160000" cy="1440000"/>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2000" y="3381316"/>
            <a:ext cx="2160000" cy="144000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2279" y="3381316"/>
            <a:ext cx="2160001" cy="144000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27784" y="4881151"/>
            <a:ext cx="2486400" cy="1864800"/>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16972" y="1460968"/>
            <a:ext cx="2520000" cy="1680000"/>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07028" y="1460969"/>
            <a:ext cx="2520000" cy="1679999"/>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20072" y="4882138"/>
            <a:ext cx="2483768" cy="1862826"/>
          </a:xfrm>
          <a:prstGeom prst="rect">
            <a:avLst/>
          </a:prstGeom>
        </p:spPr>
      </p:pic>
    </p:spTree>
    <p:extLst>
      <p:ext uri="{BB962C8B-B14F-4D97-AF65-F5344CB8AC3E}">
        <p14:creationId xmlns:p14="http://schemas.microsoft.com/office/powerpoint/2010/main" val="2225909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WT and VC, polytunnel 2022</a:t>
            </a:r>
          </a:p>
        </p:txBody>
      </p:sp>
      <p:sp>
        <p:nvSpPr>
          <p:cNvPr id="2" name="Slide Number Placeholder 1"/>
          <p:cNvSpPr>
            <a:spLocks noGrp="1"/>
          </p:cNvSpPr>
          <p:nvPr>
            <p:ph type="sldNum" sz="quarter" idx="12"/>
          </p:nvPr>
        </p:nvSpPr>
        <p:spPr/>
        <p:txBody>
          <a:bodyPr/>
          <a:lstStyle/>
          <a:p>
            <a:fld id="{9646A049-586C-450B-BC7F-485A74B1CE67}" type="slidenum">
              <a:rPr lang="en-US" smtClean="0"/>
              <a:t>14</a:t>
            </a:fld>
            <a:endParaRPr lang="en-US"/>
          </a:p>
        </p:txBody>
      </p:sp>
      <p:grpSp>
        <p:nvGrpSpPr>
          <p:cNvPr id="3" name="Group 2"/>
          <p:cNvGrpSpPr/>
          <p:nvPr/>
        </p:nvGrpSpPr>
        <p:grpSpPr>
          <a:xfrm>
            <a:off x="475621" y="2047941"/>
            <a:ext cx="4949971" cy="2542479"/>
            <a:chOff x="3853494" y="1615893"/>
            <a:chExt cx="4949971" cy="2542479"/>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3494" y="1615893"/>
              <a:ext cx="1596600" cy="2160000"/>
            </a:xfrm>
            <a:prstGeom prst="rect">
              <a:avLst/>
            </a:prstGeom>
          </p:spPr>
        </p:pic>
        <p:sp>
          <p:nvSpPr>
            <p:cNvPr id="15" name="TextBox 14"/>
            <p:cNvSpPr txBox="1"/>
            <p:nvPr/>
          </p:nvSpPr>
          <p:spPr>
            <a:xfrm>
              <a:off x="4027650" y="3789040"/>
              <a:ext cx="1020985" cy="369332"/>
            </a:xfrm>
            <a:prstGeom prst="rect">
              <a:avLst/>
            </a:prstGeom>
            <a:noFill/>
          </p:spPr>
          <p:txBody>
            <a:bodyPr wrap="none" rtlCol="0">
              <a:spAutoFit/>
            </a:bodyPr>
            <a:lstStyle/>
            <a:p>
              <a:pPr algn="ctr"/>
              <a:r>
                <a:rPr lang="en-US" dirty="0"/>
                <a:t>VC_4218</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0179" y="1615893"/>
              <a:ext cx="1596600" cy="2160000"/>
            </a:xfrm>
            <a:prstGeom prst="rect">
              <a:avLst/>
            </a:prstGeom>
          </p:spPr>
        </p:pic>
        <p:sp>
          <p:nvSpPr>
            <p:cNvPr id="17" name="Rectangle 16"/>
            <p:cNvSpPr/>
            <p:nvPr/>
          </p:nvSpPr>
          <p:spPr>
            <a:xfrm>
              <a:off x="5842848" y="3789040"/>
              <a:ext cx="1020985" cy="369332"/>
            </a:xfrm>
            <a:prstGeom prst="rect">
              <a:avLst/>
            </a:prstGeom>
          </p:spPr>
          <p:txBody>
            <a:bodyPr wrap="none">
              <a:spAutoFit/>
            </a:bodyPr>
            <a:lstStyle/>
            <a:p>
              <a:pPr algn="ctr"/>
              <a:r>
                <a:rPr lang="en-US" dirty="0"/>
                <a:t>VC_4220</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6865" y="1615893"/>
              <a:ext cx="1596600" cy="2160000"/>
            </a:xfrm>
            <a:prstGeom prst="rect">
              <a:avLst/>
            </a:prstGeom>
          </p:spPr>
        </p:pic>
        <p:sp>
          <p:nvSpPr>
            <p:cNvPr id="19" name="Rectangle 18"/>
            <p:cNvSpPr/>
            <p:nvPr/>
          </p:nvSpPr>
          <p:spPr>
            <a:xfrm>
              <a:off x="7494673" y="3789040"/>
              <a:ext cx="1020985" cy="369332"/>
            </a:xfrm>
            <a:prstGeom prst="rect">
              <a:avLst/>
            </a:prstGeom>
          </p:spPr>
          <p:txBody>
            <a:bodyPr wrap="none">
              <a:spAutoFit/>
            </a:bodyPr>
            <a:lstStyle/>
            <a:p>
              <a:pPr algn="ctr"/>
              <a:r>
                <a:rPr lang="en-US" dirty="0"/>
                <a:t>VC_4239</a:t>
              </a:r>
            </a:p>
          </p:txBody>
        </p:sp>
      </p:grpSp>
      <p:sp>
        <p:nvSpPr>
          <p:cNvPr id="4" name="Rectangle 3"/>
          <p:cNvSpPr/>
          <p:nvPr/>
        </p:nvSpPr>
        <p:spPr>
          <a:xfrm>
            <a:off x="395536" y="1844824"/>
            <a:ext cx="5119071" cy="3168352"/>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4128" y="2047941"/>
            <a:ext cx="1596600" cy="2160000"/>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0813" y="2047941"/>
            <a:ext cx="1596600" cy="2160000"/>
          </a:xfrm>
          <a:prstGeom prst="rect">
            <a:avLst/>
          </a:prstGeom>
        </p:spPr>
      </p:pic>
      <p:sp>
        <p:nvSpPr>
          <p:cNvPr id="23" name="TextBox 22"/>
          <p:cNvSpPr txBox="1"/>
          <p:nvPr/>
        </p:nvSpPr>
        <p:spPr>
          <a:xfrm>
            <a:off x="6271397" y="4221088"/>
            <a:ext cx="502061" cy="369332"/>
          </a:xfrm>
          <a:prstGeom prst="rect">
            <a:avLst/>
          </a:prstGeom>
          <a:noFill/>
        </p:spPr>
        <p:txBody>
          <a:bodyPr wrap="none" rtlCol="0">
            <a:spAutoFit/>
          </a:bodyPr>
          <a:lstStyle/>
          <a:p>
            <a:pPr algn="ctr"/>
            <a:r>
              <a:rPr lang="en-US" dirty="0"/>
              <a:t>WT</a:t>
            </a:r>
          </a:p>
        </p:txBody>
      </p:sp>
      <p:sp>
        <p:nvSpPr>
          <p:cNvPr id="24" name="TextBox 23"/>
          <p:cNvSpPr txBox="1"/>
          <p:nvPr/>
        </p:nvSpPr>
        <p:spPr>
          <a:xfrm>
            <a:off x="7956369" y="4194795"/>
            <a:ext cx="502061" cy="369332"/>
          </a:xfrm>
          <a:prstGeom prst="rect">
            <a:avLst/>
          </a:prstGeom>
          <a:noFill/>
        </p:spPr>
        <p:txBody>
          <a:bodyPr wrap="none" rtlCol="0">
            <a:spAutoFit/>
          </a:bodyPr>
          <a:lstStyle/>
          <a:p>
            <a:pPr algn="ctr"/>
            <a:r>
              <a:rPr lang="en-US" dirty="0"/>
              <a:t>WT</a:t>
            </a:r>
          </a:p>
        </p:txBody>
      </p:sp>
    </p:spTree>
    <p:extLst>
      <p:ext uri="{BB962C8B-B14F-4D97-AF65-F5344CB8AC3E}">
        <p14:creationId xmlns:p14="http://schemas.microsoft.com/office/powerpoint/2010/main" val="198636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15</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endParaRPr lang="en-GB" sz="2800" b="1" dirty="0"/>
          </a:p>
        </p:txBody>
      </p:sp>
      <p:sp>
        <p:nvSpPr>
          <p:cNvPr id="6" name="Content Placeholder 2"/>
          <p:cNvSpPr>
            <a:spLocks noGrp="1"/>
          </p:cNvSpPr>
          <p:nvPr>
            <p:ph idx="1"/>
          </p:nvPr>
        </p:nvSpPr>
        <p:spPr>
          <a:xfrm>
            <a:off x="457200" y="1600200"/>
            <a:ext cx="8220075" cy="4525963"/>
          </a:xfrm>
        </p:spPr>
        <p:txBody>
          <a:bodyPr vert="horz" lIns="91440" tIns="45720" rIns="91440" bIns="45720" rtlCol="0">
            <a:normAutofit/>
          </a:bodyPr>
          <a:lstStyle/>
          <a:p>
            <a:pPr marL="0" indent="0">
              <a:buNone/>
            </a:pPr>
            <a:r>
              <a:rPr lang="en-US" sz="1800" b="1" dirty="0"/>
              <a:t>Amino Acid </a:t>
            </a:r>
            <a:r>
              <a:rPr lang="en-US" sz="1800" b="1" dirty="0" err="1"/>
              <a:t>Permease</a:t>
            </a:r>
            <a:r>
              <a:rPr lang="en-US" sz="1800" b="1" dirty="0"/>
              <a:t> (AAP) from pea</a:t>
            </a:r>
          </a:p>
          <a:p>
            <a:pPr marL="0" indent="0">
              <a:buNone/>
            </a:pPr>
            <a:r>
              <a:rPr lang="en-US" sz="1800" dirty="0"/>
              <a:t>(expression in phloem tissues, companion cells of leaves, stems and roots)</a:t>
            </a:r>
          </a:p>
          <a:p>
            <a:pPr marL="0" indent="0">
              <a:buNone/>
            </a:pPr>
            <a:endParaRPr lang="en-US" sz="1800" dirty="0"/>
          </a:p>
          <a:p>
            <a:pPr marL="0" indent="0">
              <a:buNone/>
            </a:pPr>
            <a:r>
              <a:rPr lang="en-US" sz="1800" dirty="0"/>
              <a:t>In Pea:</a:t>
            </a:r>
          </a:p>
          <a:p>
            <a:pPr marL="0" indent="0">
              <a:buNone/>
            </a:pPr>
            <a:r>
              <a:rPr lang="en-US" sz="1800" dirty="0"/>
              <a:t>Increased yield per plant </a:t>
            </a:r>
          </a:p>
          <a:p>
            <a:pPr marL="0" indent="0">
              <a:buNone/>
            </a:pPr>
            <a:r>
              <a:rPr lang="en-US" sz="1800" dirty="0"/>
              <a:t>Transgenic plants outperform WT plants under different nitrogen treatments</a:t>
            </a:r>
          </a:p>
          <a:p>
            <a:pPr marL="0" indent="0">
              <a:buNone/>
            </a:pPr>
            <a:endParaRPr lang="en-US" sz="2400" dirty="0"/>
          </a:p>
          <a:p>
            <a:pPr marL="0" indent="0">
              <a:buNone/>
            </a:pPr>
            <a:endParaRPr lang="en-US" sz="2400" b="1" dirty="0"/>
          </a:p>
        </p:txBody>
      </p:sp>
      <p:pic>
        <p:nvPicPr>
          <p:cNvPr id="8" name="Picture 7"/>
          <p:cNvPicPr>
            <a:picLocks noChangeAspect="1"/>
          </p:cNvPicPr>
          <p:nvPr/>
        </p:nvPicPr>
        <p:blipFill>
          <a:blip r:embed="rId2"/>
          <a:stretch>
            <a:fillRect/>
          </a:stretch>
        </p:blipFill>
        <p:spPr>
          <a:xfrm>
            <a:off x="457200" y="4077072"/>
            <a:ext cx="5274218" cy="1894453"/>
          </a:xfrm>
          <a:prstGeom prst="rect">
            <a:avLst/>
          </a:prstGeom>
        </p:spPr>
      </p:pic>
      <p:sp>
        <p:nvSpPr>
          <p:cNvPr id="7" name="Rectangle 6"/>
          <p:cNvSpPr/>
          <p:nvPr/>
        </p:nvSpPr>
        <p:spPr>
          <a:xfrm>
            <a:off x="107504" y="6519443"/>
            <a:ext cx="2404184" cy="276999"/>
          </a:xfrm>
          <a:prstGeom prst="rect">
            <a:avLst/>
          </a:prstGeom>
        </p:spPr>
        <p:txBody>
          <a:bodyPr wrap="none">
            <a:spAutoFit/>
          </a:bodyPr>
          <a:lstStyle/>
          <a:p>
            <a:r>
              <a:rPr lang="en-US" sz="1200" dirty="0" err="1"/>
              <a:t>Perchlik</a:t>
            </a:r>
            <a:r>
              <a:rPr lang="en-US" sz="1200" dirty="0"/>
              <a:t>, et al. (2017). Plant </a:t>
            </a:r>
            <a:r>
              <a:rPr lang="en-US" sz="1200" dirty="0" err="1"/>
              <a:t>Physiol</a:t>
            </a:r>
            <a:endParaRPr lang="en-US" sz="1200" dirty="0"/>
          </a:p>
        </p:txBody>
      </p:sp>
      <p:pic>
        <p:nvPicPr>
          <p:cNvPr id="9" name="Picture 8"/>
          <p:cNvPicPr>
            <a:picLocks noChangeAspect="1"/>
          </p:cNvPicPr>
          <p:nvPr/>
        </p:nvPicPr>
        <p:blipFill rotWithShape="1">
          <a:blip r:embed="rId3"/>
          <a:srcRect r="50707"/>
          <a:stretch/>
        </p:blipFill>
        <p:spPr>
          <a:xfrm>
            <a:off x="6084168" y="4154970"/>
            <a:ext cx="2067104" cy="1816555"/>
          </a:xfrm>
          <a:prstGeom prst="rect">
            <a:avLst/>
          </a:prstGeom>
        </p:spPr>
      </p:pic>
    </p:spTree>
    <p:extLst>
      <p:ext uri="{BB962C8B-B14F-4D97-AF65-F5344CB8AC3E}">
        <p14:creationId xmlns:p14="http://schemas.microsoft.com/office/powerpoint/2010/main" val="2246165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16</a:t>
            </a:fld>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256892"/>
            <a:ext cx="1596600" cy="2160000"/>
          </a:xfrm>
          <a:prstGeom prst="rect">
            <a:avLst/>
          </a:prstGeom>
        </p:spPr>
      </p:pic>
      <p:sp>
        <p:nvSpPr>
          <p:cNvPr id="10" name="Rectangle 9"/>
          <p:cNvSpPr/>
          <p:nvPr/>
        </p:nvSpPr>
        <p:spPr>
          <a:xfrm>
            <a:off x="409643" y="3387553"/>
            <a:ext cx="1269898" cy="369332"/>
          </a:xfrm>
          <a:prstGeom prst="rect">
            <a:avLst/>
          </a:prstGeom>
        </p:spPr>
        <p:txBody>
          <a:bodyPr wrap="none">
            <a:spAutoFit/>
          </a:bodyPr>
          <a:lstStyle/>
          <a:p>
            <a:pPr algn="ctr"/>
            <a:r>
              <a:rPr lang="en-US" dirty="0"/>
              <a:t>AAP1_4349</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030" y="1256892"/>
            <a:ext cx="1596600" cy="2160000"/>
          </a:xfrm>
          <a:prstGeom prst="rect">
            <a:avLst/>
          </a:prstGeom>
        </p:spPr>
      </p:pic>
      <p:sp>
        <p:nvSpPr>
          <p:cNvPr id="12" name="Rectangle 11"/>
          <p:cNvSpPr/>
          <p:nvPr/>
        </p:nvSpPr>
        <p:spPr>
          <a:xfrm>
            <a:off x="2052495" y="3402783"/>
            <a:ext cx="1269898" cy="369332"/>
          </a:xfrm>
          <a:prstGeom prst="rect">
            <a:avLst/>
          </a:prstGeom>
        </p:spPr>
        <p:txBody>
          <a:bodyPr wrap="none">
            <a:spAutoFit/>
          </a:bodyPr>
          <a:lstStyle/>
          <a:p>
            <a:pPr algn="ctr"/>
            <a:r>
              <a:rPr lang="en-US" dirty="0"/>
              <a:t>AAP1_4353</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2539" y="1256892"/>
            <a:ext cx="1596600" cy="2160000"/>
          </a:xfrm>
          <a:prstGeom prst="rect">
            <a:avLst/>
          </a:prstGeom>
        </p:spPr>
      </p:pic>
      <p:sp>
        <p:nvSpPr>
          <p:cNvPr id="14" name="Rectangle 13"/>
          <p:cNvSpPr/>
          <p:nvPr/>
        </p:nvSpPr>
        <p:spPr>
          <a:xfrm>
            <a:off x="3741597" y="3402783"/>
            <a:ext cx="1269898" cy="369332"/>
          </a:xfrm>
          <a:prstGeom prst="rect">
            <a:avLst/>
          </a:prstGeom>
        </p:spPr>
        <p:txBody>
          <a:bodyPr wrap="none">
            <a:spAutoFit/>
          </a:bodyPr>
          <a:lstStyle/>
          <a:p>
            <a:pPr algn="ctr"/>
            <a:r>
              <a:rPr lang="en-US" dirty="0"/>
              <a:t>AAP1_4354</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520" y="4088649"/>
            <a:ext cx="1596600" cy="2160000"/>
          </a:xfrm>
          <a:prstGeom prst="rect">
            <a:avLst/>
          </a:prstGeom>
        </p:spPr>
      </p:pic>
      <p:sp>
        <p:nvSpPr>
          <p:cNvPr id="16" name="Rectangle 15"/>
          <p:cNvSpPr/>
          <p:nvPr/>
        </p:nvSpPr>
        <p:spPr>
          <a:xfrm>
            <a:off x="420099" y="6234540"/>
            <a:ext cx="1269898" cy="369332"/>
          </a:xfrm>
          <a:prstGeom prst="rect">
            <a:avLst/>
          </a:prstGeom>
        </p:spPr>
        <p:txBody>
          <a:bodyPr wrap="none">
            <a:spAutoFit/>
          </a:bodyPr>
          <a:lstStyle/>
          <a:p>
            <a:pPr algn="ctr"/>
            <a:r>
              <a:rPr lang="en-US" dirty="0"/>
              <a:t>AAP1_4355</a:t>
            </a: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52029" y="4088649"/>
            <a:ext cx="1596600" cy="2160000"/>
          </a:xfrm>
          <a:prstGeom prst="rect">
            <a:avLst/>
          </a:prstGeom>
        </p:spPr>
      </p:pic>
      <p:sp>
        <p:nvSpPr>
          <p:cNvPr id="18" name="Rectangle 17"/>
          <p:cNvSpPr/>
          <p:nvPr/>
        </p:nvSpPr>
        <p:spPr>
          <a:xfrm>
            <a:off x="2145740" y="6248649"/>
            <a:ext cx="1269898" cy="369332"/>
          </a:xfrm>
          <a:prstGeom prst="rect">
            <a:avLst/>
          </a:prstGeom>
        </p:spPr>
        <p:txBody>
          <a:bodyPr wrap="none">
            <a:spAutoFit/>
          </a:bodyPr>
          <a:lstStyle/>
          <a:p>
            <a:pPr algn="ctr"/>
            <a:r>
              <a:rPr lang="en-US" dirty="0"/>
              <a:t>AAP1_4358</a:t>
            </a:r>
          </a:p>
        </p:txBody>
      </p:sp>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52539" y="4081112"/>
            <a:ext cx="1596600" cy="2160000"/>
          </a:xfrm>
          <a:prstGeom prst="rect">
            <a:avLst/>
          </a:prstGeom>
        </p:spPr>
      </p:pic>
      <p:sp>
        <p:nvSpPr>
          <p:cNvPr id="20" name="Rectangle 19"/>
          <p:cNvSpPr/>
          <p:nvPr/>
        </p:nvSpPr>
        <p:spPr>
          <a:xfrm>
            <a:off x="3834842" y="6250529"/>
            <a:ext cx="1269898" cy="369332"/>
          </a:xfrm>
          <a:prstGeom prst="rect">
            <a:avLst/>
          </a:prstGeom>
        </p:spPr>
        <p:txBody>
          <a:bodyPr wrap="none">
            <a:spAutoFit/>
          </a:bodyPr>
          <a:lstStyle/>
          <a:p>
            <a:pPr algn="ctr"/>
            <a:r>
              <a:rPr lang="en-US" dirty="0"/>
              <a:t>AAP1_4359</a:t>
            </a:r>
          </a:p>
        </p:txBody>
      </p:sp>
      <p:sp>
        <p:nvSpPr>
          <p:cNvPr id="21"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AAP1, polytunnel 2022</a:t>
            </a:r>
          </a:p>
        </p:txBody>
      </p:sp>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4712" y="2636912"/>
            <a:ext cx="1596600" cy="2160000"/>
          </a:xfrm>
          <a:prstGeom prst="rect">
            <a:avLst/>
          </a:prstGeom>
        </p:spPr>
      </p:pic>
      <p:sp>
        <p:nvSpPr>
          <p:cNvPr id="23" name="TextBox 22"/>
          <p:cNvSpPr txBox="1"/>
          <p:nvPr/>
        </p:nvSpPr>
        <p:spPr>
          <a:xfrm>
            <a:off x="7881982" y="4770848"/>
            <a:ext cx="502061" cy="369332"/>
          </a:xfrm>
          <a:prstGeom prst="rect">
            <a:avLst/>
          </a:prstGeom>
          <a:noFill/>
        </p:spPr>
        <p:txBody>
          <a:bodyPr wrap="none" rtlCol="0">
            <a:spAutoFit/>
          </a:bodyPr>
          <a:lstStyle/>
          <a:p>
            <a:pPr algn="ctr"/>
            <a:r>
              <a:rPr lang="en-US" dirty="0"/>
              <a:t>WT</a:t>
            </a:r>
          </a:p>
        </p:txBody>
      </p:sp>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52120" y="2636912"/>
            <a:ext cx="1596600" cy="2160000"/>
          </a:xfrm>
          <a:prstGeom prst="rect">
            <a:avLst/>
          </a:prstGeom>
        </p:spPr>
      </p:pic>
      <p:sp>
        <p:nvSpPr>
          <p:cNvPr id="25" name="TextBox 24"/>
          <p:cNvSpPr txBox="1"/>
          <p:nvPr/>
        </p:nvSpPr>
        <p:spPr>
          <a:xfrm>
            <a:off x="6231674" y="4796912"/>
            <a:ext cx="437492" cy="369332"/>
          </a:xfrm>
          <a:prstGeom prst="rect">
            <a:avLst/>
          </a:prstGeom>
          <a:noFill/>
        </p:spPr>
        <p:txBody>
          <a:bodyPr wrap="none" rtlCol="0">
            <a:spAutoFit/>
          </a:bodyPr>
          <a:lstStyle/>
          <a:p>
            <a:pPr algn="ctr"/>
            <a:r>
              <a:rPr lang="en-US" dirty="0"/>
              <a:t>VC</a:t>
            </a:r>
          </a:p>
        </p:txBody>
      </p:sp>
    </p:spTree>
    <p:extLst>
      <p:ext uri="{BB962C8B-B14F-4D97-AF65-F5344CB8AC3E}">
        <p14:creationId xmlns:p14="http://schemas.microsoft.com/office/powerpoint/2010/main" val="1500683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17</a:t>
            </a:fld>
            <a:endParaRPr lang="en-US"/>
          </a:p>
        </p:txBody>
      </p:sp>
      <p:sp>
        <p:nvSpPr>
          <p:cNvPr id="6"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AAP1, polytunnel 2022</a:t>
            </a:r>
          </a:p>
          <a:p>
            <a:r>
              <a:rPr lang="en-US" sz="2800" b="1" dirty="0"/>
              <a:t>Growth parameters</a:t>
            </a:r>
          </a:p>
        </p:txBody>
      </p:sp>
      <p:pic>
        <p:nvPicPr>
          <p:cNvPr id="7" name="Picture 6"/>
          <p:cNvPicPr>
            <a:picLocks noChangeAspect="1"/>
          </p:cNvPicPr>
          <p:nvPr/>
        </p:nvPicPr>
        <p:blipFill>
          <a:blip r:embed="rId3"/>
          <a:stretch>
            <a:fillRect/>
          </a:stretch>
        </p:blipFill>
        <p:spPr>
          <a:xfrm>
            <a:off x="395536" y="1268760"/>
            <a:ext cx="2326154" cy="2326154"/>
          </a:xfrm>
          <a:prstGeom prst="rect">
            <a:avLst/>
          </a:prstGeom>
        </p:spPr>
      </p:pic>
      <p:pic>
        <p:nvPicPr>
          <p:cNvPr id="8" name="Picture 7"/>
          <p:cNvPicPr>
            <a:picLocks noChangeAspect="1"/>
          </p:cNvPicPr>
          <p:nvPr/>
        </p:nvPicPr>
        <p:blipFill>
          <a:blip r:embed="rId4"/>
          <a:stretch>
            <a:fillRect/>
          </a:stretch>
        </p:blipFill>
        <p:spPr>
          <a:xfrm>
            <a:off x="2443029" y="1268760"/>
            <a:ext cx="2326154" cy="2326154"/>
          </a:xfrm>
          <a:prstGeom prst="rect">
            <a:avLst/>
          </a:prstGeom>
        </p:spPr>
      </p:pic>
      <p:pic>
        <p:nvPicPr>
          <p:cNvPr id="9" name="Picture 8"/>
          <p:cNvPicPr>
            <a:picLocks noChangeAspect="1"/>
          </p:cNvPicPr>
          <p:nvPr/>
        </p:nvPicPr>
        <p:blipFill>
          <a:blip r:embed="rId5"/>
          <a:stretch>
            <a:fillRect/>
          </a:stretch>
        </p:blipFill>
        <p:spPr>
          <a:xfrm>
            <a:off x="4490523" y="1268760"/>
            <a:ext cx="2326154" cy="2326154"/>
          </a:xfrm>
          <a:prstGeom prst="rect">
            <a:avLst/>
          </a:prstGeom>
        </p:spPr>
      </p:pic>
      <p:pic>
        <p:nvPicPr>
          <p:cNvPr id="10" name="Picture 9"/>
          <p:cNvPicPr>
            <a:picLocks noChangeAspect="1"/>
          </p:cNvPicPr>
          <p:nvPr/>
        </p:nvPicPr>
        <p:blipFill>
          <a:blip r:embed="rId6"/>
          <a:stretch>
            <a:fillRect/>
          </a:stretch>
        </p:blipFill>
        <p:spPr>
          <a:xfrm>
            <a:off x="412533" y="3618954"/>
            <a:ext cx="2326154" cy="2326154"/>
          </a:xfrm>
          <a:prstGeom prst="rect">
            <a:avLst/>
          </a:prstGeom>
        </p:spPr>
      </p:pic>
      <p:pic>
        <p:nvPicPr>
          <p:cNvPr id="11" name="Picture 10"/>
          <p:cNvPicPr>
            <a:picLocks noChangeAspect="1"/>
          </p:cNvPicPr>
          <p:nvPr/>
        </p:nvPicPr>
        <p:blipFill>
          <a:blip r:embed="rId7"/>
          <a:stretch>
            <a:fillRect/>
          </a:stretch>
        </p:blipFill>
        <p:spPr>
          <a:xfrm>
            <a:off x="2451586" y="3618954"/>
            <a:ext cx="2326154" cy="2326154"/>
          </a:xfrm>
          <a:prstGeom prst="rect">
            <a:avLst/>
          </a:prstGeom>
        </p:spPr>
      </p:pic>
      <p:pic>
        <p:nvPicPr>
          <p:cNvPr id="12" name="Picture 11"/>
          <p:cNvPicPr>
            <a:picLocks noChangeAspect="1"/>
          </p:cNvPicPr>
          <p:nvPr/>
        </p:nvPicPr>
        <p:blipFill>
          <a:blip r:embed="rId8"/>
          <a:stretch>
            <a:fillRect/>
          </a:stretch>
        </p:blipFill>
        <p:spPr>
          <a:xfrm>
            <a:off x="4490639" y="3618954"/>
            <a:ext cx="2326154" cy="2326154"/>
          </a:xfrm>
          <a:prstGeom prst="rect">
            <a:avLst/>
          </a:prstGeom>
        </p:spPr>
      </p:pic>
      <p:pic>
        <p:nvPicPr>
          <p:cNvPr id="13" name="Picture 12"/>
          <p:cNvPicPr>
            <a:picLocks noChangeAspect="1"/>
          </p:cNvPicPr>
          <p:nvPr/>
        </p:nvPicPr>
        <p:blipFill>
          <a:blip r:embed="rId9"/>
          <a:stretch>
            <a:fillRect/>
          </a:stretch>
        </p:blipFill>
        <p:spPr>
          <a:xfrm>
            <a:off x="6546457" y="1268760"/>
            <a:ext cx="2326154" cy="2326154"/>
          </a:xfrm>
          <a:prstGeom prst="rect">
            <a:avLst/>
          </a:prstGeom>
        </p:spPr>
      </p:pic>
      <p:pic>
        <p:nvPicPr>
          <p:cNvPr id="14" name="Picture 13"/>
          <p:cNvPicPr>
            <a:picLocks noChangeAspect="1"/>
          </p:cNvPicPr>
          <p:nvPr/>
        </p:nvPicPr>
        <p:blipFill>
          <a:blip r:embed="rId10"/>
          <a:stretch>
            <a:fillRect/>
          </a:stretch>
        </p:blipFill>
        <p:spPr>
          <a:xfrm>
            <a:off x="6529692" y="3618954"/>
            <a:ext cx="2326154" cy="2326154"/>
          </a:xfrm>
          <a:prstGeom prst="rect">
            <a:avLst/>
          </a:prstGeom>
        </p:spPr>
      </p:pic>
      <p:cxnSp>
        <p:nvCxnSpPr>
          <p:cNvPr id="16" name="Straight Connector 15"/>
          <p:cNvCxnSpPr/>
          <p:nvPr/>
        </p:nvCxnSpPr>
        <p:spPr>
          <a:xfrm flipH="1">
            <a:off x="550867" y="4403908"/>
            <a:ext cx="1860923"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629325" y="4837955"/>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540273" y="4549567"/>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704310" y="4823887"/>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718378" y="2622293"/>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657461" y="2235432"/>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610612" y="1855604"/>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556728" y="1932976"/>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395536" y="5949280"/>
            <a:ext cx="7920880" cy="646331"/>
          </a:xfrm>
          <a:prstGeom prst="rect">
            <a:avLst/>
          </a:prstGeom>
        </p:spPr>
        <p:txBody>
          <a:bodyPr wrap="square">
            <a:spAutoFit/>
          </a:bodyPr>
          <a:lstStyle/>
          <a:p>
            <a:r>
              <a:rPr lang="en-US" sz="1200" dirty="0"/>
              <a:t>No difference between VC and AAP1 lines</a:t>
            </a:r>
          </a:p>
          <a:p>
            <a:r>
              <a:rPr lang="en-US" sz="1200" dirty="0"/>
              <a:t>Penalty in root (fresh and dry) weight and HI compared to WT</a:t>
            </a:r>
          </a:p>
          <a:p>
            <a:r>
              <a:rPr lang="en-US" sz="1200" dirty="0"/>
              <a:t>AAP1_4359 higher leave dry weight compared to VC</a:t>
            </a:r>
          </a:p>
        </p:txBody>
      </p:sp>
      <p:sp>
        <p:nvSpPr>
          <p:cNvPr id="25" name="Rectangle 24"/>
          <p:cNvSpPr/>
          <p:nvPr/>
        </p:nvSpPr>
        <p:spPr>
          <a:xfrm>
            <a:off x="4464560" y="1181017"/>
            <a:ext cx="4469007" cy="476409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 name="TextBox 1"/>
          <p:cNvSpPr txBox="1"/>
          <p:nvPr/>
        </p:nvSpPr>
        <p:spPr>
          <a:xfrm>
            <a:off x="896916" y="3055031"/>
            <a:ext cx="1411733" cy="252000"/>
          </a:xfrm>
          <a:prstGeom prst="rect">
            <a:avLst/>
          </a:prstGeom>
          <a:solidFill>
            <a:schemeClr val="bg1"/>
          </a:solidFill>
        </p:spPr>
        <p:txBody>
          <a:bodyPr wrap="none" rtlCol="0">
            <a:spAutoFit/>
          </a:bodyPr>
          <a:lstStyle/>
          <a:p>
            <a:r>
              <a:rPr lang="en-US" sz="1200" dirty="0"/>
              <a:t>Leaves fresh weight</a:t>
            </a:r>
          </a:p>
        </p:txBody>
      </p:sp>
      <p:sp>
        <p:nvSpPr>
          <p:cNvPr id="26" name="TextBox 25"/>
          <p:cNvSpPr txBox="1"/>
          <p:nvPr/>
        </p:nvSpPr>
        <p:spPr>
          <a:xfrm>
            <a:off x="2883921" y="3055031"/>
            <a:ext cx="1314719" cy="252000"/>
          </a:xfrm>
          <a:prstGeom prst="rect">
            <a:avLst/>
          </a:prstGeom>
          <a:solidFill>
            <a:schemeClr val="bg1"/>
          </a:solidFill>
        </p:spPr>
        <p:txBody>
          <a:bodyPr wrap="none" rtlCol="0">
            <a:spAutoFit/>
          </a:bodyPr>
          <a:lstStyle/>
          <a:p>
            <a:r>
              <a:rPr lang="en-US" sz="1200" dirty="0"/>
              <a:t>Stem fresh weight</a:t>
            </a:r>
          </a:p>
        </p:txBody>
      </p:sp>
      <p:sp>
        <p:nvSpPr>
          <p:cNvPr id="27" name="TextBox 26"/>
          <p:cNvSpPr txBox="1"/>
          <p:nvPr/>
        </p:nvSpPr>
        <p:spPr>
          <a:xfrm>
            <a:off x="5014799" y="3055031"/>
            <a:ext cx="1289199" cy="252000"/>
          </a:xfrm>
          <a:prstGeom prst="rect">
            <a:avLst/>
          </a:prstGeom>
          <a:solidFill>
            <a:schemeClr val="bg1"/>
          </a:solidFill>
        </p:spPr>
        <p:txBody>
          <a:bodyPr wrap="none" rtlCol="0">
            <a:spAutoFit/>
          </a:bodyPr>
          <a:lstStyle/>
          <a:p>
            <a:r>
              <a:rPr lang="en-US" sz="1200" dirty="0"/>
              <a:t>Root fresh weight</a:t>
            </a:r>
          </a:p>
        </p:txBody>
      </p:sp>
      <p:sp>
        <p:nvSpPr>
          <p:cNvPr id="28" name="TextBox 27"/>
          <p:cNvSpPr txBox="1"/>
          <p:nvPr/>
        </p:nvSpPr>
        <p:spPr>
          <a:xfrm>
            <a:off x="7093580" y="3055031"/>
            <a:ext cx="1150828" cy="252000"/>
          </a:xfrm>
          <a:prstGeom prst="rect">
            <a:avLst/>
          </a:prstGeom>
          <a:solidFill>
            <a:schemeClr val="bg1"/>
          </a:solidFill>
        </p:spPr>
        <p:txBody>
          <a:bodyPr wrap="none" rtlCol="0">
            <a:spAutoFit/>
          </a:bodyPr>
          <a:lstStyle/>
          <a:p>
            <a:r>
              <a:rPr lang="en-US" sz="1200" dirty="0"/>
              <a:t>HI (fresh bases)</a:t>
            </a:r>
          </a:p>
        </p:txBody>
      </p:sp>
      <p:sp>
        <p:nvSpPr>
          <p:cNvPr id="29" name="TextBox 28"/>
          <p:cNvSpPr txBox="1"/>
          <p:nvPr/>
        </p:nvSpPr>
        <p:spPr>
          <a:xfrm>
            <a:off x="1004508" y="5410391"/>
            <a:ext cx="1299138" cy="252000"/>
          </a:xfrm>
          <a:prstGeom prst="rect">
            <a:avLst/>
          </a:prstGeom>
          <a:solidFill>
            <a:schemeClr val="bg1"/>
          </a:solidFill>
        </p:spPr>
        <p:txBody>
          <a:bodyPr wrap="none" rtlCol="0">
            <a:spAutoFit/>
          </a:bodyPr>
          <a:lstStyle/>
          <a:p>
            <a:r>
              <a:rPr lang="en-US" sz="1200" dirty="0"/>
              <a:t>Leaves dry weight</a:t>
            </a:r>
          </a:p>
        </p:txBody>
      </p:sp>
      <p:sp>
        <p:nvSpPr>
          <p:cNvPr id="30" name="TextBox 29"/>
          <p:cNvSpPr txBox="1"/>
          <p:nvPr/>
        </p:nvSpPr>
        <p:spPr>
          <a:xfrm>
            <a:off x="2991513" y="5410391"/>
            <a:ext cx="1202124" cy="252000"/>
          </a:xfrm>
          <a:prstGeom prst="rect">
            <a:avLst/>
          </a:prstGeom>
          <a:solidFill>
            <a:schemeClr val="bg1"/>
          </a:solidFill>
        </p:spPr>
        <p:txBody>
          <a:bodyPr wrap="none" rtlCol="0">
            <a:spAutoFit/>
          </a:bodyPr>
          <a:lstStyle/>
          <a:p>
            <a:r>
              <a:rPr lang="en-US" sz="1200" dirty="0"/>
              <a:t>Stem dry weight</a:t>
            </a:r>
          </a:p>
        </p:txBody>
      </p:sp>
      <p:sp>
        <p:nvSpPr>
          <p:cNvPr id="31" name="TextBox 30"/>
          <p:cNvSpPr txBox="1"/>
          <p:nvPr/>
        </p:nvSpPr>
        <p:spPr>
          <a:xfrm>
            <a:off x="5122391" y="5410391"/>
            <a:ext cx="1176604" cy="252000"/>
          </a:xfrm>
          <a:prstGeom prst="rect">
            <a:avLst/>
          </a:prstGeom>
          <a:solidFill>
            <a:schemeClr val="bg1"/>
          </a:solidFill>
        </p:spPr>
        <p:txBody>
          <a:bodyPr wrap="none" rtlCol="0">
            <a:spAutoFit/>
          </a:bodyPr>
          <a:lstStyle/>
          <a:p>
            <a:r>
              <a:rPr lang="en-US" sz="1200" dirty="0"/>
              <a:t>Root dry weight</a:t>
            </a:r>
          </a:p>
        </p:txBody>
      </p:sp>
      <p:sp>
        <p:nvSpPr>
          <p:cNvPr id="32" name="TextBox 31"/>
          <p:cNvSpPr txBox="1"/>
          <p:nvPr/>
        </p:nvSpPr>
        <p:spPr>
          <a:xfrm>
            <a:off x="7201172" y="5410391"/>
            <a:ext cx="1038233" cy="252000"/>
          </a:xfrm>
          <a:prstGeom prst="rect">
            <a:avLst/>
          </a:prstGeom>
          <a:solidFill>
            <a:schemeClr val="bg1"/>
          </a:solidFill>
        </p:spPr>
        <p:txBody>
          <a:bodyPr wrap="none" rtlCol="0">
            <a:spAutoFit/>
          </a:bodyPr>
          <a:lstStyle/>
          <a:p>
            <a:r>
              <a:rPr lang="en-US" sz="1200" dirty="0"/>
              <a:t>HI (dry bases)</a:t>
            </a:r>
          </a:p>
        </p:txBody>
      </p:sp>
      <p:sp>
        <p:nvSpPr>
          <p:cNvPr id="33" name="Rectangle 32"/>
          <p:cNvSpPr/>
          <p:nvPr/>
        </p:nvSpPr>
        <p:spPr>
          <a:xfrm>
            <a:off x="395536" y="6598364"/>
            <a:ext cx="5904656" cy="246221"/>
          </a:xfrm>
          <a:prstGeom prst="rect">
            <a:avLst/>
          </a:prstGeom>
        </p:spPr>
        <p:txBody>
          <a:bodyPr wrap="square">
            <a:spAutoFit/>
          </a:bodyPr>
          <a:lstStyle/>
          <a:p>
            <a:r>
              <a:rPr lang="en-US" sz="1000" dirty="0" err="1"/>
              <a:t>Kruskal</a:t>
            </a:r>
            <a:r>
              <a:rPr lang="en-US" sz="1000" dirty="0"/>
              <a:t>-Wallis test, comparison to VC,*: p ≤ 0.05, **: p ≤ 0.01, ***: p ≤ 0.001</a:t>
            </a:r>
          </a:p>
        </p:txBody>
      </p:sp>
    </p:spTree>
    <p:extLst>
      <p:ext uri="{BB962C8B-B14F-4D97-AF65-F5344CB8AC3E}">
        <p14:creationId xmlns:p14="http://schemas.microsoft.com/office/powerpoint/2010/main" val="163576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7636" y="3955644"/>
            <a:ext cx="2880000" cy="2880000"/>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t="6716"/>
          <a:stretch/>
        </p:blipFill>
        <p:spPr>
          <a:xfrm>
            <a:off x="1120123" y="4149080"/>
            <a:ext cx="3240000" cy="2686564"/>
          </a:xfrm>
          <a:prstGeom prst="rect">
            <a:avLst/>
          </a:prstGeom>
        </p:spPr>
      </p:pic>
      <p:sp>
        <p:nvSpPr>
          <p:cNvPr id="4" name="Slide Number Placeholder 3"/>
          <p:cNvSpPr>
            <a:spLocks noGrp="1"/>
          </p:cNvSpPr>
          <p:nvPr>
            <p:ph type="sldNum" sz="quarter" idx="12"/>
          </p:nvPr>
        </p:nvSpPr>
        <p:spPr/>
        <p:txBody>
          <a:bodyPr/>
          <a:lstStyle/>
          <a:p>
            <a:fld id="{9646A049-586C-450B-BC7F-485A74B1CE67}" type="slidenum">
              <a:rPr lang="en-US" smtClean="0"/>
              <a:t>18</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AAP1, polytunnel 2022</a:t>
            </a:r>
          </a:p>
          <a:p>
            <a:r>
              <a:rPr lang="en-US" sz="2800" b="1" dirty="0"/>
              <a:t>Metabolites</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7636" y="1191533"/>
            <a:ext cx="2880000" cy="2880000"/>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t="5181"/>
          <a:stretch/>
        </p:blipFill>
        <p:spPr>
          <a:xfrm>
            <a:off x="1120123" y="1340767"/>
            <a:ext cx="3240000" cy="2730765"/>
          </a:xfrm>
          <a:prstGeom prst="rect">
            <a:avLst/>
          </a:prstGeom>
        </p:spPr>
      </p:pic>
      <p:sp>
        <p:nvSpPr>
          <p:cNvPr id="9" name="Rectangle 8"/>
          <p:cNvSpPr/>
          <p:nvPr/>
        </p:nvSpPr>
        <p:spPr>
          <a:xfrm>
            <a:off x="507712" y="1126282"/>
            <a:ext cx="822085" cy="369332"/>
          </a:xfrm>
          <a:prstGeom prst="rect">
            <a:avLst/>
          </a:prstGeom>
        </p:spPr>
        <p:txBody>
          <a:bodyPr wrap="none">
            <a:spAutoFit/>
          </a:bodyPr>
          <a:lstStyle/>
          <a:p>
            <a:r>
              <a:rPr lang="en-US" b="1" dirty="0"/>
              <a:t>Leaves</a:t>
            </a:r>
            <a:endParaRPr lang="en-US" dirty="0"/>
          </a:p>
        </p:txBody>
      </p:sp>
      <p:sp>
        <p:nvSpPr>
          <p:cNvPr id="12" name="Rectangle 11"/>
          <p:cNvSpPr/>
          <p:nvPr/>
        </p:nvSpPr>
        <p:spPr>
          <a:xfrm>
            <a:off x="447696" y="3874132"/>
            <a:ext cx="728854" cy="369332"/>
          </a:xfrm>
          <a:prstGeom prst="rect">
            <a:avLst/>
          </a:prstGeom>
        </p:spPr>
        <p:txBody>
          <a:bodyPr wrap="none">
            <a:spAutoFit/>
          </a:bodyPr>
          <a:lstStyle/>
          <a:p>
            <a:r>
              <a:rPr lang="en-US" b="1" dirty="0"/>
              <a:t>Roots</a:t>
            </a:r>
            <a:endParaRPr lang="en-US" dirty="0"/>
          </a:p>
        </p:txBody>
      </p:sp>
    </p:spTree>
    <p:extLst>
      <p:ext uri="{BB962C8B-B14F-4D97-AF65-F5344CB8AC3E}">
        <p14:creationId xmlns:p14="http://schemas.microsoft.com/office/powerpoint/2010/main" val="1937169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0" r="11806"/>
          <a:stretch/>
        </p:blipFill>
        <p:spPr>
          <a:xfrm>
            <a:off x="557423" y="1412776"/>
            <a:ext cx="3672408" cy="54006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2496" y="1413376"/>
            <a:ext cx="4164000" cy="5400000"/>
          </a:xfrm>
          <a:prstGeom prst="rect">
            <a:avLst/>
          </a:prstGeom>
        </p:spPr>
      </p:pic>
      <p:sp>
        <p:nvSpPr>
          <p:cNvPr id="4" name="Slide Number Placeholder 3"/>
          <p:cNvSpPr>
            <a:spLocks noGrp="1"/>
          </p:cNvSpPr>
          <p:nvPr>
            <p:ph type="sldNum" sz="quarter" idx="12"/>
          </p:nvPr>
        </p:nvSpPr>
        <p:spPr/>
        <p:txBody>
          <a:bodyPr/>
          <a:lstStyle/>
          <a:p>
            <a:fld id="{9646A049-586C-450B-BC7F-485A74B1CE67}" type="slidenum">
              <a:rPr lang="en-US" smtClean="0"/>
              <a:t>19</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AAP1, polytunnel 2022</a:t>
            </a:r>
          </a:p>
          <a:p>
            <a:r>
              <a:rPr lang="en-US" sz="2800" b="1" dirty="0"/>
              <a:t>Metabolites</a:t>
            </a:r>
          </a:p>
        </p:txBody>
      </p:sp>
      <p:sp>
        <p:nvSpPr>
          <p:cNvPr id="3" name="Rectangle 2"/>
          <p:cNvSpPr/>
          <p:nvPr/>
        </p:nvSpPr>
        <p:spPr>
          <a:xfrm>
            <a:off x="353081" y="1134472"/>
            <a:ext cx="822085" cy="369332"/>
          </a:xfrm>
          <a:prstGeom prst="rect">
            <a:avLst/>
          </a:prstGeom>
        </p:spPr>
        <p:txBody>
          <a:bodyPr wrap="none">
            <a:spAutoFit/>
          </a:bodyPr>
          <a:lstStyle/>
          <a:p>
            <a:r>
              <a:rPr lang="en-US" b="1" dirty="0"/>
              <a:t>Leaves</a:t>
            </a:r>
            <a:endParaRPr lang="en-US" dirty="0"/>
          </a:p>
        </p:txBody>
      </p:sp>
      <p:sp>
        <p:nvSpPr>
          <p:cNvPr id="9" name="Rectangle 8"/>
          <p:cNvSpPr/>
          <p:nvPr/>
        </p:nvSpPr>
        <p:spPr>
          <a:xfrm>
            <a:off x="4487528" y="1126282"/>
            <a:ext cx="728854" cy="369332"/>
          </a:xfrm>
          <a:prstGeom prst="rect">
            <a:avLst/>
          </a:prstGeom>
        </p:spPr>
        <p:txBody>
          <a:bodyPr wrap="none">
            <a:spAutoFit/>
          </a:bodyPr>
          <a:lstStyle/>
          <a:p>
            <a:r>
              <a:rPr lang="en-US" b="1" dirty="0"/>
              <a:t>Roots</a:t>
            </a:r>
            <a:endParaRPr lang="en-US" dirty="0"/>
          </a:p>
        </p:txBody>
      </p:sp>
      <p:sp>
        <p:nvSpPr>
          <p:cNvPr id="10" name="TextBox 9"/>
          <p:cNvSpPr txBox="1"/>
          <p:nvPr/>
        </p:nvSpPr>
        <p:spPr>
          <a:xfrm rot="16200000">
            <a:off x="-468471" y="2360040"/>
            <a:ext cx="1800000" cy="216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chorCtr="1">
            <a:spAutoFit/>
          </a:bodyPr>
          <a:lstStyle/>
          <a:p>
            <a:pPr algn="ctr"/>
            <a:r>
              <a:rPr lang="en-US" sz="800" dirty="0"/>
              <a:t>Amino acids and derivatives</a:t>
            </a:r>
          </a:p>
        </p:txBody>
      </p:sp>
      <p:sp>
        <p:nvSpPr>
          <p:cNvPr id="11" name="TextBox 10"/>
          <p:cNvSpPr txBox="1"/>
          <p:nvPr/>
        </p:nvSpPr>
        <p:spPr>
          <a:xfrm rot="16200000">
            <a:off x="-72471" y="3848688"/>
            <a:ext cx="1008000" cy="216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nchorCtr="1">
            <a:spAutoFit/>
          </a:bodyPr>
          <a:lstStyle/>
          <a:p>
            <a:pPr algn="ctr"/>
            <a:r>
              <a:rPr lang="en-US" sz="800" dirty="0"/>
              <a:t>Organic acids</a:t>
            </a:r>
          </a:p>
        </p:txBody>
      </p:sp>
      <p:sp>
        <p:nvSpPr>
          <p:cNvPr id="12" name="TextBox 11"/>
          <p:cNvSpPr txBox="1"/>
          <p:nvPr/>
        </p:nvSpPr>
        <p:spPr>
          <a:xfrm rot="16200000">
            <a:off x="-108471" y="4955928"/>
            <a:ext cx="1080000" cy="21600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nchorCtr="1">
            <a:spAutoFit/>
          </a:bodyPr>
          <a:lstStyle/>
          <a:p>
            <a:pPr algn="ctr"/>
            <a:r>
              <a:rPr lang="en-US" sz="800" dirty="0"/>
              <a:t>Sugars and derivatives</a:t>
            </a:r>
          </a:p>
        </p:txBody>
      </p:sp>
      <p:sp>
        <p:nvSpPr>
          <p:cNvPr id="13" name="TextBox 12"/>
          <p:cNvSpPr txBox="1"/>
          <p:nvPr/>
        </p:nvSpPr>
        <p:spPr>
          <a:xfrm rot="16200000">
            <a:off x="107529" y="5902656"/>
            <a:ext cx="648000" cy="2160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nchorCtr="1">
            <a:spAutoFit/>
          </a:bodyPr>
          <a:lstStyle/>
          <a:p>
            <a:pPr algn="ctr"/>
            <a:r>
              <a:rPr lang="en-US" sz="800" dirty="0"/>
              <a:t>Others</a:t>
            </a:r>
          </a:p>
        </p:txBody>
      </p:sp>
      <p:cxnSp>
        <p:nvCxnSpPr>
          <p:cNvPr id="15" name="Straight Connector 14"/>
          <p:cNvCxnSpPr/>
          <p:nvPr/>
        </p:nvCxnSpPr>
        <p:spPr>
          <a:xfrm flipH="1">
            <a:off x="579117" y="3429000"/>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H="1">
            <a:off x="579117" y="4493880"/>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a:off x="579117" y="5638388"/>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4903229" y="3694172"/>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H="1">
            <a:off x="4903229" y="4759052"/>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flipH="1">
            <a:off x="4900054" y="5923880"/>
            <a:ext cx="2773474" cy="0"/>
          </a:xfrm>
          <a:prstGeom prst="line">
            <a:avLst/>
          </a:prstGeom>
          <a:ln w="12700"/>
        </p:spPr>
        <p:style>
          <a:lnRef idx="1">
            <a:schemeClr val="dk1"/>
          </a:lnRef>
          <a:fillRef idx="0">
            <a:schemeClr val="dk1"/>
          </a:fillRef>
          <a:effectRef idx="0">
            <a:schemeClr val="dk1"/>
          </a:effectRef>
          <a:fontRef idx="minor">
            <a:schemeClr val="tx1"/>
          </a:fontRef>
        </p:style>
      </p:cxnSp>
      <p:sp>
        <p:nvSpPr>
          <p:cNvPr id="22" name="TextBox 21"/>
          <p:cNvSpPr txBox="1"/>
          <p:nvPr/>
        </p:nvSpPr>
        <p:spPr>
          <a:xfrm rot="16200000">
            <a:off x="3708032" y="2506001"/>
            <a:ext cx="2088000" cy="216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chorCtr="1">
            <a:spAutoFit/>
          </a:bodyPr>
          <a:lstStyle/>
          <a:p>
            <a:pPr algn="ctr"/>
            <a:r>
              <a:rPr lang="en-US" sz="800" dirty="0"/>
              <a:t>Amino acids and derivatives</a:t>
            </a:r>
          </a:p>
        </p:txBody>
      </p:sp>
      <p:sp>
        <p:nvSpPr>
          <p:cNvPr id="23" name="TextBox 22"/>
          <p:cNvSpPr txBox="1"/>
          <p:nvPr/>
        </p:nvSpPr>
        <p:spPr>
          <a:xfrm rot="16200000">
            <a:off x="4248032" y="4113144"/>
            <a:ext cx="1008000" cy="216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nchorCtr="1">
            <a:spAutoFit/>
          </a:bodyPr>
          <a:lstStyle/>
          <a:p>
            <a:pPr algn="ctr"/>
            <a:r>
              <a:rPr lang="en-US" sz="800" dirty="0"/>
              <a:t>Organic acids</a:t>
            </a:r>
          </a:p>
        </p:txBody>
      </p:sp>
      <p:sp>
        <p:nvSpPr>
          <p:cNvPr id="24" name="TextBox 23"/>
          <p:cNvSpPr txBox="1"/>
          <p:nvPr/>
        </p:nvSpPr>
        <p:spPr>
          <a:xfrm rot="16200000">
            <a:off x="4212032" y="5230842"/>
            <a:ext cx="1080000" cy="21600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nchorCtr="1">
            <a:spAutoFit/>
          </a:bodyPr>
          <a:lstStyle/>
          <a:p>
            <a:pPr algn="ctr"/>
            <a:r>
              <a:rPr lang="en-US" sz="800" dirty="0"/>
              <a:t>Sugars and derivatives</a:t>
            </a:r>
          </a:p>
        </p:txBody>
      </p:sp>
      <p:sp>
        <p:nvSpPr>
          <p:cNvPr id="25" name="TextBox 24"/>
          <p:cNvSpPr txBox="1"/>
          <p:nvPr/>
        </p:nvSpPr>
        <p:spPr>
          <a:xfrm rot="16200000">
            <a:off x="4518032" y="6078273"/>
            <a:ext cx="468000" cy="21544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nchorCtr="1">
            <a:spAutoFit/>
          </a:bodyPr>
          <a:lstStyle/>
          <a:p>
            <a:pPr algn="ctr"/>
            <a:r>
              <a:rPr lang="en-US" sz="800" dirty="0"/>
              <a:t>Others</a:t>
            </a:r>
          </a:p>
        </p:txBody>
      </p:sp>
      <p:sp>
        <p:nvSpPr>
          <p:cNvPr id="33" name="Oval 32"/>
          <p:cNvSpPr/>
          <p:nvPr/>
        </p:nvSpPr>
        <p:spPr>
          <a:xfrm>
            <a:off x="1098337" y="321297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val 34"/>
          <p:cNvSpPr/>
          <p:nvPr/>
        </p:nvSpPr>
        <p:spPr>
          <a:xfrm>
            <a:off x="1436149" y="574788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Oval 38"/>
          <p:cNvSpPr/>
          <p:nvPr/>
        </p:nvSpPr>
        <p:spPr>
          <a:xfrm>
            <a:off x="2472839" y="614602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 name="Oval 39"/>
          <p:cNvSpPr/>
          <p:nvPr/>
        </p:nvSpPr>
        <p:spPr>
          <a:xfrm>
            <a:off x="1104687" y="484160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Oval 40"/>
          <p:cNvSpPr/>
          <p:nvPr/>
        </p:nvSpPr>
        <p:spPr>
          <a:xfrm>
            <a:off x="1104687" y="516989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p:cNvSpPr/>
          <p:nvPr/>
        </p:nvSpPr>
        <p:spPr>
          <a:xfrm>
            <a:off x="1104687" y="541642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Oval 42"/>
          <p:cNvSpPr/>
          <p:nvPr/>
        </p:nvSpPr>
        <p:spPr>
          <a:xfrm>
            <a:off x="1099924" y="557835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Oval 43"/>
          <p:cNvSpPr/>
          <p:nvPr/>
        </p:nvSpPr>
        <p:spPr>
          <a:xfrm>
            <a:off x="3154819" y="321297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Oval 44"/>
          <p:cNvSpPr/>
          <p:nvPr/>
        </p:nvSpPr>
        <p:spPr>
          <a:xfrm>
            <a:off x="3164000" y="614603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Oval 45"/>
          <p:cNvSpPr/>
          <p:nvPr/>
        </p:nvSpPr>
        <p:spPr>
          <a:xfrm>
            <a:off x="1781337" y="484036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49" name="Group 48"/>
          <p:cNvGrpSpPr/>
          <p:nvPr/>
        </p:nvGrpSpPr>
        <p:grpSpPr>
          <a:xfrm>
            <a:off x="767834" y="2399959"/>
            <a:ext cx="28800" cy="3531513"/>
            <a:chOff x="533939" y="2399959"/>
            <a:chExt cx="28800" cy="3531513"/>
          </a:xfrm>
        </p:grpSpPr>
        <p:sp>
          <p:nvSpPr>
            <p:cNvPr id="29" name="Oval 28"/>
            <p:cNvSpPr/>
            <p:nvPr/>
          </p:nvSpPr>
          <p:spPr>
            <a:xfrm>
              <a:off x="533939" y="247838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Oval 29"/>
            <p:cNvSpPr/>
            <p:nvPr/>
          </p:nvSpPr>
          <p:spPr>
            <a:xfrm>
              <a:off x="533939" y="239995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Oval 31"/>
            <p:cNvSpPr/>
            <p:nvPr/>
          </p:nvSpPr>
          <p:spPr>
            <a:xfrm>
              <a:off x="533939" y="312645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p:cNvSpPr/>
            <p:nvPr/>
          </p:nvSpPr>
          <p:spPr>
            <a:xfrm>
              <a:off x="533939" y="394610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Oval 36"/>
            <p:cNvSpPr/>
            <p:nvPr/>
          </p:nvSpPr>
          <p:spPr>
            <a:xfrm>
              <a:off x="533939" y="590267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a:off x="533939" y="30449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48" name="Oval 47"/>
          <p:cNvSpPr/>
          <p:nvPr/>
        </p:nvSpPr>
        <p:spPr>
          <a:xfrm>
            <a:off x="3164000" y="362597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0" name="Oval 49"/>
          <p:cNvSpPr/>
          <p:nvPr/>
        </p:nvSpPr>
        <p:spPr>
          <a:xfrm>
            <a:off x="7488324" y="157965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Oval 50"/>
          <p:cNvSpPr/>
          <p:nvPr/>
        </p:nvSpPr>
        <p:spPr>
          <a:xfrm>
            <a:off x="7488324" y="300457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Oval 51"/>
          <p:cNvSpPr/>
          <p:nvPr/>
        </p:nvSpPr>
        <p:spPr>
          <a:xfrm>
            <a:off x="7488324" y="461503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3" name="Oval 52"/>
          <p:cNvSpPr/>
          <p:nvPr/>
        </p:nvSpPr>
        <p:spPr>
          <a:xfrm>
            <a:off x="7488324" y="470276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Oval 53"/>
          <p:cNvSpPr/>
          <p:nvPr/>
        </p:nvSpPr>
        <p:spPr>
          <a:xfrm>
            <a:off x="6107028" y="497437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Oval 54"/>
          <p:cNvSpPr/>
          <p:nvPr/>
        </p:nvSpPr>
        <p:spPr>
          <a:xfrm>
            <a:off x="5417886" y="524158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p:cNvSpPr/>
          <p:nvPr/>
        </p:nvSpPr>
        <p:spPr>
          <a:xfrm>
            <a:off x="6444208" y="532917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9" name="Oval 58"/>
          <p:cNvSpPr/>
          <p:nvPr/>
        </p:nvSpPr>
        <p:spPr>
          <a:xfrm>
            <a:off x="5417886" y="550961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0" name="Oval 59"/>
          <p:cNvSpPr/>
          <p:nvPr/>
        </p:nvSpPr>
        <p:spPr>
          <a:xfrm>
            <a:off x="6107028" y="58677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1437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20</a:t>
            </a:fld>
            <a:endParaRPr lang="en-US"/>
          </a:p>
        </p:txBody>
      </p:sp>
      <p:sp>
        <p:nvSpPr>
          <p:cNvPr id="7" name="Title 1"/>
          <p:cNvSpPr txBox="1">
            <a:spLocks/>
          </p:cNvSpPr>
          <p:nvPr/>
        </p:nvSpPr>
        <p:spPr>
          <a:xfrm>
            <a:off x="365562"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endParaRPr lang="en-GB" sz="2800" b="1" dirty="0"/>
          </a:p>
        </p:txBody>
      </p:sp>
      <p:sp>
        <p:nvSpPr>
          <p:cNvPr id="5" name="Rectangle 4">
            <a:extLst>
              <a:ext uri="{FF2B5EF4-FFF2-40B4-BE49-F238E27FC236}">
                <a16:creationId xmlns:a16="http://schemas.microsoft.com/office/drawing/2014/main" id="{16F041F4-10A6-1C06-17B0-979F139724FE}"/>
              </a:ext>
            </a:extLst>
          </p:cNvPr>
          <p:cNvSpPr/>
          <p:nvPr/>
        </p:nvSpPr>
        <p:spPr>
          <a:xfrm>
            <a:off x="393725" y="1700808"/>
            <a:ext cx="3890243" cy="4216539"/>
          </a:xfrm>
          <a:prstGeom prst="rect">
            <a:avLst/>
          </a:prstGeom>
        </p:spPr>
        <p:txBody>
          <a:bodyPr wrap="square">
            <a:spAutoFit/>
          </a:bodyPr>
          <a:lstStyle/>
          <a:p>
            <a:r>
              <a:rPr lang="nb-NO" b="1" dirty="0"/>
              <a:t>Glutamine synthetase (GS)</a:t>
            </a:r>
            <a:endParaRPr lang="en-US" b="1" dirty="0"/>
          </a:p>
          <a:p>
            <a:r>
              <a:rPr lang="en-US" b="1" dirty="0"/>
              <a:t>Tomato plants</a:t>
            </a:r>
          </a:p>
          <a:p>
            <a:endParaRPr lang="en-US" dirty="0"/>
          </a:p>
          <a:p>
            <a:r>
              <a:rPr lang="en-US" dirty="0"/>
              <a:t>Increase expression</a:t>
            </a:r>
          </a:p>
          <a:p>
            <a:r>
              <a:rPr lang="en-US" i="1" dirty="0"/>
              <a:t>GS1</a:t>
            </a:r>
            <a:r>
              <a:rPr lang="en-US" b="1" i="1" dirty="0"/>
              <a:t> </a:t>
            </a:r>
            <a:r>
              <a:rPr lang="en-US" dirty="0"/>
              <a:t>(</a:t>
            </a:r>
            <a:r>
              <a:rPr lang="en-US" b="1" dirty="0"/>
              <a:t>cytosolic</a:t>
            </a:r>
            <a:r>
              <a:rPr lang="en-US" dirty="0"/>
              <a:t>)</a:t>
            </a:r>
            <a:r>
              <a:rPr lang="en-US" b="1" dirty="0"/>
              <a:t> </a:t>
            </a:r>
            <a:r>
              <a:rPr lang="en-US" dirty="0"/>
              <a:t>or </a:t>
            </a:r>
          </a:p>
          <a:p>
            <a:r>
              <a:rPr lang="en-US" i="1" dirty="0"/>
              <a:t>GS2 </a:t>
            </a:r>
            <a:r>
              <a:rPr lang="en-US" dirty="0"/>
              <a:t>(</a:t>
            </a:r>
            <a:r>
              <a:rPr lang="en-US" dirty="0" err="1"/>
              <a:t>plastidic</a:t>
            </a:r>
            <a:r>
              <a:rPr lang="en-US" dirty="0"/>
              <a:t>) +</a:t>
            </a:r>
          </a:p>
          <a:p>
            <a:endParaRPr lang="en-US" dirty="0"/>
          </a:p>
          <a:p>
            <a:r>
              <a:rPr lang="en-US" dirty="0"/>
              <a:t>Leaf mesophyll-specific promoter </a:t>
            </a:r>
            <a:r>
              <a:rPr lang="en-US" sz="1600" dirty="0"/>
              <a:t>(ribulose-bisphosphate carboxylase, </a:t>
            </a:r>
            <a:r>
              <a:rPr lang="en-US" sz="1600" dirty="0" err="1"/>
              <a:t>RbcS</a:t>
            </a:r>
            <a:r>
              <a:rPr lang="en-US" sz="1600" dirty="0"/>
              <a:t>) </a:t>
            </a:r>
            <a:r>
              <a:rPr lang="en-US" dirty="0"/>
              <a:t>+</a:t>
            </a:r>
          </a:p>
          <a:p>
            <a:endParaRPr lang="en-US" dirty="0"/>
          </a:p>
          <a:p>
            <a:r>
              <a:rPr lang="en-US" dirty="0"/>
              <a:t>Mitochondrial transit peptide COX4ts </a:t>
            </a:r>
            <a:r>
              <a:rPr lang="en-US" sz="1600" dirty="0"/>
              <a:t>(for mitochondrial localization)</a:t>
            </a:r>
          </a:p>
          <a:p>
            <a:endParaRPr lang="en-US" dirty="0"/>
          </a:p>
          <a:p>
            <a:r>
              <a:rPr lang="en-US" dirty="0"/>
              <a:t>Faster growth rate</a:t>
            </a:r>
          </a:p>
          <a:p>
            <a:r>
              <a:rPr lang="en-US" dirty="0"/>
              <a:t>Increase in fruit yield</a:t>
            </a:r>
          </a:p>
        </p:txBody>
      </p:sp>
      <p:grpSp>
        <p:nvGrpSpPr>
          <p:cNvPr id="8" name="Group 7">
            <a:extLst>
              <a:ext uri="{FF2B5EF4-FFF2-40B4-BE49-F238E27FC236}">
                <a16:creationId xmlns:a16="http://schemas.microsoft.com/office/drawing/2014/main" id="{1AF08067-B8A2-0B41-3046-801EE12F45EA}"/>
              </a:ext>
            </a:extLst>
          </p:cNvPr>
          <p:cNvGrpSpPr/>
          <p:nvPr/>
        </p:nvGrpSpPr>
        <p:grpSpPr>
          <a:xfrm>
            <a:off x="4404169" y="1424951"/>
            <a:ext cx="4523815" cy="3588225"/>
            <a:chOff x="4404169" y="1685925"/>
            <a:chExt cx="4523815" cy="3588225"/>
          </a:xfrm>
        </p:grpSpPr>
        <p:pic>
          <p:nvPicPr>
            <p:cNvPr id="9" name="Picture 8">
              <a:extLst>
                <a:ext uri="{FF2B5EF4-FFF2-40B4-BE49-F238E27FC236}">
                  <a16:creationId xmlns:a16="http://schemas.microsoft.com/office/drawing/2014/main" id="{1D679931-1462-0B34-9BD1-EF3120D307AC}"/>
                </a:ext>
              </a:extLst>
            </p:cNvPr>
            <p:cNvPicPr>
              <a:picLocks noChangeAspect="1"/>
            </p:cNvPicPr>
            <p:nvPr/>
          </p:nvPicPr>
          <p:blipFill rotWithShape="1">
            <a:blip r:embed="rId2"/>
            <a:srcRect r="50293"/>
            <a:stretch/>
          </p:blipFill>
          <p:spPr>
            <a:xfrm>
              <a:off x="4404169" y="1685925"/>
              <a:ext cx="4500000" cy="1802332"/>
            </a:xfrm>
            <a:prstGeom prst="rect">
              <a:avLst/>
            </a:prstGeom>
          </p:spPr>
        </p:pic>
        <p:pic>
          <p:nvPicPr>
            <p:cNvPr id="10" name="Picture 9">
              <a:extLst>
                <a:ext uri="{FF2B5EF4-FFF2-40B4-BE49-F238E27FC236}">
                  <a16:creationId xmlns:a16="http://schemas.microsoft.com/office/drawing/2014/main" id="{EED3B2E7-4410-DD44-5777-FBF9D36612D7}"/>
                </a:ext>
              </a:extLst>
            </p:cNvPr>
            <p:cNvPicPr>
              <a:picLocks noChangeAspect="1"/>
            </p:cNvPicPr>
            <p:nvPr/>
          </p:nvPicPr>
          <p:blipFill rotWithShape="1">
            <a:blip r:embed="rId2"/>
            <a:srcRect l="49707"/>
            <a:stretch/>
          </p:blipFill>
          <p:spPr>
            <a:xfrm>
              <a:off x="4427984" y="3492809"/>
              <a:ext cx="4500000" cy="1781341"/>
            </a:xfrm>
            <a:prstGeom prst="rect">
              <a:avLst/>
            </a:prstGeom>
          </p:spPr>
        </p:pic>
      </p:grpSp>
      <p:pic>
        <p:nvPicPr>
          <p:cNvPr id="12" name="Picture 11"/>
          <p:cNvPicPr>
            <a:picLocks noChangeAspect="1"/>
          </p:cNvPicPr>
          <p:nvPr/>
        </p:nvPicPr>
        <p:blipFill>
          <a:blip r:embed="rId3"/>
          <a:stretch>
            <a:fillRect/>
          </a:stretch>
        </p:blipFill>
        <p:spPr>
          <a:xfrm>
            <a:off x="5465623" y="5008217"/>
            <a:ext cx="2400906" cy="1631908"/>
          </a:xfrm>
          <a:prstGeom prst="rect">
            <a:avLst/>
          </a:prstGeom>
        </p:spPr>
      </p:pic>
      <p:sp>
        <p:nvSpPr>
          <p:cNvPr id="13" name="Rectangle 12">
            <a:extLst>
              <a:ext uri="{FF2B5EF4-FFF2-40B4-BE49-F238E27FC236}">
                <a16:creationId xmlns:a16="http://schemas.microsoft.com/office/drawing/2014/main" id="{64359ECF-05D4-A5D2-41C7-6E42322BC7E5}"/>
              </a:ext>
            </a:extLst>
          </p:cNvPr>
          <p:cNvSpPr/>
          <p:nvPr/>
        </p:nvSpPr>
        <p:spPr>
          <a:xfrm>
            <a:off x="107504" y="6279703"/>
            <a:ext cx="2608406" cy="461665"/>
          </a:xfrm>
          <a:prstGeom prst="rect">
            <a:avLst/>
          </a:prstGeom>
        </p:spPr>
        <p:txBody>
          <a:bodyPr wrap="none">
            <a:spAutoFit/>
          </a:bodyPr>
          <a:lstStyle/>
          <a:p>
            <a:r>
              <a:rPr lang="en-US" sz="1200" dirty="0"/>
              <a:t>Vallarino, et al. (2022). </a:t>
            </a:r>
            <a:r>
              <a:rPr lang="en-US" sz="1200" dirty="0" err="1"/>
              <a:t>bioRxiv</a:t>
            </a:r>
            <a:endParaRPr lang="en-US" sz="1200" dirty="0"/>
          </a:p>
          <a:p>
            <a:r>
              <a:rPr lang="en-US" sz="1200" dirty="0"/>
              <a:t>Cheung, et al. (2014). Plant Physiology </a:t>
            </a:r>
          </a:p>
        </p:txBody>
      </p:sp>
    </p:spTree>
    <p:extLst>
      <p:ext uri="{BB962C8B-B14F-4D97-AF65-F5344CB8AC3E}">
        <p14:creationId xmlns:p14="http://schemas.microsoft.com/office/powerpoint/2010/main" val="2825329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dirty="0"/>
              <a:t>, polytunnel 2022</a:t>
            </a:r>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268760"/>
            <a:ext cx="1596600" cy="2160000"/>
          </a:xfrm>
          <a:prstGeom prst="rect">
            <a:avLst/>
          </a:prstGeom>
        </p:spPr>
      </p:pic>
      <p:sp>
        <p:nvSpPr>
          <p:cNvPr id="23" name="Rectangle 22"/>
          <p:cNvSpPr/>
          <p:nvPr/>
        </p:nvSpPr>
        <p:spPr>
          <a:xfrm>
            <a:off x="472368" y="3429000"/>
            <a:ext cx="1453603" cy="369332"/>
          </a:xfrm>
          <a:prstGeom prst="rect">
            <a:avLst/>
          </a:prstGeom>
        </p:spPr>
        <p:txBody>
          <a:bodyPr wrap="none">
            <a:spAutoFit/>
          </a:bodyPr>
          <a:lstStyle/>
          <a:p>
            <a:pPr algn="ctr"/>
            <a:r>
              <a:rPr lang="en-US" dirty="0"/>
              <a:t>mitoGS_4267</a:t>
            </a: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510" y="1264196"/>
            <a:ext cx="1596600" cy="2160000"/>
          </a:xfrm>
          <a:prstGeom prst="rect">
            <a:avLst/>
          </a:prstGeom>
        </p:spPr>
      </p:pic>
      <p:sp>
        <p:nvSpPr>
          <p:cNvPr id="25" name="Rectangle 24"/>
          <p:cNvSpPr/>
          <p:nvPr/>
        </p:nvSpPr>
        <p:spPr>
          <a:xfrm>
            <a:off x="2247468" y="3429000"/>
            <a:ext cx="1453603" cy="369332"/>
          </a:xfrm>
          <a:prstGeom prst="rect">
            <a:avLst/>
          </a:prstGeom>
        </p:spPr>
        <p:txBody>
          <a:bodyPr wrap="none">
            <a:spAutoFit/>
          </a:bodyPr>
          <a:lstStyle/>
          <a:p>
            <a:pPr algn="ctr"/>
            <a:r>
              <a:rPr lang="en-US" dirty="0"/>
              <a:t>mitoGS_4268</a:t>
            </a:r>
          </a:p>
        </p:txBody>
      </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3483" y="1271042"/>
            <a:ext cx="1596600" cy="2160000"/>
          </a:xfrm>
          <a:prstGeom prst="rect">
            <a:avLst/>
          </a:prstGeom>
        </p:spPr>
      </p:pic>
      <p:sp>
        <p:nvSpPr>
          <p:cNvPr id="27" name="Rectangle 26"/>
          <p:cNvSpPr/>
          <p:nvPr/>
        </p:nvSpPr>
        <p:spPr>
          <a:xfrm>
            <a:off x="3904307" y="3429000"/>
            <a:ext cx="1453603" cy="369332"/>
          </a:xfrm>
          <a:prstGeom prst="rect">
            <a:avLst/>
          </a:prstGeom>
        </p:spPr>
        <p:txBody>
          <a:bodyPr wrap="none">
            <a:spAutoFit/>
          </a:bodyPr>
          <a:lstStyle/>
          <a:p>
            <a:pPr algn="ctr"/>
            <a:r>
              <a:rPr lang="en-US" dirty="0"/>
              <a:t>mitoGS_4269</a:t>
            </a:r>
          </a:p>
        </p:txBody>
      </p:sp>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6" y="4098902"/>
            <a:ext cx="1596600" cy="2160000"/>
          </a:xfrm>
          <a:prstGeom prst="rect">
            <a:avLst/>
          </a:prstGeom>
        </p:spPr>
      </p:pic>
      <p:sp>
        <p:nvSpPr>
          <p:cNvPr id="29" name="Rectangle 28"/>
          <p:cNvSpPr/>
          <p:nvPr/>
        </p:nvSpPr>
        <p:spPr>
          <a:xfrm>
            <a:off x="407257" y="6270193"/>
            <a:ext cx="1453603" cy="369332"/>
          </a:xfrm>
          <a:prstGeom prst="rect">
            <a:avLst/>
          </a:prstGeom>
        </p:spPr>
        <p:txBody>
          <a:bodyPr wrap="none">
            <a:spAutoFit/>
          </a:bodyPr>
          <a:lstStyle/>
          <a:p>
            <a:pPr algn="ctr"/>
            <a:r>
              <a:rPr lang="en-US" dirty="0"/>
              <a:t>mitoGS_4272</a:t>
            </a:r>
          </a:p>
        </p:txBody>
      </p:sp>
      <p:pic>
        <p:nvPicPr>
          <p:cNvPr id="30" name="Picture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4509" y="4098902"/>
            <a:ext cx="1596600" cy="2160000"/>
          </a:xfrm>
          <a:prstGeom prst="rect">
            <a:avLst/>
          </a:prstGeom>
        </p:spPr>
      </p:pic>
      <p:sp>
        <p:nvSpPr>
          <p:cNvPr id="31" name="Rectangle 30"/>
          <p:cNvSpPr/>
          <p:nvPr/>
        </p:nvSpPr>
        <p:spPr>
          <a:xfrm>
            <a:off x="2247405" y="6270193"/>
            <a:ext cx="1453603" cy="369332"/>
          </a:xfrm>
          <a:prstGeom prst="rect">
            <a:avLst/>
          </a:prstGeom>
        </p:spPr>
        <p:txBody>
          <a:bodyPr wrap="none">
            <a:spAutoFit/>
          </a:bodyPr>
          <a:lstStyle/>
          <a:p>
            <a:pPr algn="ctr"/>
            <a:r>
              <a:rPr lang="en-US" dirty="0"/>
              <a:t>mitoGS_4275</a:t>
            </a:r>
          </a:p>
        </p:txBody>
      </p:sp>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13483" y="4098902"/>
            <a:ext cx="1596600" cy="2160000"/>
          </a:xfrm>
          <a:prstGeom prst="rect">
            <a:avLst/>
          </a:prstGeom>
        </p:spPr>
      </p:pic>
      <p:sp>
        <p:nvSpPr>
          <p:cNvPr id="33" name="Rectangle 32"/>
          <p:cNvSpPr/>
          <p:nvPr/>
        </p:nvSpPr>
        <p:spPr>
          <a:xfrm>
            <a:off x="3954850" y="6270193"/>
            <a:ext cx="1453603" cy="369332"/>
          </a:xfrm>
          <a:prstGeom prst="rect">
            <a:avLst/>
          </a:prstGeom>
        </p:spPr>
        <p:txBody>
          <a:bodyPr wrap="none">
            <a:spAutoFit/>
          </a:bodyPr>
          <a:lstStyle/>
          <a:p>
            <a:pPr algn="ctr"/>
            <a:r>
              <a:rPr lang="en-US" dirty="0"/>
              <a:t>mitoGS_4277</a:t>
            </a:r>
          </a:p>
        </p:txBody>
      </p:sp>
      <p:sp>
        <p:nvSpPr>
          <p:cNvPr id="2" name="Slide Number Placeholder 1"/>
          <p:cNvSpPr>
            <a:spLocks noGrp="1"/>
          </p:cNvSpPr>
          <p:nvPr>
            <p:ph type="sldNum" sz="quarter" idx="12"/>
          </p:nvPr>
        </p:nvSpPr>
        <p:spPr/>
        <p:txBody>
          <a:bodyPr/>
          <a:lstStyle/>
          <a:p>
            <a:fld id="{9646A049-586C-450B-BC7F-485A74B1CE67}" type="slidenum">
              <a:rPr lang="en-US" smtClean="0"/>
              <a:t>21</a:t>
            </a:fld>
            <a:endParaRPr lang="en-US" dirty="0"/>
          </a:p>
        </p:txBody>
      </p:sp>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4712" y="2636912"/>
            <a:ext cx="1596600" cy="2160000"/>
          </a:xfrm>
          <a:prstGeom prst="rect">
            <a:avLst/>
          </a:prstGeom>
        </p:spPr>
      </p:pic>
      <p:sp>
        <p:nvSpPr>
          <p:cNvPr id="34" name="TextBox 33"/>
          <p:cNvSpPr txBox="1"/>
          <p:nvPr/>
        </p:nvSpPr>
        <p:spPr>
          <a:xfrm>
            <a:off x="7881982" y="4770848"/>
            <a:ext cx="502061" cy="369332"/>
          </a:xfrm>
          <a:prstGeom prst="rect">
            <a:avLst/>
          </a:prstGeom>
          <a:noFill/>
        </p:spPr>
        <p:txBody>
          <a:bodyPr wrap="none" rtlCol="0">
            <a:spAutoFit/>
          </a:bodyPr>
          <a:lstStyle/>
          <a:p>
            <a:pPr algn="ctr"/>
            <a:r>
              <a:rPr lang="en-US" dirty="0"/>
              <a:t>WT</a:t>
            </a:r>
          </a:p>
        </p:txBody>
      </p:sp>
      <p:pic>
        <p:nvPicPr>
          <p:cNvPr id="35" name="Picture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52120" y="2636912"/>
            <a:ext cx="1596600" cy="2160000"/>
          </a:xfrm>
          <a:prstGeom prst="rect">
            <a:avLst/>
          </a:prstGeom>
        </p:spPr>
      </p:pic>
      <p:sp>
        <p:nvSpPr>
          <p:cNvPr id="36" name="TextBox 35"/>
          <p:cNvSpPr txBox="1"/>
          <p:nvPr/>
        </p:nvSpPr>
        <p:spPr>
          <a:xfrm>
            <a:off x="6231674" y="4796912"/>
            <a:ext cx="437492" cy="369332"/>
          </a:xfrm>
          <a:prstGeom prst="rect">
            <a:avLst/>
          </a:prstGeom>
          <a:noFill/>
        </p:spPr>
        <p:txBody>
          <a:bodyPr wrap="none" rtlCol="0">
            <a:spAutoFit/>
          </a:bodyPr>
          <a:lstStyle/>
          <a:p>
            <a:pPr algn="ctr"/>
            <a:r>
              <a:rPr lang="en-US" dirty="0"/>
              <a:t>VC</a:t>
            </a:r>
          </a:p>
        </p:txBody>
      </p:sp>
      <p:sp>
        <p:nvSpPr>
          <p:cNvPr id="43" name="Rectangle 42"/>
          <p:cNvSpPr/>
          <p:nvPr/>
        </p:nvSpPr>
        <p:spPr>
          <a:xfrm>
            <a:off x="3851920" y="4071476"/>
            <a:ext cx="1772925" cy="2786523"/>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199958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22</a:t>
            </a:fld>
            <a:endParaRPr lang="en-US"/>
          </a:p>
        </p:txBody>
      </p:sp>
      <p:sp>
        <p:nvSpPr>
          <p:cNvPr id="6"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dirty="0"/>
              <a:t>, polytunnel 2022</a:t>
            </a:r>
          </a:p>
          <a:p>
            <a:r>
              <a:rPr lang="en-US" sz="2800" b="1" dirty="0"/>
              <a:t>Growth parameters</a:t>
            </a:r>
          </a:p>
        </p:txBody>
      </p:sp>
      <p:pic>
        <p:nvPicPr>
          <p:cNvPr id="25" name="Picture 24"/>
          <p:cNvPicPr>
            <a:picLocks noChangeAspect="1"/>
          </p:cNvPicPr>
          <p:nvPr/>
        </p:nvPicPr>
        <p:blipFill>
          <a:blip r:embed="rId2"/>
          <a:stretch>
            <a:fillRect/>
          </a:stretch>
        </p:blipFill>
        <p:spPr>
          <a:xfrm>
            <a:off x="368771" y="1394684"/>
            <a:ext cx="2322000" cy="2322000"/>
          </a:xfrm>
          <a:prstGeom prst="rect">
            <a:avLst/>
          </a:prstGeom>
        </p:spPr>
      </p:pic>
      <p:pic>
        <p:nvPicPr>
          <p:cNvPr id="26" name="Picture 25"/>
          <p:cNvPicPr>
            <a:picLocks noChangeAspect="1"/>
          </p:cNvPicPr>
          <p:nvPr/>
        </p:nvPicPr>
        <p:blipFill>
          <a:blip r:embed="rId3"/>
          <a:stretch>
            <a:fillRect/>
          </a:stretch>
        </p:blipFill>
        <p:spPr>
          <a:xfrm>
            <a:off x="368771" y="3915312"/>
            <a:ext cx="2322000" cy="2322000"/>
          </a:xfrm>
          <a:prstGeom prst="rect">
            <a:avLst/>
          </a:prstGeom>
        </p:spPr>
      </p:pic>
      <p:pic>
        <p:nvPicPr>
          <p:cNvPr id="27" name="Picture 26"/>
          <p:cNvPicPr>
            <a:picLocks noChangeAspect="1"/>
          </p:cNvPicPr>
          <p:nvPr/>
        </p:nvPicPr>
        <p:blipFill>
          <a:blip r:embed="rId4"/>
          <a:stretch>
            <a:fillRect/>
          </a:stretch>
        </p:blipFill>
        <p:spPr>
          <a:xfrm>
            <a:off x="2402383" y="3915312"/>
            <a:ext cx="2322000" cy="2322000"/>
          </a:xfrm>
          <a:prstGeom prst="rect">
            <a:avLst/>
          </a:prstGeom>
        </p:spPr>
      </p:pic>
      <p:pic>
        <p:nvPicPr>
          <p:cNvPr id="28" name="Picture 27"/>
          <p:cNvPicPr>
            <a:picLocks noChangeAspect="1"/>
          </p:cNvPicPr>
          <p:nvPr/>
        </p:nvPicPr>
        <p:blipFill>
          <a:blip r:embed="rId5"/>
          <a:stretch>
            <a:fillRect/>
          </a:stretch>
        </p:blipFill>
        <p:spPr>
          <a:xfrm>
            <a:off x="2402383" y="1394684"/>
            <a:ext cx="2322000" cy="2322000"/>
          </a:xfrm>
          <a:prstGeom prst="rect">
            <a:avLst/>
          </a:prstGeom>
        </p:spPr>
      </p:pic>
      <p:pic>
        <p:nvPicPr>
          <p:cNvPr id="29" name="Picture 28"/>
          <p:cNvPicPr>
            <a:picLocks noChangeAspect="1"/>
          </p:cNvPicPr>
          <p:nvPr/>
        </p:nvPicPr>
        <p:blipFill>
          <a:blip r:embed="rId6"/>
          <a:stretch>
            <a:fillRect/>
          </a:stretch>
        </p:blipFill>
        <p:spPr>
          <a:xfrm>
            <a:off x="4410240" y="1394684"/>
            <a:ext cx="2322000" cy="2322000"/>
          </a:xfrm>
          <a:prstGeom prst="rect">
            <a:avLst/>
          </a:prstGeom>
        </p:spPr>
      </p:pic>
      <p:pic>
        <p:nvPicPr>
          <p:cNvPr id="30" name="Picture 29"/>
          <p:cNvPicPr>
            <a:picLocks noChangeAspect="1"/>
          </p:cNvPicPr>
          <p:nvPr/>
        </p:nvPicPr>
        <p:blipFill>
          <a:blip r:embed="rId7"/>
          <a:stretch>
            <a:fillRect/>
          </a:stretch>
        </p:blipFill>
        <p:spPr>
          <a:xfrm>
            <a:off x="4410240" y="3915312"/>
            <a:ext cx="2322000" cy="2322000"/>
          </a:xfrm>
          <a:prstGeom prst="rect">
            <a:avLst/>
          </a:prstGeom>
        </p:spPr>
      </p:pic>
      <p:pic>
        <p:nvPicPr>
          <p:cNvPr id="31" name="Picture 30"/>
          <p:cNvPicPr>
            <a:picLocks noChangeAspect="1"/>
          </p:cNvPicPr>
          <p:nvPr/>
        </p:nvPicPr>
        <p:blipFill>
          <a:blip r:embed="rId8"/>
          <a:stretch>
            <a:fillRect/>
          </a:stretch>
        </p:blipFill>
        <p:spPr>
          <a:xfrm>
            <a:off x="6426464" y="1394684"/>
            <a:ext cx="2322000" cy="2322000"/>
          </a:xfrm>
          <a:prstGeom prst="rect">
            <a:avLst/>
          </a:prstGeom>
        </p:spPr>
      </p:pic>
      <p:pic>
        <p:nvPicPr>
          <p:cNvPr id="32" name="Picture 31"/>
          <p:cNvPicPr>
            <a:picLocks noChangeAspect="1"/>
          </p:cNvPicPr>
          <p:nvPr/>
        </p:nvPicPr>
        <p:blipFill>
          <a:blip r:embed="rId9"/>
          <a:stretch>
            <a:fillRect/>
          </a:stretch>
        </p:blipFill>
        <p:spPr>
          <a:xfrm>
            <a:off x="6426464" y="3915312"/>
            <a:ext cx="2322000" cy="2322000"/>
          </a:xfrm>
          <a:prstGeom prst="rect">
            <a:avLst/>
          </a:prstGeom>
        </p:spPr>
      </p:pic>
      <p:sp>
        <p:nvSpPr>
          <p:cNvPr id="33" name="Rectangle 32"/>
          <p:cNvSpPr/>
          <p:nvPr/>
        </p:nvSpPr>
        <p:spPr>
          <a:xfrm>
            <a:off x="395536" y="6207695"/>
            <a:ext cx="7920880" cy="461665"/>
          </a:xfrm>
          <a:prstGeom prst="rect">
            <a:avLst/>
          </a:prstGeom>
        </p:spPr>
        <p:txBody>
          <a:bodyPr wrap="square">
            <a:spAutoFit/>
          </a:bodyPr>
          <a:lstStyle/>
          <a:p>
            <a:r>
              <a:rPr lang="en-US" sz="1200" dirty="0"/>
              <a:t>mitoGS_4277 consistently worse than VC</a:t>
            </a:r>
          </a:p>
          <a:p>
            <a:r>
              <a:rPr lang="en-US" sz="1200" dirty="0"/>
              <a:t>mitoGS_4268 and mitoGS_4269 with smaller root (fresh and dry) weight and consequent lower HI</a:t>
            </a:r>
          </a:p>
        </p:txBody>
      </p:sp>
      <p:cxnSp>
        <p:nvCxnSpPr>
          <p:cNvPr id="34" name="Straight Connector 33"/>
          <p:cNvCxnSpPr/>
          <p:nvPr/>
        </p:nvCxnSpPr>
        <p:spPr>
          <a:xfrm flipH="1">
            <a:off x="522313" y="2052653"/>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552099" y="1970547"/>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572000" y="2189428"/>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579784" y="2090748"/>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507073" y="4547220"/>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2536859" y="4585320"/>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4556760" y="4732764"/>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6564544" y="4591221"/>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436159" y="2872589"/>
            <a:ext cx="666292" cy="71028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3" name="Oval 22"/>
          <p:cNvSpPr/>
          <p:nvPr/>
        </p:nvSpPr>
        <p:spPr>
          <a:xfrm>
            <a:off x="3488774" y="2762941"/>
            <a:ext cx="666292" cy="71028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4" name="Oval 23"/>
          <p:cNvSpPr/>
          <p:nvPr/>
        </p:nvSpPr>
        <p:spPr>
          <a:xfrm>
            <a:off x="5444378" y="2836066"/>
            <a:ext cx="666292" cy="71028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38" name="Oval 37"/>
          <p:cNvSpPr/>
          <p:nvPr/>
        </p:nvSpPr>
        <p:spPr>
          <a:xfrm>
            <a:off x="7535792" y="2136690"/>
            <a:ext cx="666292" cy="71028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44" name="Oval 43"/>
          <p:cNvSpPr/>
          <p:nvPr/>
        </p:nvSpPr>
        <p:spPr>
          <a:xfrm>
            <a:off x="7546128" y="5267131"/>
            <a:ext cx="666292" cy="71028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45" name="Oval 44"/>
          <p:cNvSpPr/>
          <p:nvPr/>
        </p:nvSpPr>
        <p:spPr>
          <a:xfrm>
            <a:off x="1392884" y="5327147"/>
            <a:ext cx="666292" cy="71028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46" name="Oval 45"/>
          <p:cNvSpPr/>
          <p:nvPr/>
        </p:nvSpPr>
        <p:spPr>
          <a:xfrm>
            <a:off x="3488774" y="5266302"/>
            <a:ext cx="666292" cy="71028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47" name="Oval 46"/>
          <p:cNvSpPr/>
          <p:nvPr/>
        </p:nvSpPr>
        <p:spPr>
          <a:xfrm>
            <a:off x="5503122" y="5402592"/>
            <a:ext cx="666292" cy="71028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48" name="Rectangle 47"/>
          <p:cNvSpPr/>
          <p:nvPr/>
        </p:nvSpPr>
        <p:spPr>
          <a:xfrm>
            <a:off x="395536" y="6598364"/>
            <a:ext cx="5904656" cy="246221"/>
          </a:xfrm>
          <a:prstGeom prst="rect">
            <a:avLst/>
          </a:prstGeom>
        </p:spPr>
        <p:txBody>
          <a:bodyPr wrap="square">
            <a:spAutoFit/>
          </a:bodyPr>
          <a:lstStyle/>
          <a:p>
            <a:r>
              <a:rPr lang="en-US" sz="1000" dirty="0" err="1"/>
              <a:t>Kruskal</a:t>
            </a:r>
            <a:r>
              <a:rPr lang="en-US" sz="1000" dirty="0"/>
              <a:t>-Wallis test, comparison to VC,*: p ≤ 0.05, **: p ≤ 0.01, ***: p ≤ 0.001</a:t>
            </a:r>
          </a:p>
        </p:txBody>
      </p:sp>
      <p:sp>
        <p:nvSpPr>
          <p:cNvPr id="49" name="TextBox 48"/>
          <p:cNvSpPr txBox="1"/>
          <p:nvPr/>
        </p:nvSpPr>
        <p:spPr>
          <a:xfrm>
            <a:off x="411899" y="1124744"/>
            <a:ext cx="1411733" cy="252000"/>
          </a:xfrm>
          <a:prstGeom prst="rect">
            <a:avLst/>
          </a:prstGeom>
          <a:solidFill>
            <a:schemeClr val="bg1"/>
          </a:solidFill>
        </p:spPr>
        <p:txBody>
          <a:bodyPr wrap="none" rtlCol="0">
            <a:spAutoFit/>
          </a:bodyPr>
          <a:lstStyle/>
          <a:p>
            <a:r>
              <a:rPr lang="en-US" sz="1200" dirty="0"/>
              <a:t>Leaves fresh weight</a:t>
            </a:r>
          </a:p>
        </p:txBody>
      </p:sp>
      <p:sp>
        <p:nvSpPr>
          <p:cNvPr id="50" name="TextBox 49"/>
          <p:cNvSpPr txBox="1"/>
          <p:nvPr/>
        </p:nvSpPr>
        <p:spPr>
          <a:xfrm>
            <a:off x="2522581" y="1124744"/>
            <a:ext cx="1314719" cy="252000"/>
          </a:xfrm>
          <a:prstGeom prst="rect">
            <a:avLst/>
          </a:prstGeom>
          <a:solidFill>
            <a:schemeClr val="bg1"/>
          </a:solidFill>
        </p:spPr>
        <p:txBody>
          <a:bodyPr wrap="none" rtlCol="0">
            <a:spAutoFit/>
          </a:bodyPr>
          <a:lstStyle/>
          <a:p>
            <a:r>
              <a:rPr lang="en-US" sz="1200" dirty="0"/>
              <a:t>Stem fresh weight</a:t>
            </a:r>
          </a:p>
        </p:txBody>
      </p:sp>
      <p:sp>
        <p:nvSpPr>
          <p:cNvPr id="51" name="TextBox 50"/>
          <p:cNvSpPr txBox="1"/>
          <p:nvPr/>
        </p:nvSpPr>
        <p:spPr>
          <a:xfrm>
            <a:off x="4653459" y="1124744"/>
            <a:ext cx="1289199" cy="252000"/>
          </a:xfrm>
          <a:prstGeom prst="rect">
            <a:avLst/>
          </a:prstGeom>
          <a:solidFill>
            <a:schemeClr val="bg1"/>
          </a:solidFill>
        </p:spPr>
        <p:txBody>
          <a:bodyPr wrap="none" rtlCol="0">
            <a:spAutoFit/>
          </a:bodyPr>
          <a:lstStyle/>
          <a:p>
            <a:r>
              <a:rPr lang="en-US" sz="1200" dirty="0"/>
              <a:t>Root fresh weight</a:t>
            </a:r>
          </a:p>
        </p:txBody>
      </p:sp>
      <p:sp>
        <p:nvSpPr>
          <p:cNvPr id="52" name="TextBox 51"/>
          <p:cNvSpPr txBox="1"/>
          <p:nvPr/>
        </p:nvSpPr>
        <p:spPr>
          <a:xfrm>
            <a:off x="6732240" y="1124744"/>
            <a:ext cx="1150828" cy="252000"/>
          </a:xfrm>
          <a:prstGeom prst="rect">
            <a:avLst/>
          </a:prstGeom>
          <a:solidFill>
            <a:schemeClr val="bg1"/>
          </a:solidFill>
        </p:spPr>
        <p:txBody>
          <a:bodyPr wrap="none" rtlCol="0">
            <a:spAutoFit/>
          </a:bodyPr>
          <a:lstStyle/>
          <a:p>
            <a:r>
              <a:rPr lang="en-US" sz="1200" dirty="0"/>
              <a:t>HI (fresh bases)</a:t>
            </a:r>
          </a:p>
        </p:txBody>
      </p:sp>
      <p:sp>
        <p:nvSpPr>
          <p:cNvPr id="53" name="TextBox 52"/>
          <p:cNvSpPr txBox="1"/>
          <p:nvPr/>
        </p:nvSpPr>
        <p:spPr>
          <a:xfrm>
            <a:off x="411899" y="3709908"/>
            <a:ext cx="1299138" cy="252000"/>
          </a:xfrm>
          <a:prstGeom prst="rect">
            <a:avLst/>
          </a:prstGeom>
          <a:solidFill>
            <a:schemeClr val="bg1"/>
          </a:solidFill>
        </p:spPr>
        <p:txBody>
          <a:bodyPr wrap="none" rtlCol="0">
            <a:spAutoFit/>
          </a:bodyPr>
          <a:lstStyle/>
          <a:p>
            <a:r>
              <a:rPr lang="en-US" sz="1200" dirty="0"/>
              <a:t>Leaves dry weight</a:t>
            </a:r>
          </a:p>
        </p:txBody>
      </p:sp>
      <p:sp>
        <p:nvSpPr>
          <p:cNvPr id="54" name="TextBox 53"/>
          <p:cNvSpPr txBox="1"/>
          <p:nvPr/>
        </p:nvSpPr>
        <p:spPr>
          <a:xfrm>
            <a:off x="2522581" y="3709908"/>
            <a:ext cx="1202124" cy="252000"/>
          </a:xfrm>
          <a:prstGeom prst="rect">
            <a:avLst/>
          </a:prstGeom>
          <a:solidFill>
            <a:schemeClr val="bg1"/>
          </a:solidFill>
        </p:spPr>
        <p:txBody>
          <a:bodyPr wrap="none" rtlCol="0">
            <a:spAutoFit/>
          </a:bodyPr>
          <a:lstStyle/>
          <a:p>
            <a:r>
              <a:rPr lang="en-US" sz="1200" dirty="0"/>
              <a:t>Stem dry weight</a:t>
            </a:r>
          </a:p>
        </p:txBody>
      </p:sp>
      <p:sp>
        <p:nvSpPr>
          <p:cNvPr id="55" name="TextBox 54"/>
          <p:cNvSpPr txBox="1"/>
          <p:nvPr/>
        </p:nvSpPr>
        <p:spPr>
          <a:xfrm>
            <a:off x="4515573" y="3709908"/>
            <a:ext cx="1176604" cy="252000"/>
          </a:xfrm>
          <a:prstGeom prst="rect">
            <a:avLst/>
          </a:prstGeom>
          <a:solidFill>
            <a:schemeClr val="bg1"/>
          </a:solidFill>
        </p:spPr>
        <p:txBody>
          <a:bodyPr wrap="none" rtlCol="0">
            <a:spAutoFit/>
          </a:bodyPr>
          <a:lstStyle/>
          <a:p>
            <a:r>
              <a:rPr lang="en-US" sz="1200" dirty="0"/>
              <a:t>Root dry weight</a:t>
            </a:r>
          </a:p>
        </p:txBody>
      </p:sp>
      <p:sp>
        <p:nvSpPr>
          <p:cNvPr id="56" name="TextBox 55"/>
          <p:cNvSpPr txBox="1"/>
          <p:nvPr/>
        </p:nvSpPr>
        <p:spPr>
          <a:xfrm>
            <a:off x="6732240" y="3709908"/>
            <a:ext cx="1038233" cy="252000"/>
          </a:xfrm>
          <a:prstGeom prst="rect">
            <a:avLst/>
          </a:prstGeom>
          <a:solidFill>
            <a:schemeClr val="bg1"/>
          </a:solidFill>
        </p:spPr>
        <p:txBody>
          <a:bodyPr wrap="none" rtlCol="0">
            <a:spAutoFit/>
          </a:bodyPr>
          <a:lstStyle/>
          <a:p>
            <a:r>
              <a:rPr lang="en-US" sz="1200" dirty="0"/>
              <a:t>HI (dry bases)</a:t>
            </a:r>
          </a:p>
        </p:txBody>
      </p:sp>
    </p:spTree>
    <p:extLst>
      <p:ext uri="{BB962C8B-B14F-4D97-AF65-F5344CB8AC3E}">
        <p14:creationId xmlns:p14="http://schemas.microsoft.com/office/powerpoint/2010/main" val="17867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3" grpId="0" animBg="1"/>
      <p:bldP spid="24" grpId="0" animBg="1"/>
      <p:bldP spid="38" grpId="0" animBg="1"/>
      <p:bldP spid="44" grpId="0" animBg="1"/>
      <p:bldP spid="45" grpId="0" animBg="1"/>
      <p:bldP spid="46" grpId="0" animBg="1"/>
      <p:bldP spid="4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23</a:t>
            </a:fld>
            <a:endParaRPr lang="en-US"/>
          </a:p>
        </p:txBody>
      </p:sp>
      <p:sp>
        <p:nvSpPr>
          <p:cNvPr id="6"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dirty="0"/>
              <a:t>, polytunnel 2022</a:t>
            </a:r>
          </a:p>
          <a:p>
            <a:r>
              <a:rPr lang="en-US" sz="2800" b="1" dirty="0"/>
              <a:t>Growth parameters</a:t>
            </a:r>
          </a:p>
        </p:txBody>
      </p:sp>
      <p:pic>
        <p:nvPicPr>
          <p:cNvPr id="25" name="Picture 24"/>
          <p:cNvPicPr>
            <a:picLocks noChangeAspect="1"/>
          </p:cNvPicPr>
          <p:nvPr/>
        </p:nvPicPr>
        <p:blipFill>
          <a:blip r:embed="rId2"/>
          <a:stretch>
            <a:fillRect/>
          </a:stretch>
        </p:blipFill>
        <p:spPr>
          <a:xfrm>
            <a:off x="368771" y="1394684"/>
            <a:ext cx="2322000" cy="2322000"/>
          </a:xfrm>
          <a:prstGeom prst="rect">
            <a:avLst/>
          </a:prstGeom>
        </p:spPr>
      </p:pic>
      <p:pic>
        <p:nvPicPr>
          <p:cNvPr id="26" name="Picture 25"/>
          <p:cNvPicPr>
            <a:picLocks noChangeAspect="1"/>
          </p:cNvPicPr>
          <p:nvPr/>
        </p:nvPicPr>
        <p:blipFill>
          <a:blip r:embed="rId3"/>
          <a:stretch>
            <a:fillRect/>
          </a:stretch>
        </p:blipFill>
        <p:spPr>
          <a:xfrm>
            <a:off x="368771" y="3915312"/>
            <a:ext cx="2322000" cy="2322000"/>
          </a:xfrm>
          <a:prstGeom prst="rect">
            <a:avLst/>
          </a:prstGeom>
        </p:spPr>
      </p:pic>
      <p:pic>
        <p:nvPicPr>
          <p:cNvPr id="27" name="Picture 26"/>
          <p:cNvPicPr>
            <a:picLocks noChangeAspect="1"/>
          </p:cNvPicPr>
          <p:nvPr/>
        </p:nvPicPr>
        <p:blipFill>
          <a:blip r:embed="rId4"/>
          <a:stretch>
            <a:fillRect/>
          </a:stretch>
        </p:blipFill>
        <p:spPr>
          <a:xfrm>
            <a:off x="2402383" y="3915312"/>
            <a:ext cx="2322000" cy="2322000"/>
          </a:xfrm>
          <a:prstGeom prst="rect">
            <a:avLst/>
          </a:prstGeom>
        </p:spPr>
      </p:pic>
      <p:pic>
        <p:nvPicPr>
          <p:cNvPr id="28" name="Picture 27"/>
          <p:cNvPicPr>
            <a:picLocks noChangeAspect="1"/>
          </p:cNvPicPr>
          <p:nvPr/>
        </p:nvPicPr>
        <p:blipFill>
          <a:blip r:embed="rId5"/>
          <a:stretch>
            <a:fillRect/>
          </a:stretch>
        </p:blipFill>
        <p:spPr>
          <a:xfrm>
            <a:off x="2402383" y="1394684"/>
            <a:ext cx="2322000" cy="2322000"/>
          </a:xfrm>
          <a:prstGeom prst="rect">
            <a:avLst/>
          </a:prstGeom>
        </p:spPr>
      </p:pic>
      <p:pic>
        <p:nvPicPr>
          <p:cNvPr id="29" name="Picture 28"/>
          <p:cNvPicPr>
            <a:picLocks noChangeAspect="1"/>
          </p:cNvPicPr>
          <p:nvPr/>
        </p:nvPicPr>
        <p:blipFill>
          <a:blip r:embed="rId6"/>
          <a:stretch>
            <a:fillRect/>
          </a:stretch>
        </p:blipFill>
        <p:spPr>
          <a:xfrm>
            <a:off x="4410240" y="1394684"/>
            <a:ext cx="2322000" cy="2322000"/>
          </a:xfrm>
          <a:prstGeom prst="rect">
            <a:avLst/>
          </a:prstGeom>
        </p:spPr>
      </p:pic>
      <p:pic>
        <p:nvPicPr>
          <p:cNvPr id="30" name="Picture 29"/>
          <p:cNvPicPr>
            <a:picLocks noChangeAspect="1"/>
          </p:cNvPicPr>
          <p:nvPr/>
        </p:nvPicPr>
        <p:blipFill>
          <a:blip r:embed="rId7"/>
          <a:stretch>
            <a:fillRect/>
          </a:stretch>
        </p:blipFill>
        <p:spPr>
          <a:xfrm>
            <a:off x="4410240" y="3915312"/>
            <a:ext cx="2322000" cy="2322000"/>
          </a:xfrm>
          <a:prstGeom prst="rect">
            <a:avLst/>
          </a:prstGeom>
        </p:spPr>
      </p:pic>
      <p:pic>
        <p:nvPicPr>
          <p:cNvPr id="31" name="Picture 30"/>
          <p:cNvPicPr>
            <a:picLocks noChangeAspect="1"/>
          </p:cNvPicPr>
          <p:nvPr/>
        </p:nvPicPr>
        <p:blipFill>
          <a:blip r:embed="rId8"/>
          <a:stretch>
            <a:fillRect/>
          </a:stretch>
        </p:blipFill>
        <p:spPr>
          <a:xfrm>
            <a:off x="6426464" y="1394684"/>
            <a:ext cx="2322000" cy="2322000"/>
          </a:xfrm>
          <a:prstGeom prst="rect">
            <a:avLst/>
          </a:prstGeom>
        </p:spPr>
      </p:pic>
      <p:pic>
        <p:nvPicPr>
          <p:cNvPr id="32" name="Picture 31"/>
          <p:cNvPicPr>
            <a:picLocks noChangeAspect="1"/>
          </p:cNvPicPr>
          <p:nvPr/>
        </p:nvPicPr>
        <p:blipFill>
          <a:blip r:embed="rId9"/>
          <a:stretch>
            <a:fillRect/>
          </a:stretch>
        </p:blipFill>
        <p:spPr>
          <a:xfrm>
            <a:off x="6426464" y="3915312"/>
            <a:ext cx="2322000" cy="2322000"/>
          </a:xfrm>
          <a:prstGeom prst="rect">
            <a:avLst/>
          </a:prstGeom>
        </p:spPr>
      </p:pic>
      <p:sp>
        <p:nvSpPr>
          <p:cNvPr id="33" name="Rectangle 32"/>
          <p:cNvSpPr/>
          <p:nvPr/>
        </p:nvSpPr>
        <p:spPr>
          <a:xfrm>
            <a:off x="395536" y="6207695"/>
            <a:ext cx="7920880" cy="461665"/>
          </a:xfrm>
          <a:prstGeom prst="rect">
            <a:avLst/>
          </a:prstGeom>
        </p:spPr>
        <p:txBody>
          <a:bodyPr wrap="square">
            <a:spAutoFit/>
          </a:bodyPr>
          <a:lstStyle/>
          <a:p>
            <a:r>
              <a:rPr lang="en-US" sz="1200" dirty="0"/>
              <a:t>mitoGS_4277 consistently worse than VC</a:t>
            </a:r>
          </a:p>
          <a:p>
            <a:r>
              <a:rPr lang="en-US" sz="1200" dirty="0"/>
              <a:t>mitoGS_4268 and mitoGS_4269 with smaller root (fresh and dry) weight and consequent lower HI</a:t>
            </a:r>
          </a:p>
        </p:txBody>
      </p:sp>
      <p:cxnSp>
        <p:nvCxnSpPr>
          <p:cNvPr id="34" name="Straight Connector 33"/>
          <p:cNvCxnSpPr/>
          <p:nvPr/>
        </p:nvCxnSpPr>
        <p:spPr>
          <a:xfrm flipH="1">
            <a:off x="522313" y="2052653"/>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552099" y="1970547"/>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572000" y="2189428"/>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579784" y="2090748"/>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507073" y="4547220"/>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2536859" y="4585320"/>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4556760" y="4732764"/>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6564544" y="4591221"/>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395536" y="6598364"/>
            <a:ext cx="5904656" cy="246221"/>
          </a:xfrm>
          <a:prstGeom prst="rect">
            <a:avLst/>
          </a:prstGeom>
        </p:spPr>
        <p:txBody>
          <a:bodyPr wrap="square">
            <a:spAutoFit/>
          </a:bodyPr>
          <a:lstStyle/>
          <a:p>
            <a:r>
              <a:rPr lang="en-US" sz="1000" dirty="0" err="1"/>
              <a:t>Kruskal</a:t>
            </a:r>
            <a:r>
              <a:rPr lang="en-US" sz="1000" dirty="0"/>
              <a:t>-Wallis test, comparison to VC,*: p ≤ 0.05, **: p ≤ 0.01, ***: p ≤ 0.001</a:t>
            </a:r>
          </a:p>
        </p:txBody>
      </p:sp>
      <p:sp>
        <p:nvSpPr>
          <p:cNvPr id="49" name="TextBox 48"/>
          <p:cNvSpPr txBox="1"/>
          <p:nvPr/>
        </p:nvSpPr>
        <p:spPr>
          <a:xfrm>
            <a:off x="411899" y="1124744"/>
            <a:ext cx="1411733" cy="252000"/>
          </a:xfrm>
          <a:prstGeom prst="rect">
            <a:avLst/>
          </a:prstGeom>
          <a:solidFill>
            <a:schemeClr val="bg1"/>
          </a:solidFill>
        </p:spPr>
        <p:txBody>
          <a:bodyPr wrap="none" rtlCol="0">
            <a:spAutoFit/>
          </a:bodyPr>
          <a:lstStyle/>
          <a:p>
            <a:r>
              <a:rPr lang="en-US" sz="1200" dirty="0"/>
              <a:t>Leaves fresh weight</a:t>
            </a:r>
          </a:p>
        </p:txBody>
      </p:sp>
      <p:sp>
        <p:nvSpPr>
          <p:cNvPr id="50" name="TextBox 49"/>
          <p:cNvSpPr txBox="1"/>
          <p:nvPr/>
        </p:nvSpPr>
        <p:spPr>
          <a:xfrm>
            <a:off x="2522581" y="1124744"/>
            <a:ext cx="1314719" cy="252000"/>
          </a:xfrm>
          <a:prstGeom prst="rect">
            <a:avLst/>
          </a:prstGeom>
          <a:solidFill>
            <a:schemeClr val="bg1"/>
          </a:solidFill>
        </p:spPr>
        <p:txBody>
          <a:bodyPr wrap="none" rtlCol="0">
            <a:spAutoFit/>
          </a:bodyPr>
          <a:lstStyle/>
          <a:p>
            <a:r>
              <a:rPr lang="en-US" sz="1200" dirty="0"/>
              <a:t>Stem fresh weight</a:t>
            </a:r>
          </a:p>
        </p:txBody>
      </p:sp>
      <p:sp>
        <p:nvSpPr>
          <p:cNvPr id="51" name="TextBox 50"/>
          <p:cNvSpPr txBox="1"/>
          <p:nvPr/>
        </p:nvSpPr>
        <p:spPr>
          <a:xfrm>
            <a:off x="4653459" y="1124744"/>
            <a:ext cx="1289199" cy="252000"/>
          </a:xfrm>
          <a:prstGeom prst="rect">
            <a:avLst/>
          </a:prstGeom>
          <a:solidFill>
            <a:schemeClr val="bg1"/>
          </a:solidFill>
        </p:spPr>
        <p:txBody>
          <a:bodyPr wrap="none" rtlCol="0">
            <a:spAutoFit/>
          </a:bodyPr>
          <a:lstStyle/>
          <a:p>
            <a:r>
              <a:rPr lang="en-US" sz="1200" dirty="0"/>
              <a:t>Root fresh weight</a:t>
            </a:r>
          </a:p>
        </p:txBody>
      </p:sp>
      <p:sp>
        <p:nvSpPr>
          <p:cNvPr id="52" name="TextBox 51"/>
          <p:cNvSpPr txBox="1"/>
          <p:nvPr/>
        </p:nvSpPr>
        <p:spPr>
          <a:xfrm>
            <a:off x="6732240" y="1124744"/>
            <a:ext cx="1150828" cy="252000"/>
          </a:xfrm>
          <a:prstGeom prst="rect">
            <a:avLst/>
          </a:prstGeom>
          <a:solidFill>
            <a:schemeClr val="bg1"/>
          </a:solidFill>
        </p:spPr>
        <p:txBody>
          <a:bodyPr wrap="none" rtlCol="0">
            <a:spAutoFit/>
          </a:bodyPr>
          <a:lstStyle/>
          <a:p>
            <a:r>
              <a:rPr lang="en-US" sz="1200" dirty="0"/>
              <a:t>HI (fresh bases)</a:t>
            </a:r>
          </a:p>
        </p:txBody>
      </p:sp>
      <p:sp>
        <p:nvSpPr>
          <p:cNvPr id="53" name="TextBox 52"/>
          <p:cNvSpPr txBox="1"/>
          <p:nvPr/>
        </p:nvSpPr>
        <p:spPr>
          <a:xfrm>
            <a:off x="411899" y="3709908"/>
            <a:ext cx="1299138" cy="252000"/>
          </a:xfrm>
          <a:prstGeom prst="rect">
            <a:avLst/>
          </a:prstGeom>
          <a:solidFill>
            <a:schemeClr val="bg1"/>
          </a:solidFill>
        </p:spPr>
        <p:txBody>
          <a:bodyPr wrap="none" rtlCol="0">
            <a:spAutoFit/>
          </a:bodyPr>
          <a:lstStyle/>
          <a:p>
            <a:r>
              <a:rPr lang="en-US" sz="1200" dirty="0"/>
              <a:t>Leaves dry weight</a:t>
            </a:r>
          </a:p>
        </p:txBody>
      </p:sp>
      <p:sp>
        <p:nvSpPr>
          <p:cNvPr id="54" name="TextBox 53"/>
          <p:cNvSpPr txBox="1"/>
          <p:nvPr/>
        </p:nvSpPr>
        <p:spPr>
          <a:xfrm>
            <a:off x="2522581" y="3709908"/>
            <a:ext cx="1202124" cy="252000"/>
          </a:xfrm>
          <a:prstGeom prst="rect">
            <a:avLst/>
          </a:prstGeom>
          <a:solidFill>
            <a:schemeClr val="bg1"/>
          </a:solidFill>
        </p:spPr>
        <p:txBody>
          <a:bodyPr wrap="none" rtlCol="0">
            <a:spAutoFit/>
          </a:bodyPr>
          <a:lstStyle/>
          <a:p>
            <a:r>
              <a:rPr lang="en-US" sz="1200" dirty="0"/>
              <a:t>Stem dry weight</a:t>
            </a:r>
          </a:p>
        </p:txBody>
      </p:sp>
      <p:sp>
        <p:nvSpPr>
          <p:cNvPr id="55" name="TextBox 54"/>
          <p:cNvSpPr txBox="1"/>
          <p:nvPr/>
        </p:nvSpPr>
        <p:spPr>
          <a:xfrm>
            <a:off x="4515573" y="3709908"/>
            <a:ext cx="1176604" cy="252000"/>
          </a:xfrm>
          <a:prstGeom prst="rect">
            <a:avLst/>
          </a:prstGeom>
          <a:solidFill>
            <a:schemeClr val="bg1"/>
          </a:solidFill>
        </p:spPr>
        <p:txBody>
          <a:bodyPr wrap="none" rtlCol="0">
            <a:spAutoFit/>
          </a:bodyPr>
          <a:lstStyle/>
          <a:p>
            <a:r>
              <a:rPr lang="en-US" sz="1200" dirty="0"/>
              <a:t>Root dry weight</a:t>
            </a:r>
          </a:p>
        </p:txBody>
      </p:sp>
      <p:sp>
        <p:nvSpPr>
          <p:cNvPr id="56" name="TextBox 55"/>
          <p:cNvSpPr txBox="1"/>
          <p:nvPr/>
        </p:nvSpPr>
        <p:spPr>
          <a:xfrm>
            <a:off x="6732240" y="3709908"/>
            <a:ext cx="1038233" cy="252000"/>
          </a:xfrm>
          <a:prstGeom prst="rect">
            <a:avLst/>
          </a:prstGeom>
          <a:solidFill>
            <a:schemeClr val="bg1"/>
          </a:solidFill>
        </p:spPr>
        <p:txBody>
          <a:bodyPr wrap="none" rtlCol="0">
            <a:spAutoFit/>
          </a:bodyPr>
          <a:lstStyle/>
          <a:p>
            <a:r>
              <a:rPr lang="en-US" sz="1200" dirty="0"/>
              <a:t>HI (dry bases)</a:t>
            </a:r>
          </a:p>
        </p:txBody>
      </p:sp>
      <p:sp>
        <p:nvSpPr>
          <p:cNvPr id="57" name="Rectangle 56"/>
          <p:cNvSpPr/>
          <p:nvPr/>
        </p:nvSpPr>
        <p:spPr>
          <a:xfrm>
            <a:off x="4369685" y="1196752"/>
            <a:ext cx="4469007" cy="476409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346366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5351"/>
          <a:stretch/>
        </p:blipFill>
        <p:spPr>
          <a:xfrm>
            <a:off x="1259992" y="4149079"/>
            <a:ext cx="3240000" cy="2725877"/>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344" y="3994957"/>
            <a:ext cx="2880000" cy="2880000"/>
          </a:xfrm>
          <a:prstGeom prst="rect">
            <a:avLst/>
          </a:prstGeom>
        </p:spPr>
      </p:pic>
      <p:sp>
        <p:nvSpPr>
          <p:cNvPr id="4" name="Slide Number Placeholder 3"/>
          <p:cNvSpPr>
            <a:spLocks noGrp="1"/>
          </p:cNvSpPr>
          <p:nvPr>
            <p:ph type="sldNum" sz="quarter" idx="12"/>
          </p:nvPr>
        </p:nvSpPr>
        <p:spPr/>
        <p:txBody>
          <a:bodyPr/>
          <a:lstStyle/>
          <a:p>
            <a:fld id="{9646A049-586C-450B-BC7F-485A74B1CE67}" type="slidenum">
              <a:rPr lang="en-US" smtClean="0"/>
              <a:t>24</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dirty="0"/>
              <a:t>, polytunnel 2022</a:t>
            </a:r>
          </a:p>
          <a:p>
            <a:r>
              <a:rPr lang="en-US" sz="2800" b="1" dirty="0"/>
              <a:t>Metabolites</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6168"/>
          <a:stretch/>
        </p:blipFill>
        <p:spPr>
          <a:xfrm>
            <a:off x="1259992" y="1340767"/>
            <a:ext cx="3240000" cy="270235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8344" y="1163119"/>
            <a:ext cx="2880000" cy="2880000"/>
          </a:xfrm>
          <a:prstGeom prst="rect">
            <a:avLst/>
          </a:prstGeom>
        </p:spPr>
      </p:pic>
      <p:sp>
        <p:nvSpPr>
          <p:cNvPr id="7" name="Rectangle 6"/>
          <p:cNvSpPr/>
          <p:nvPr/>
        </p:nvSpPr>
        <p:spPr>
          <a:xfrm>
            <a:off x="507712" y="1126282"/>
            <a:ext cx="822085" cy="369332"/>
          </a:xfrm>
          <a:prstGeom prst="rect">
            <a:avLst/>
          </a:prstGeom>
        </p:spPr>
        <p:txBody>
          <a:bodyPr wrap="none">
            <a:spAutoFit/>
          </a:bodyPr>
          <a:lstStyle/>
          <a:p>
            <a:r>
              <a:rPr lang="en-US" b="1" dirty="0"/>
              <a:t>Leaves</a:t>
            </a:r>
            <a:endParaRPr lang="en-US" dirty="0"/>
          </a:p>
        </p:txBody>
      </p:sp>
      <p:sp>
        <p:nvSpPr>
          <p:cNvPr id="8" name="Rectangle 7"/>
          <p:cNvSpPr/>
          <p:nvPr/>
        </p:nvSpPr>
        <p:spPr>
          <a:xfrm>
            <a:off x="447696" y="3874132"/>
            <a:ext cx="728854" cy="369332"/>
          </a:xfrm>
          <a:prstGeom prst="rect">
            <a:avLst/>
          </a:prstGeom>
        </p:spPr>
        <p:txBody>
          <a:bodyPr wrap="none">
            <a:spAutoFit/>
          </a:bodyPr>
          <a:lstStyle/>
          <a:p>
            <a:r>
              <a:rPr lang="en-US" b="1" dirty="0"/>
              <a:t>Roots</a:t>
            </a:r>
            <a:endParaRPr lang="en-US" dirty="0"/>
          </a:p>
        </p:txBody>
      </p:sp>
    </p:spTree>
    <p:extLst>
      <p:ext uri="{BB962C8B-B14F-4D97-AF65-F5344CB8AC3E}">
        <p14:creationId xmlns:p14="http://schemas.microsoft.com/office/powerpoint/2010/main" val="2378588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r="14385"/>
          <a:stretch/>
        </p:blipFill>
        <p:spPr>
          <a:xfrm>
            <a:off x="718973" y="1441960"/>
            <a:ext cx="3564995" cy="54000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9136" y="1441960"/>
            <a:ext cx="4164000" cy="5400000"/>
          </a:xfrm>
          <a:prstGeom prst="rect">
            <a:avLst/>
          </a:prstGeom>
        </p:spPr>
      </p:pic>
      <p:sp>
        <p:nvSpPr>
          <p:cNvPr id="4" name="Slide Number Placeholder 3"/>
          <p:cNvSpPr>
            <a:spLocks noGrp="1"/>
          </p:cNvSpPr>
          <p:nvPr>
            <p:ph type="sldNum" sz="quarter" idx="12"/>
          </p:nvPr>
        </p:nvSpPr>
        <p:spPr/>
        <p:txBody>
          <a:bodyPr/>
          <a:lstStyle/>
          <a:p>
            <a:fld id="{9646A049-586C-450B-BC7F-485A74B1CE67}" type="slidenum">
              <a:rPr lang="en-US" smtClean="0"/>
              <a:t>25</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dirty="0"/>
              <a:t>, polytunnel 2022</a:t>
            </a:r>
          </a:p>
          <a:p>
            <a:r>
              <a:rPr lang="en-US" sz="2800" b="1" dirty="0"/>
              <a:t>Metabolites</a:t>
            </a:r>
          </a:p>
        </p:txBody>
      </p:sp>
      <p:sp>
        <p:nvSpPr>
          <p:cNvPr id="6" name="Rectangle 5"/>
          <p:cNvSpPr/>
          <p:nvPr/>
        </p:nvSpPr>
        <p:spPr>
          <a:xfrm>
            <a:off x="119186" y="1134472"/>
            <a:ext cx="822085" cy="369332"/>
          </a:xfrm>
          <a:prstGeom prst="rect">
            <a:avLst/>
          </a:prstGeom>
        </p:spPr>
        <p:txBody>
          <a:bodyPr wrap="none">
            <a:spAutoFit/>
          </a:bodyPr>
          <a:lstStyle/>
          <a:p>
            <a:r>
              <a:rPr lang="en-US" b="1" dirty="0"/>
              <a:t>Leaves</a:t>
            </a:r>
            <a:endParaRPr lang="en-US" dirty="0"/>
          </a:p>
        </p:txBody>
      </p:sp>
      <p:sp>
        <p:nvSpPr>
          <p:cNvPr id="7" name="Rectangle 6"/>
          <p:cNvSpPr/>
          <p:nvPr/>
        </p:nvSpPr>
        <p:spPr>
          <a:xfrm>
            <a:off x="4487528" y="1126282"/>
            <a:ext cx="728854" cy="369332"/>
          </a:xfrm>
          <a:prstGeom prst="rect">
            <a:avLst/>
          </a:prstGeom>
        </p:spPr>
        <p:txBody>
          <a:bodyPr wrap="none">
            <a:spAutoFit/>
          </a:bodyPr>
          <a:lstStyle/>
          <a:p>
            <a:r>
              <a:rPr lang="en-US" b="1" dirty="0"/>
              <a:t>Roots</a:t>
            </a:r>
            <a:endParaRPr lang="en-US" dirty="0"/>
          </a:p>
        </p:txBody>
      </p:sp>
      <p:sp>
        <p:nvSpPr>
          <p:cNvPr id="9" name="TextBox 8"/>
          <p:cNvSpPr txBox="1"/>
          <p:nvPr/>
        </p:nvSpPr>
        <p:spPr>
          <a:xfrm rot="16200000">
            <a:off x="-324432" y="2360040"/>
            <a:ext cx="1800000" cy="216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chorCtr="1">
            <a:spAutoFit/>
          </a:bodyPr>
          <a:lstStyle/>
          <a:p>
            <a:pPr algn="ctr"/>
            <a:r>
              <a:rPr lang="en-US" sz="800" dirty="0"/>
              <a:t>Amino acids and derivatives</a:t>
            </a:r>
          </a:p>
        </p:txBody>
      </p:sp>
      <p:sp>
        <p:nvSpPr>
          <p:cNvPr id="10" name="TextBox 9"/>
          <p:cNvSpPr txBox="1"/>
          <p:nvPr/>
        </p:nvSpPr>
        <p:spPr>
          <a:xfrm rot="16200000">
            <a:off x="71568" y="3848688"/>
            <a:ext cx="1008000" cy="216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nchorCtr="1">
            <a:spAutoFit/>
          </a:bodyPr>
          <a:lstStyle/>
          <a:p>
            <a:pPr algn="ctr"/>
            <a:r>
              <a:rPr lang="en-US" sz="800" dirty="0"/>
              <a:t>Organic acids</a:t>
            </a:r>
          </a:p>
        </p:txBody>
      </p:sp>
      <p:sp>
        <p:nvSpPr>
          <p:cNvPr id="11" name="TextBox 10"/>
          <p:cNvSpPr txBox="1"/>
          <p:nvPr/>
        </p:nvSpPr>
        <p:spPr>
          <a:xfrm rot="16200000">
            <a:off x="35568" y="4955928"/>
            <a:ext cx="1080000" cy="21600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nchorCtr="1">
            <a:spAutoFit/>
          </a:bodyPr>
          <a:lstStyle/>
          <a:p>
            <a:pPr algn="ctr"/>
            <a:r>
              <a:rPr lang="en-US" sz="800" dirty="0"/>
              <a:t>Sugars and derivatives</a:t>
            </a:r>
          </a:p>
        </p:txBody>
      </p:sp>
      <p:sp>
        <p:nvSpPr>
          <p:cNvPr id="12" name="TextBox 11"/>
          <p:cNvSpPr txBox="1"/>
          <p:nvPr/>
        </p:nvSpPr>
        <p:spPr>
          <a:xfrm rot="16200000">
            <a:off x="251568" y="5902656"/>
            <a:ext cx="648000" cy="2160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nchorCtr="1">
            <a:spAutoFit/>
          </a:bodyPr>
          <a:lstStyle/>
          <a:p>
            <a:pPr algn="ctr"/>
            <a:r>
              <a:rPr lang="en-US" sz="800" dirty="0"/>
              <a:t>Others</a:t>
            </a:r>
          </a:p>
        </p:txBody>
      </p:sp>
      <p:cxnSp>
        <p:nvCxnSpPr>
          <p:cNvPr id="13" name="Straight Connector 12"/>
          <p:cNvCxnSpPr/>
          <p:nvPr/>
        </p:nvCxnSpPr>
        <p:spPr>
          <a:xfrm flipH="1">
            <a:off x="718973" y="3437448"/>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a:off x="718973" y="4491528"/>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H="1">
            <a:off x="711353" y="5618756"/>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flipH="1">
            <a:off x="4903229" y="3694172"/>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H="1">
            <a:off x="4903229" y="4759052"/>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a:off x="4900054" y="5908640"/>
            <a:ext cx="2773474" cy="0"/>
          </a:xfrm>
          <a:prstGeom prst="line">
            <a:avLst/>
          </a:prstGeom>
          <a:ln w="12700"/>
        </p:spPr>
        <p:style>
          <a:lnRef idx="1">
            <a:schemeClr val="dk1"/>
          </a:lnRef>
          <a:fillRef idx="0">
            <a:schemeClr val="dk1"/>
          </a:fillRef>
          <a:effectRef idx="0">
            <a:schemeClr val="dk1"/>
          </a:effectRef>
          <a:fontRef idx="minor">
            <a:schemeClr val="tx1"/>
          </a:fontRef>
        </p:style>
      </p:cxnSp>
      <p:sp>
        <p:nvSpPr>
          <p:cNvPr id="19" name="TextBox 18"/>
          <p:cNvSpPr txBox="1"/>
          <p:nvPr/>
        </p:nvSpPr>
        <p:spPr>
          <a:xfrm rot="16200000">
            <a:off x="3708032" y="2506001"/>
            <a:ext cx="2088000" cy="216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chorCtr="1">
            <a:spAutoFit/>
          </a:bodyPr>
          <a:lstStyle/>
          <a:p>
            <a:pPr algn="ctr"/>
            <a:r>
              <a:rPr lang="en-US" sz="800" dirty="0"/>
              <a:t>Amino acids and derivatives</a:t>
            </a:r>
          </a:p>
        </p:txBody>
      </p:sp>
      <p:sp>
        <p:nvSpPr>
          <p:cNvPr id="20" name="TextBox 19"/>
          <p:cNvSpPr txBox="1"/>
          <p:nvPr/>
        </p:nvSpPr>
        <p:spPr>
          <a:xfrm rot="16200000">
            <a:off x="4248032" y="4113144"/>
            <a:ext cx="1008000" cy="216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nchorCtr="1">
            <a:spAutoFit/>
          </a:bodyPr>
          <a:lstStyle/>
          <a:p>
            <a:pPr algn="ctr"/>
            <a:r>
              <a:rPr lang="en-US" sz="800" dirty="0"/>
              <a:t>Organic acids</a:t>
            </a:r>
          </a:p>
        </p:txBody>
      </p:sp>
      <p:sp>
        <p:nvSpPr>
          <p:cNvPr id="21" name="TextBox 20"/>
          <p:cNvSpPr txBox="1"/>
          <p:nvPr/>
        </p:nvSpPr>
        <p:spPr>
          <a:xfrm rot="16200000">
            <a:off x="4212032" y="5230842"/>
            <a:ext cx="1080000" cy="21600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nchorCtr="1">
            <a:spAutoFit/>
          </a:bodyPr>
          <a:lstStyle/>
          <a:p>
            <a:pPr algn="ctr"/>
            <a:r>
              <a:rPr lang="en-US" sz="800" dirty="0"/>
              <a:t>Sugars and derivatives</a:t>
            </a:r>
          </a:p>
        </p:txBody>
      </p:sp>
      <p:sp>
        <p:nvSpPr>
          <p:cNvPr id="22" name="TextBox 21"/>
          <p:cNvSpPr txBox="1"/>
          <p:nvPr/>
        </p:nvSpPr>
        <p:spPr>
          <a:xfrm rot="16200000">
            <a:off x="4518032" y="6078273"/>
            <a:ext cx="468000" cy="21544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nchorCtr="1">
            <a:spAutoFit/>
          </a:bodyPr>
          <a:lstStyle/>
          <a:p>
            <a:pPr algn="ctr"/>
            <a:r>
              <a:rPr lang="en-US" sz="800" dirty="0"/>
              <a:t>Others</a:t>
            </a:r>
          </a:p>
        </p:txBody>
      </p:sp>
      <p:sp>
        <p:nvSpPr>
          <p:cNvPr id="23" name="Oval 22"/>
          <p:cNvSpPr/>
          <p:nvPr/>
        </p:nvSpPr>
        <p:spPr>
          <a:xfrm>
            <a:off x="5448071" y="161553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a:off x="5448071" y="170092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a:off x="2582255" y="161451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Oval 25"/>
          <p:cNvSpPr/>
          <p:nvPr/>
        </p:nvSpPr>
        <p:spPr>
          <a:xfrm>
            <a:off x="2582255" y="169604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p:cNvSpPr/>
          <p:nvPr/>
        </p:nvSpPr>
        <p:spPr>
          <a:xfrm>
            <a:off x="2582255" y="176805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Oval 27"/>
          <p:cNvSpPr/>
          <p:nvPr/>
        </p:nvSpPr>
        <p:spPr>
          <a:xfrm>
            <a:off x="1257760" y="184958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Oval 28"/>
          <p:cNvSpPr/>
          <p:nvPr/>
        </p:nvSpPr>
        <p:spPr>
          <a:xfrm>
            <a:off x="2258218" y="169128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Oval 29"/>
          <p:cNvSpPr/>
          <p:nvPr/>
        </p:nvSpPr>
        <p:spPr>
          <a:xfrm>
            <a:off x="2258218" y="209453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Oval 30"/>
          <p:cNvSpPr/>
          <p:nvPr/>
        </p:nvSpPr>
        <p:spPr>
          <a:xfrm>
            <a:off x="2582255" y="217606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Oval 31"/>
          <p:cNvSpPr/>
          <p:nvPr/>
        </p:nvSpPr>
        <p:spPr>
          <a:xfrm>
            <a:off x="1570855" y="217096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Oval 32"/>
          <p:cNvSpPr/>
          <p:nvPr/>
        </p:nvSpPr>
        <p:spPr>
          <a:xfrm>
            <a:off x="1257760" y="217606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p:cNvSpPr/>
          <p:nvPr/>
        </p:nvSpPr>
        <p:spPr>
          <a:xfrm>
            <a:off x="1257760" y="232846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val 34"/>
          <p:cNvSpPr/>
          <p:nvPr/>
        </p:nvSpPr>
        <p:spPr>
          <a:xfrm>
            <a:off x="2582255" y="242088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 name="Oval 35"/>
          <p:cNvSpPr/>
          <p:nvPr/>
        </p:nvSpPr>
        <p:spPr>
          <a:xfrm>
            <a:off x="2582255" y="257328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Oval 36"/>
          <p:cNvSpPr/>
          <p:nvPr/>
        </p:nvSpPr>
        <p:spPr>
          <a:xfrm>
            <a:off x="2582255" y="265387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Oval 37"/>
          <p:cNvSpPr/>
          <p:nvPr/>
        </p:nvSpPr>
        <p:spPr>
          <a:xfrm>
            <a:off x="2258218" y="273511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Oval 38"/>
          <p:cNvSpPr/>
          <p:nvPr/>
        </p:nvSpPr>
        <p:spPr>
          <a:xfrm>
            <a:off x="2582255" y="27344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 name="Oval 39"/>
          <p:cNvSpPr/>
          <p:nvPr/>
        </p:nvSpPr>
        <p:spPr>
          <a:xfrm>
            <a:off x="2258218" y="281838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Oval 40"/>
          <p:cNvSpPr/>
          <p:nvPr/>
        </p:nvSpPr>
        <p:spPr>
          <a:xfrm>
            <a:off x="2582255" y="281505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p:cNvSpPr/>
          <p:nvPr/>
        </p:nvSpPr>
        <p:spPr>
          <a:xfrm>
            <a:off x="1257760" y="297777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Oval 42"/>
          <p:cNvSpPr/>
          <p:nvPr/>
        </p:nvSpPr>
        <p:spPr>
          <a:xfrm>
            <a:off x="2258218" y="298015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Oval 43"/>
          <p:cNvSpPr/>
          <p:nvPr/>
        </p:nvSpPr>
        <p:spPr>
          <a:xfrm>
            <a:off x="1257760" y="313652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Oval 44"/>
          <p:cNvSpPr/>
          <p:nvPr/>
        </p:nvSpPr>
        <p:spPr>
          <a:xfrm>
            <a:off x="1935658" y="313652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Oval 45"/>
          <p:cNvSpPr/>
          <p:nvPr/>
        </p:nvSpPr>
        <p:spPr>
          <a:xfrm>
            <a:off x="1935658" y="321932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a:off x="3258168" y="321932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Oval 47"/>
          <p:cNvSpPr/>
          <p:nvPr/>
        </p:nvSpPr>
        <p:spPr>
          <a:xfrm>
            <a:off x="2582255" y="330438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Oval 48"/>
          <p:cNvSpPr/>
          <p:nvPr/>
        </p:nvSpPr>
        <p:spPr>
          <a:xfrm>
            <a:off x="1570855" y="346154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0" name="Oval 49"/>
          <p:cNvSpPr/>
          <p:nvPr/>
        </p:nvSpPr>
        <p:spPr>
          <a:xfrm>
            <a:off x="2258218" y="289688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Oval 51"/>
          <p:cNvSpPr/>
          <p:nvPr/>
        </p:nvSpPr>
        <p:spPr>
          <a:xfrm>
            <a:off x="1257760" y="362981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3" name="Oval 52"/>
          <p:cNvSpPr/>
          <p:nvPr/>
        </p:nvSpPr>
        <p:spPr>
          <a:xfrm>
            <a:off x="3258168" y="362892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Oval 53"/>
          <p:cNvSpPr/>
          <p:nvPr/>
        </p:nvSpPr>
        <p:spPr>
          <a:xfrm>
            <a:off x="2582255" y="37075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Oval 54"/>
          <p:cNvSpPr/>
          <p:nvPr/>
        </p:nvSpPr>
        <p:spPr>
          <a:xfrm>
            <a:off x="1257760" y="371068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p:cNvSpPr/>
          <p:nvPr/>
        </p:nvSpPr>
        <p:spPr>
          <a:xfrm>
            <a:off x="2582255" y="386625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Oval 56"/>
          <p:cNvSpPr/>
          <p:nvPr/>
        </p:nvSpPr>
        <p:spPr>
          <a:xfrm>
            <a:off x="1570855" y="386943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8" name="Oval 57"/>
          <p:cNvSpPr/>
          <p:nvPr/>
        </p:nvSpPr>
        <p:spPr>
          <a:xfrm>
            <a:off x="1257760" y="394893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9" name="Oval 58"/>
          <p:cNvSpPr/>
          <p:nvPr/>
        </p:nvSpPr>
        <p:spPr>
          <a:xfrm>
            <a:off x="1257760" y="435557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0" name="Oval 59"/>
          <p:cNvSpPr/>
          <p:nvPr/>
        </p:nvSpPr>
        <p:spPr>
          <a:xfrm>
            <a:off x="2582255" y="435240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1" name="Oval 60"/>
          <p:cNvSpPr/>
          <p:nvPr/>
        </p:nvSpPr>
        <p:spPr>
          <a:xfrm>
            <a:off x="1257760" y="443711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2" name="Oval 61"/>
          <p:cNvSpPr/>
          <p:nvPr/>
        </p:nvSpPr>
        <p:spPr>
          <a:xfrm>
            <a:off x="2582255" y="56451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3" name="Oval 62"/>
          <p:cNvSpPr/>
          <p:nvPr/>
        </p:nvSpPr>
        <p:spPr>
          <a:xfrm>
            <a:off x="2582255" y="588997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4" name="Oval 63"/>
          <p:cNvSpPr/>
          <p:nvPr/>
        </p:nvSpPr>
        <p:spPr>
          <a:xfrm>
            <a:off x="1257760" y="588362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5" name="Oval 64"/>
          <p:cNvSpPr/>
          <p:nvPr/>
        </p:nvSpPr>
        <p:spPr>
          <a:xfrm>
            <a:off x="1570855" y="588679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6" name="Oval 65"/>
          <p:cNvSpPr/>
          <p:nvPr/>
        </p:nvSpPr>
        <p:spPr>
          <a:xfrm>
            <a:off x="2582255" y="604237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7" name="Oval 66"/>
          <p:cNvSpPr/>
          <p:nvPr/>
        </p:nvSpPr>
        <p:spPr>
          <a:xfrm>
            <a:off x="1570855" y="604351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8" name="Oval 67"/>
          <p:cNvSpPr/>
          <p:nvPr/>
        </p:nvSpPr>
        <p:spPr>
          <a:xfrm>
            <a:off x="3258168" y="612618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9" name="Oval 68"/>
          <p:cNvSpPr/>
          <p:nvPr/>
        </p:nvSpPr>
        <p:spPr>
          <a:xfrm>
            <a:off x="2582255" y="612618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0" name="Oval 69"/>
          <p:cNvSpPr/>
          <p:nvPr/>
        </p:nvSpPr>
        <p:spPr>
          <a:xfrm>
            <a:off x="2258218" y="612618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1" name="Oval 70"/>
          <p:cNvSpPr/>
          <p:nvPr/>
        </p:nvSpPr>
        <p:spPr>
          <a:xfrm>
            <a:off x="1257760" y="612618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2" name="Oval 71"/>
          <p:cNvSpPr/>
          <p:nvPr/>
        </p:nvSpPr>
        <p:spPr>
          <a:xfrm>
            <a:off x="1570855" y="612618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3" name="Oval 72"/>
          <p:cNvSpPr/>
          <p:nvPr/>
        </p:nvSpPr>
        <p:spPr>
          <a:xfrm>
            <a:off x="1257760" y="451819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4" name="Oval 73"/>
          <p:cNvSpPr/>
          <p:nvPr/>
        </p:nvSpPr>
        <p:spPr>
          <a:xfrm>
            <a:off x="1257760" y="459065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75" name="Oval 74"/>
          <p:cNvSpPr/>
          <p:nvPr/>
        </p:nvSpPr>
        <p:spPr>
          <a:xfrm>
            <a:off x="2582255" y="467712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76" name="Oval 75"/>
          <p:cNvSpPr/>
          <p:nvPr/>
        </p:nvSpPr>
        <p:spPr>
          <a:xfrm>
            <a:off x="1257760" y="467712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77" name="Oval 76"/>
          <p:cNvSpPr/>
          <p:nvPr/>
        </p:nvSpPr>
        <p:spPr>
          <a:xfrm>
            <a:off x="1570855" y="467712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78" name="Oval 77"/>
          <p:cNvSpPr/>
          <p:nvPr/>
        </p:nvSpPr>
        <p:spPr>
          <a:xfrm>
            <a:off x="3258168" y="475054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79" name="Oval 78"/>
          <p:cNvSpPr/>
          <p:nvPr/>
        </p:nvSpPr>
        <p:spPr>
          <a:xfrm>
            <a:off x="2582255" y="484036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1" name="Oval 80"/>
          <p:cNvSpPr/>
          <p:nvPr/>
        </p:nvSpPr>
        <p:spPr>
          <a:xfrm>
            <a:off x="1257760" y="483803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2" name="Oval 81"/>
          <p:cNvSpPr/>
          <p:nvPr/>
        </p:nvSpPr>
        <p:spPr>
          <a:xfrm>
            <a:off x="1570855" y="483411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3" name="Oval 82"/>
          <p:cNvSpPr/>
          <p:nvPr/>
        </p:nvSpPr>
        <p:spPr>
          <a:xfrm>
            <a:off x="2582255" y="515917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4" name="Oval 83"/>
          <p:cNvSpPr/>
          <p:nvPr/>
        </p:nvSpPr>
        <p:spPr>
          <a:xfrm>
            <a:off x="1257760" y="515917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5" name="Oval 84"/>
          <p:cNvSpPr/>
          <p:nvPr/>
        </p:nvSpPr>
        <p:spPr>
          <a:xfrm>
            <a:off x="1570855" y="515917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6" name="Oval 85"/>
          <p:cNvSpPr/>
          <p:nvPr/>
        </p:nvSpPr>
        <p:spPr>
          <a:xfrm>
            <a:off x="2582255" y="523634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7" name="Oval 86"/>
          <p:cNvSpPr/>
          <p:nvPr/>
        </p:nvSpPr>
        <p:spPr>
          <a:xfrm>
            <a:off x="2582255" y="532348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8" name="Oval 87"/>
          <p:cNvSpPr/>
          <p:nvPr/>
        </p:nvSpPr>
        <p:spPr>
          <a:xfrm>
            <a:off x="1257760" y="532348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89" name="Oval 88"/>
          <p:cNvSpPr/>
          <p:nvPr/>
        </p:nvSpPr>
        <p:spPr>
          <a:xfrm>
            <a:off x="1570855" y="532348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90" name="Oval 89"/>
          <p:cNvSpPr/>
          <p:nvPr/>
        </p:nvSpPr>
        <p:spPr>
          <a:xfrm>
            <a:off x="1257760" y="540451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91" name="Oval 90"/>
          <p:cNvSpPr/>
          <p:nvPr/>
        </p:nvSpPr>
        <p:spPr>
          <a:xfrm>
            <a:off x="2258218" y="338591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2" name="Oval 91"/>
          <p:cNvSpPr/>
          <p:nvPr/>
        </p:nvSpPr>
        <p:spPr>
          <a:xfrm>
            <a:off x="2582255" y="338591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3" name="Oval 92"/>
          <p:cNvSpPr/>
          <p:nvPr/>
        </p:nvSpPr>
        <p:spPr>
          <a:xfrm>
            <a:off x="2582255" y="59635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4" name="Oval 93"/>
          <p:cNvSpPr/>
          <p:nvPr/>
        </p:nvSpPr>
        <p:spPr>
          <a:xfrm>
            <a:off x="1257760" y="59635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5" name="Oval 94"/>
          <p:cNvSpPr/>
          <p:nvPr/>
        </p:nvSpPr>
        <p:spPr>
          <a:xfrm>
            <a:off x="1570855" y="59635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6" name="Oval 95"/>
          <p:cNvSpPr/>
          <p:nvPr/>
        </p:nvSpPr>
        <p:spPr>
          <a:xfrm>
            <a:off x="2258218" y="59635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7" name="Oval 96"/>
          <p:cNvSpPr/>
          <p:nvPr/>
        </p:nvSpPr>
        <p:spPr>
          <a:xfrm>
            <a:off x="1570855" y="508042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99" name="Oval 98"/>
          <p:cNvSpPr/>
          <p:nvPr/>
        </p:nvSpPr>
        <p:spPr>
          <a:xfrm>
            <a:off x="6794822" y="161451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0" name="Oval 99"/>
          <p:cNvSpPr/>
          <p:nvPr/>
        </p:nvSpPr>
        <p:spPr>
          <a:xfrm>
            <a:off x="7456277" y="170080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1" name="Oval 100"/>
          <p:cNvSpPr/>
          <p:nvPr/>
        </p:nvSpPr>
        <p:spPr>
          <a:xfrm>
            <a:off x="6794822" y="179027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2" name="Oval 101"/>
          <p:cNvSpPr/>
          <p:nvPr/>
        </p:nvSpPr>
        <p:spPr>
          <a:xfrm>
            <a:off x="5448071" y="20533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3" name="Oval 102"/>
          <p:cNvSpPr/>
          <p:nvPr/>
        </p:nvSpPr>
        <p:spPr>
          <a:xfrm>
            <a:off x="6794822" y="20533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4" name="Oval 103"/>
          <p:cNvSpPr/>
          <p:nvPr/>
        </p:nvSpPr>
        <p:spPr>
          <a:xfrm>
            <a:off x="5448071" y="179186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5" name="Oval 104"/>
          <p:cNvSpPr/>
          <p:nvPr/>
        </p:nvSpPr>
        <p:spPr>
          <a:xfrm>
            <a:off x="5448071" y="214797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6" name="Oval 105"/>
          <p:cNvSpPr/>
          <p:nvPr/>
        </p:nvSpPr>
        <p:spPr>
          <a:xfrm>
            <a:off x="5448071" y="223442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7" name="Oval 106"/>
          <p:cNvSpPr/>
          <p:nvPr/>
        </p:nvSpPr>
        <p:spPr>
          <a:xfrm>
            <a:off x="6794822" y="267841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8" name="Oval 107"/>
          <p:cNvSpPr/>
          <p:nvPr/>
        </p:nvSpPr>
        <p:spPr>
          <a:xfrm>
            <a:off x="5448071" y="276085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9" name="Oval 108"/>
          <p:cNvSpPr/>
          <p:nvPr/>
        </p:nvSpPr>
        <p:spPr>
          <a:xfrm>
            <a:off x="7456277" y="302527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0" name="Oval 109"/>
          <p:cNvSpPr/>
          <p:nvPr/>
        </p:nvSpPr>
        <p:spPr>
          <a:xfrm>
            <a:off x="5448071" y="399663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1" name="Oval 110"/>
          <p:cNvSpPr/>
          <p:nvPr/>
        </p:nvSpPr>
        <p:spPr>
          <a:xfrm>
            <a:off x="5448071" y="302541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2" name="Oval 111"/>
          <p:cNvSpPr/>
          <p:nvPr/>
        </p:nvSpPr>
        <p:spPr>
          <a:xfrm>
            <a:off x="6794822" y="302674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3" name="Oval 112"/>
          <p:cNvSpPr/>
          <p:nvPr/>
        </p:nvSpPr>
        <p:spPr>
          <a:xfrm>
            <a:off x="6794822" y="31121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4" name="Oval 113"/>
          <p:cNvSpPr/>
          <p:nvPr/>
        </p:nvSpPr>
        <p:spPr>
          <a:xfrm>
            <a:off x="5448071" y="364189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5" name="Oval 114"/>
          <p:cNvSpPr/>
          <p:nvPr/>
        </p:nvSpPr>
        <p:spPr>
          <a:xfrm>
            <a:off x="5448071" y="319898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6" name="Oval 115"/>
          <p:cNvSpPr/>
          <p:nvPr/>
        </p:nvSpPr>
        <p:spPr>
          <a:xfrm>
            <a:off x="5448071" y="329187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7" name="Oval 116"/>
          <p:cNvSpPr/>
          <p:nvPr/>
        </p:nvSpPr>
        <p:spPr>
          <a:xfrm>
            <a:off x="6794822" y="328941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8" name="Oval 117"/>
          <p:cNvSpPr/>
          <p:nvPr/>
        </p:nvSpPr>
        <p:spPr>
          <a:xfrm>
            <a:off x="5448071" y="338813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1" name="Oval 120"/>
          <p:cNvSpPr/>
          <p:nvPr/>
        </p:nvSpPr>
        <p:spPr>
          <a:xfrm>
            <a:off x="6794822" y="399663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2" name="Oval 121"/>
          <p:cNvSpPr/>
          <p:nvPr/>
        </p:nvSpPr>
        <p:spPr>
          <a:xfrm>
            <a:off x="6794822" y="496258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3" name="Oval 122"/>
          <p:cNvSpPr/>
          <p:nvPr/>
        </p:nvSpPr>
        <p:spPr>
          <a:xfrm>
            <a:off x="5448071" y="496258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4" name="Oval 123"/>
          <p:cNvSpPr/>
          <p:nvPr/>
        </p:nvSpPr>
        <p:spPr>
          <a:xfrm>
            <a:off x="6794822" y="372803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5" name="Oval 124"/>
          <p:cNvSpPr/>
          <p:nvPr/>
        </p:nvSpPr>
        <p:spPr>
          <a:xfrm>
            <a:off x="6794822" y="522443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6" name="Oval 125"/>
          <p:cNvSpPr/>
          <p:nvPr/>
        </p:nvSpPr>
        <p:spPr>
          <a:xfrm>
            <a:off x="6794822" y="548817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8" name="Oval 127"/>
          <p:cNvSpPr/>
          <p:nvPr/>
        </p:nvSpPr>
        <p:spPr>
          <a:xfrm>
            <a:off x="5448071" y="522443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2" name="Oval 131"/>
          <p:cNvSpPr/>
          <p:nvPr/>
        </p:nvSpPr>
        <p:spPr>
          <a:xfrm>
            <a:off x="5448071" y="548565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6" name="Oval 175"/>
          <p:cNvSpPr/>
          <p:nvPr/>
        </p:nvSpPr>
        <p:spPr>
          <a:xfrm>
            <a:off x="6794822" y="593341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7" name="Oval 176"/>
          <p:cNvSpPr/>
          <p:nvPr/>
        </p:nvSpPr>
        <p:spPr>
          <a:xfrm>
            <a:off x="6794822" y="60189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0" name="Oval 179"/>
          <p:cNvSpPr/>
          <p:nvPr/>
        </p:nvSpPr>
        <p:spPr>
          <a:xfrm>
            <a:off x="7456277" y="460872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1" name="Oval 180"/>
          <p:cNvSpPr/>
          <p:nvPr/>
        </p:nvSpPr>
        <p:spPr>
          <a:xfrm>
            <a:off x="7456277" y="470592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2" name="Oval 181"/>
          <p:cNvSpPr/>
          <p:nvPr/>
        </p:nvSpPr>
        <p:spPr>
          <a:xfrm>
            <a:off x="5448071" y="602417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4" name="Oval 183"/>
          <p:cNvSpPr/>
          <p:nvPr/>
        </p:nvSpPr>
        <p:spPr>
          <a:xfrm>
            <a:off x="6794822" y="426416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5" name="Oval 184"/>
          <p:cNvSpPr/>
          <p:nvPr/>
        </p:nvSpPr>
        <p:spPr>
          <a:xfrm>
            <a:off x="6794822" y="444411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6" name="Oval 185"/>
          <p:cNvSpPr/>
          <p:nvPr/>
        </p:nvSpPr>
        <p:spPr>
          <a:xfrm>
            <a:off x="5448071" y="461602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7" name="Oval 186"/>
          <p:cNvSpPr/>
          <p:nvPr/>
        </p:nvSpPr>
        <p:spPr>
          <a:xfrm>
            <a:off x="5796136" y="460505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8" name="Oval 187"/>
          <p:cNvSpPr/>
          <p:nvPr/>
        </p:nvSpPr>
        <p:spPr>
          <a:xfrm>
            <a:off x="6794822" y="35519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9" name="Oval 188"/>
          <p:cNvSpPr/>
          <p:nvPr/>
        </p:nvSpPr>
        <p:spPr>
          <a:xfrm>
            <a:off x="5448071" y="425952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0" name="Oval 189"/>
          <p:cNvSpPr/>
          <p:nvPr/>
        </p:nvSpPr>
        <p:spPr>
          <a:xfrm>
            <a:off x="6794822" y="434410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1" name="Oval 190"/>
          <p:cNvSpPr/>
          <p:nvPr/>
        </p:nvSpPr>
        <p:spPr>
          <a:xfrm>
            <a:off x="5448071" y="434653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753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6574172" y="4694806"/>
            <a:ext cx="1902849" cy="1902849"/>
          </a:xfrm>
          <a:prstGeom prst="rect">
            <a:avLst/>
          </a:prstGeom>
        </p:spPr>
      </p:pic>
      <p:sp>
        <p:nvSpPr>
          <p:cNvPr id="4" name="Slide Number Placeholder 3"/>
          <p:cNvSpPr>
            <a:spLocks noGrp="1"/>
          </p:cNvSpPr>
          <p:nvPr>
            <p:ph type="sldNum" sz="quarter" idx="12"/>
          </p:nvPr>
        </p:nvSpPr>
        <p:spPr/>
        <p:txBody>
          <a:bodyPr/>
          <a:lstStyle/>
          <a:p>
            <a:fld id="{9646A049-586C-450B-BC7F-485A74B1CE67}" type="slidenum">
              <a:rPr lang="en-US" smtClean="0"/>
              <a:t>26</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dirty="0"/>
              <a:t>, polytunnel 2022</a:t>
            </a:r>
          </a:p>
          <a:p>
            <a:r>
              <a:rPr lang="en-US" sz="2800" b="1" dirty="0"/>
              <a:t>GS/GOGAT cycle, leaves</a:t>
            </a:r>
          </a:p>
        </p:txBody>
      </p:sp>
      <p:pic>
        <p:nvPicPr>
          <p:cNvPr id="6" name="Picture 5"/>
          <p:cNvPicPr>
            <a:picLocks noChangeAspect="1"/>
          </p:cNvPicPr>
          <p:nvPr/>
        </p:nvPicPr>
        <p:blipFill>
          <a:blip r:embed="rId3"/>
          <a:stretch>
            <a:fillRect/>
          </a:stretch>
        </p:blipFill>
        <p:spPr>
          <a:xfrm>
            <a:off x="356175" y="1461258"/>
            <a:ext cx="2259353" cy="1535694"/>
          </a:xfrm>
          <a:prstGeom prst="rect">
            <a:avLst/>
          </a:prstGeom>
        </p:spPr>
      </p:pic>
      <p:pic>
        <p:nvPicPr>
          <p:cNvPr id="7" name="Picture 6"/>
          <p:cNvPicPr>
            <a:picLocks noChangeAspect="1"/>
          </p:cNvPicPr>
          <p:nvPr/>
        </p:nvPicPr>
        <p:blipFill>
          <a:blip r:embed="rId4"/>
          <a:stretch>
            <a:fillRect/>
          </a:stretch>
        </p:blipFill>
        <p:spPr>
          <a:xfrm>
            <a:off x="2966660" y="4291824"/>
            <a:ext cx="2484000" cy="2484000"/>
          </a:xfrm>
          <a:prstGeom prst="rect">
            <a:avLst/>
          </a:prstGeom>
        </p:spPr>
      </p:pic>
      <p:pic>
        <p:nvPicPr>
          <p:cNvPr id="8" name="Picture 7"/>
          <p:cNvPicPr>
            <a:picLocks noChangeAspect="1"/>
          </p:cNvPicPr>
          <p:nvPr/>
        </p:nvPicPr>
        <p:blipFill>
          <a:blip r:embed="rId5"/>
          <a:stretch>
            <a:fillRect/>
          </a:stretch>
        </p:blipFill>
        <p:spPr>
          <a:xfrm>
            <a:off x="2966660" y="1424911"/>
            <a:ext cx="2484000" cy="2484000"/>
          </a:xfrm>
          <a:prstGeom prst="rect">
            <a:avLst/>
          </a:prstGeom>
        </p:spPr>
      </p:pic>
      <p:pic>
        <p:nvPicPr>
          <p:cNvPr id="9" name="Picture 8"/>
          <p:cNvPicPr>
            <a:picLocks noChangeAspect="1"/>
          </p:cNvPicPr>
          <p:nvPr/>
        </p:nvPicPr>
        <p:blipFill>
          <a:blip r:embed="rId6"/>
          <a:stretch>
            <a:fillRect/>
          </a:stretch>
        </p:blipFill>
        <p:spPr>
          <a:xfrm>
            <a:off x="356175" y="4291824"/>
            <a:ext cx="2484000" cy="248400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07911" y="1379436"/>
            <a:ext cx="1596600" cy="2160000"/>
          </a:xfrm>
          <a:prstGeom prst="rect">
            <a:avLst/>
          </a:prstGeom>
        </p:spPr>
      </p:pic>
      <p:sp>
        <p:nvSpPr>
          <p:cNvPr id="11" name="TextBox 10"/>
          <p:cNvSpPr txBox="1"/>
          <p:nvPr/>
        </p:nvSpPr>
        <p:spPr>
          <a:xfrm>
            <a:off x="6387465" y="3539436"/>
            <a:ext cx="437492" cy="369332"/>
          </a:xfrm>
          <a:prstGeom prst="rect">
            <a:avLst/>
          </a:prstGeom>
          <a:noFill/>
        </p:spPr>
        <p:txBody>
          <a:bodyPr wrap="none" rtlCol="0">
            <a:spAutoFit/>
          </a:bodyPr>
          <a:lstStyle/>
          <a:p>
            <a:pPr algn="ctr"/>
            <a:r>
              <a:rPr lang="en-US" dirty="0"/>
              <a:t>VC</a:t>
            </a: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06989" y="1379436"/>
            <a:ext cx="1596600" cy="2160000"/>
          </a:xfrm>
          <a:prstGeom prst="rect">
            <a:avLst/>
          </a:prstGeom>
        </p:spPr>
      </p:pic>
      <p:sp>
        <p:nvSpPr>
          <p:cNvPr id="13" name="Rectangle 12"/>
          <p:cNvSpPr/>
          <p:nvPr/>
        </p:nvSpPr>
        <p:spPr>
          <a:xfrm>
            <a:off x="7548356" y="3550727"/>
            <a:ext cx="1453603" cy="369332"/>
          </a:xfrm>
          <a:prstGeom prst="rect">
            <a:avLst/>
          </a:prstGeom>
        </p:spPr>
        <p:txBody>
          <a:bodyPr wrap="none">
            <a:spAutoFit/>
          </a:bodyPr>
          <a:lstStyle/>
          <a:p>
            <a:pPr algn="ctr"/>
            <a:r>
              <a:rPr lang="en-US" dirty="0"/>
              <a:t>mitoGS_4277</a:t>
            </a:r>
          </a:p>
        </p:txBody>
      </p:sp>
      <p:cxnSp>
        <p:nvCxnSpPr>
          <p:cNvPr id="15" name="Straight Connector 14"/>
          <p:cNvCxnSpPr/>
          <p:nvPr/>
        </p:nvCxnSpPr>
        <p:spPr>
          <a:xfrm flipH="1">
            <a:off x="9471048" y="4356888"/>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682362" y="1171757"/>
            <a:ext cx="1052596" cy="338554"/>
          </a:xfrm>
          <a:prstGeom prst="rect">
            <a:avLst/>
          </a:prstGeom>
          <a:noFill/>
        </p:spPr>
        <p:txBody>
          <a:bodyPr wrap="none" rtlCol="0">
            <a:spAutoFit/>
          </a:bodyPr>
          <a:lstStyle/>
          <a:p>
            <a:pPr algn="ctr"/>
            <a:r>
              <a:rPr lang="en-US" sz="1600" dirty="0"/>
              <a:t>Glutamine</a:t>
            </a:r>
          </a:p>
        </p:txBody>
      </p:sp>
      <p:sp>
        <p:nvSpPr>
          <p:cNvPr id="17" name="TextBox 16"/>
          <p:cNvSpPr txBox="1"/>
          <p:nvPr/>
        </p:nvSpPr>
        <p:spPr>
          <a:xfrm>
            <a:off x="1067516" y="4099809"/>
            <a:ext cx="1061317" cy="338554"/>
          </a:xfrm>
          <a:prstGeom prst="rect">
            <a:avLst/>
          </a:prstGeom>
          <a:noFill/>
        </p:spPr>
        <p:txBody>
          <a:bodyPr wrap="none" rtlCol="0">
            <a:spAutoFit/>
          </a:bodyPr>
          <a:lstStyle/>
          <a:p>
            <a:pPr algn="ctr"/>
            <a:r>
              <a:rPr lang="en-US" sz="1600" dirty="0"/>
              <a:t>Glutamate</a:t>
            </a:r>
          </a:p>
        </p:txBody>
      </p:sp>
      <p:sp>
        <p:nvSpPr>
          <p:cNvPr id="18" name="TextBox 17"/>
          <p:cNvSpPr txBox="1"/>
          <p:nvPr/>
        </p:nvSpPr>
        <p:spPr>
          <a:xfrm>
            <a:off x="3510969" y="4099809"/>
            <a:ext cx="1395383" cy="338554"/>
          </a:xfrm>
          <a:prstGeom prst="rect">
            <a:avLst/>
          </a:prstGeom>
          <a:noFill/>
        </p:spPr>
        <p:txBody>
          <a:bodyPr wrap="none" rtlCol="0">
            <a:spAutoFit/>
          </a:bodyPr>
          <a:lstStyle/>
          <a:p>
            <a:pPr algn="ctr"/>
            <a:r>
              <a:rPr lang="en-US" sz="1600" dirty="0"/>
              <a:t>2-oxoglutarate</a:t>
            </a:r>
          </a:p>
        </p:txBody>
      </p:sp>
      <p:sp>
        <p:nvSpPr>
          <p:cNvPr id="19" name="TextBox 18"/>
          <p:cNvSpPr txBox="1"/>
          <p:nvPr/>
        </p:nvSpPr>
        <p:spPr>
          <a:xfrm>
            <a:off x="6588224" y="4344961"/>
            <a:ext cx="1511440" cy="338554"/>
          </a:xfrm>
          <a:prstGeom prst="rect">
            <a:avLst/>
          </a:prstGeom>
          <a:noFill/>
        </p:spPr>
        <p:txBody>
          <a:bodyPr wrap="none" rtlCol="0">
            <a:spAutoFit/>
          </a:bodyPr>
          <a:lstStyle/>
          <a:p>
            <a:pPr algn="ctr"/>
            <a:r>
              <a:rPr lang="en-US" sz="1600" dirty="0"/>
              <a:t>Root dry weight</a:t>
            </a:r>
          </a:p>
        </p:txBody>
      </p:sp>
      <p:sp>
        <p:nvSpPr>
          <p:cNvPr id="2" name="Down Arrow 1"/>
          <p:cNvSpPr/>
          <p:nvPr/>
        </p:nvSpPr>
        <p:spPr>
          <a:xfrm>
            <a:off x="8305289" y="4438363"/>
            <a:ext cx="133672" cy="36004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Down Arrow 19"/>
          <p:cNvSpPr/>
          <p:nvPr/>
        </p:nvSpPr>
        <p:spPr>
          <a:xfrm flipV="1">
            <a:off x="5191521" y="1318297"/>
            <a:ext cx="133672" cy="36004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51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27</a:t>
            </a:fld>
            <a:endParaRPr lang="en-US"/>
          </a:p>
        </p:txBody>
      </p:sp>
      <p:pic>
        <p:nvPicPr>
          <p:cNvPr id="5" name="Picture 4">
            <a:extLst>
              <a:ext uri="{FF2B5EF4-FFF2-40B4-BE49-F238E27FC236}">
                <a16:creationId xmlns:a16="http://schemas.microsoft.com/office/drawing/2014/main" id="{33DB862C-02B7-79B1-37D6-1CECA14EC695}"/>
              </a:ext>
            </a:extLst>
          </p:cNvPr>
          <p:cNvPicPr>
            <a:picLocks noChangeAspect="1"/>
          </p:cNvPicPr>
          <p:nvPr/>
        </p:nvPicPr>
        <p:blipFill rotWithShape="1">
          <a:blip r:embed="rId2"/>
          <a:srcRect l="3400" r="2546"/>
          <a:stretch/>
        </p:blipFill>
        <p:spPr>
          <a:xfrm>
            <a:off x="35497" y="1303351"/>
            <a:ext cx="5976664" cy="4940620"/>
          </a:xfrm>
          <a:prstGeom prst="rect">
            <a:avLst/>
          </a:prstGeom>
        </p:spPr>
      </p:pic>
      <p:sp>
        <p:nvSpPr>
          <p:cNvPr id="6" name="TextBox 5">
            <a:extLst>
              <a:ext uri="{FF2B5EF4-FFF2-40B4-BE49-F238E27FC236}">
                <a16:creationId xmlns:a16="http://schemas.microsoft.com/office/drawing/2014/main" id="{7855C2D7-8222-612F-B79D-AF35F7576710}"/>
              </a:ext>
            </a:extLst>
          </p:cNvPr>
          <p:cNvSpPr txBox="1"/>
          <p:nvPr/>
        </p:nvSpPr>
        <p:spPr>
          <a:xfrm>
            <a:off x="0" y="6488668"/>
            <a:ext cx="4584192" cy="276999"/>
          </a:xfrm>
          <a:prstGeom prst="rect">
            <a:avLst/>
          </a:prstGeom>
          <a:noFill/>
        </p:spPr>
        <p:txBody>
          <a:bodyPr wrap="square">
            <a:spAutoFit/>
          </a:bodyPr>
          <a:lstStyle/>
          <a:p>
            <a:r>
              <a:rPr lang="en-GB" sz="1200" dirty="0"/>
              <a:t>Marino, D., et al. (2022) New Phytol</a:t>
            </a:r>
          </a:p>
        </p:txBody>
      </p:sp>
      <p:sp>
        <p:nvSpPr>
          <p:cNvPr id="8"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dirty="0"/>
              <a:t>, polytunnel 2022</a:t>
            </a:r>
          </a:p>
          <a:p>
            <a:r>
              <a:rPr lang="en-US" sz="2800" b="1" dirty="0"/>
              <a:t>GS/GOGAT cycle</a:t>
            </a:r>
          </a:p>
        </p:txBody>
      </p:sp>
      <p:sp>
        <p:nvSpPr>
          <p:cNvPr id="9" name="Rectangle 8"/>
          <p:cNvSpPr/>
          <p:nvPr/>
        </p:nvSpPr>
        <p:spPr>
          <a:xfrm>
            <a:off x="5622032" y="1556792"/>
            <a:ext cx="3342456" cy="1846659"/>
          </a:xfrm>
          <a:prstGeom prst="rect">
            <a:avLst/>
          </a:prstGeom>
        </p:spPr>
        <p:txBody>
          <a:bodyPr wrap="square">
            <a:spAutoFit/>
          </a:bodyPr>
          <a:lstStyle/>
          <a:p>
            <a:r>
              <a:rPr lang="en-US" sz="1600" dirty="0"/>
              <a:t>Ammonium sources: </a:t>
            </a:r>
          </a:p>
          <a:p>
            <a:r>
              <a:rPr lang="en-US" sz="1600" dirty="0"/>
              <a:t>uptake from the soil by roots </a:t>
            </a:r>
          </a:p>
          <a:p>
            <a:r>
              <a:rPr lang="en-US" sz="1600" dirty="0"/>
              <a:t>nitrate reduction</a:t>
            </a:r>
          </a:p>
          <a:p>
            <a:r>
              <a:rPr lang="en-US" sz="1600" dirty="0"/>
              <a:t>photorespiration</a:t>
            </a:r>
          </a:p>
          <a:p>
            <a:r>
              <a:rPr lang="en-US" sz="1600" dirty="0"/>
              <a:t>lignin biosynthesis </a:t>
            </a:r>
          </a:p>
          <a:p>
            <a:r>
              <a:rPr lang="en-US" sz="1600" dirty="0"/>
              <a:t>senescence-induced N remobilization </a:t>
            </a:r>
          </a:p>
          <a:p>
            <a:r>
              <a:rPr lang="en-US" sz="1600" dirty="0"/>
              <a:t>N</a:t>
            </a:r>
            <a:r>
              <a:rPr lang="en-US" sz="1600" baseline="-25000" dirty="0"/>
              <a:t>2</a:t>
            </a:r>
            <a:r>
              <a:rPr lang="en-US" sz="1600" dirty="0"/>
              <a:t> fixation in legumes </a:t>
            </a:r>
          </a:p>
        </p:txBody>
      </p:sp>
      <p:sp>
        <p:nvSpPr>
          <p:cNvPr id="10" name="Rectangle 9"/>
          <p:cNvSpPr/>
          <p:nvPr/>
        </p:nvSpPr>
        <p:spPr>
          <a:xfrm>
            <a:off x="5673080" y="4739660"/>
            <a:ext cx="3240360" cy="1569660"/>
          </a:xfrm>
          <a:prstGeom prst="rect">
            <a:avLst/>
          </a:prstGeom>
        </p:spPr>
        <p:txBody>
          <a:bodyPr wrap="square">
            <a:spAutoFit/>
          </a:bodyPr>
          <a:lstStyle/>
          <a:p>
            <a:r>
              <a:rPr lang="en-US" sz="1600" dirty="0"/>
              <a:t>Regulation of GS-GOGAT:</a:t>
            </a:r>
          </a:p>
          <a:p>
            <a:r>
              <a:rPr lang="en-US" sz="1600" dirty="0"/>
              <a:t>nitrogen availability</a:t>
            </a:r>
          </a:p>
          <a:p>
            <a:r>
              <a:rPr lang="en-US" sz="1600" dirty="0"/>
              <a:t>plant's nitrogen status</a:t>
            </a:r>
          </a:p>
          <a:p>
            <a:r>
              <a:rPr lang="en-US" sz="1600" dirty="0"/>
              <a:t>Light</a:t>
            </a:r>
          </a:p>
          <a:p>
            <a:r>
              <a:rPr lang="en-US" sz="1600" dirty="0"/>
              <a:t>Redox regulation</a:t>
            </a:r>
          </a:p>
          <a:p>
            <a:r>
              <a:rPr lang="en-US" sz="1600" b="1" dirty="0"/>
              <a:t>C/N balance</a:t>
            </a:r>
          </a:p>
        </p:txBody>
      </p:sp>
    </p:spTree>
    <p:extLst>
      <p:ext uri="{BB962C8B-B14F-4D97-AF65-F5344CB8AC3E}">
        <p14:creationId xmlns:p14="http://schemas.microsoft.com/office/powerpoint/2010/main" val="2465358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i="1" dirty="0"/>
              <a:t> + AAP1</a:t>
            </a:r>
            <a:r>
              <a:rPr lang="en-US" sz="2800" b="1" dirty="0"/>
              <a:t>, polytunnel 2022</a:t>
            </a: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246988"/>
            <a:ext cx="1596600" cy="2160000"/>
          </a:xfrm>
          <a:prstGeom prst="rect">
            <a:avLst/>
          </a:prstGeom>
        </p:spPr>
      </p:pic>
      <p:sp>
        <p:nvSpPr>
          <p:cNvPr id="20" name="TextBox 19"/>
          <p:cNvSpPr txBox="1"/>
          <p:nvPr/>
        </p:nvSpPr>
        <p:spPr>
          <a:xfrm>
            <a:off x="537373" y="3335921"/>
            <a:ext cx="1168910" cy="646331"/>
          </a:xfrm>
          <a:prstGeom prst="rect">
            <a:avLst/>
          </a:prstGeom>
          <a:noFill/>
        </p:spPr>
        <p:txBody>
          <a:bodyPr wrap="none" rtlCol="0">
            <a:spAutoFit/>
          </a:bodyPr>
          <a:lstStyle/>
          <a:p>
            <a:pPr algn="ctr"/>
            <a:r>
              <a:rPr lang="en-US" dirty="0"/>
              <a:t>GS+AAP1_</a:t>
            </a:r>
          </a:p>
          <a:p>
            <a:pPr algn="ctr"/>
            <a:r>
              <a:rPr lang="en-US" dirty="0"/>
              <a:t>4435 </a:t>
            </a:r>
          </a:p>
        </p:txBody>
      </p:sp>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6980" y="1227879"/>
            <a:ext cx="1596600" cy="2160000"/>
          </a:xfrm>
          <a:prstGeom prst="rect">
            <a:avLst/>
          </a:prstGeom>
        </p:spPr>
      </p:pic>
      <p:sp>
        <p:nvSpPr>
          <p:cNvPr id="35" name="TextBox 34"/>
          <p:cNvSpPr txBox="1"/>
          <p:nvPr/>
        </p:nvSpPr>
        <p:spPr>
          <a:xfrm>
            <a:off x="2376569" y="3355030"/>
            <a:ext cx="1168910" cy="646331"/>
          </a:xfrm>
          <a:prstGeom prst="rect">
            <a:avLst/>
          </a:prstGeom>
          <a:noFill/>
        </p:spPr>
        <p:txBody>
          <a:bodyPr wrap="none" rtlCol="0">
            <a:spAutoFit/>
          </a:bodyPr>
          <a:lstStyle/>
          <a:p>
            <a:pPr algn="ctr"/>
            <a:r>
              <a:rPr lang="en-US" dirty="0"/>
              <a:t>GS+AAP1_</a:t>
            </a:r>
          </a:p>
          <a:p>
            <a:pPr algn="ctr"/>
            <a:r>
              <a:rPr lang="en-US" dirty="0"/>
              <a:t>4440 </a:t>
            </a:r>
          </a:p>
        </p:txBody>
      </p:sp>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9094" y="1227879"/>
            <a:ext cx="1596600" cy="2160000"/>
          </a:xfrm>
          <a:prstGeom prst="rect">
            <a:avLst/>
          </a:prstGeom>
        </p:spPr>
      </p:pic>
      <p:sp>
        <p:nvSpPr>
          <p:cNvPr id="37" name="TextBox 36"/>
          <p:cNvSpPr txBox="1"/>
          <p:nvPr/>
        </p:nvSpPr>
        <p:spPr>
          <a:xfrm>
            <a:off x="4072939" y="3355030"/>
            <a:ext cx="1168910" cy="646331"/>
          </a:xfrm>
          <a:prstGeom prst="rect">
            <a:avLst/>
          </a:prstGeom>
          <a:noFill/>
        </p:spPr>
        <p:txBody>
          <a:bodyPr wrap="none" rtlCol="0">
            <a:spAutoFit/>
          </a:bodyPr>
          <a:lstStyle/>
          <a:p>
            <a:pPr algn="ctr"/>
            <a:r>
              <a:rPr lang="en-US" dirty="0"/>
              <a:t>GS+AAP1_</a:t>
            </a:r>
          </a:p>
          <a:p>
            <a:pPr algn="ctr"/>
            <a:r>
              <a:rPr lang="en-US" dirty="0"/>
              <a:t>4448 </a:t>
            </a:r>
          </a:p>
        </p:txBody>
      </p:sp>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8" y="3982252"/>
            <a:ext cx="1596600" cy="2160000"/>
          </a:xfrm>
          <a:prstGeom prst="rect">
            <a:avLst/>
          </a:prstGeom>
        </p:spPr>
      </p:pic>
      <p:sp>
        <p:nvSpPr>
          <p:cNvPr id="39" name="TextBox 38"/>
          <p:cNvSpPr txBox="1"/>
          <p:nvPr/>
        </p:nvSpPr>
        <p:spPr>
          <a:xfrm>
            <a:off x="537373" y="6170071"/>
            <a:ext cx="1168910" cy="646331"/>
          </a:xfrm>
          <a:prstGeom prst="rect">
            <a:avLst/>
          </a:prstGeom>
          <a:noFill/>
        </p:spPr>
        <p:txBody>
          <a:bodyPr wrap="none" rtlCol="0">
            <a:spAutoFit/>
          </a:bodyPr>
          <a:lstStyle/>
          <a:p>
            <a:pPr algn="ctr"/>
            <a:r>
              <a:rPr lang="en-US" dirty="0"/>
              <a:t>GS+AAP1_</a:t>
            </a:r>
          </a:p>
          <a:p>
            <a:pPr algn="ctr"/>
            <a:r>
              <a:rPr lang="en-US" dirty="0"/>
              <a:t>4455 </a:t>
            </a:r>
          </a:p>
        </p:txBody>
      </p:sp>
      <p:pic>
        <p:nvPicPr>
          <p:cNvPr id="40" name="Picture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2732" y="3982252"/>
            <a:ext cx="1596600" cy="2160000"/>
          </a:xfrm>
          <a:prstGeom prst="rect">
            <a:avLst/>
          </a:prstGeom>
        </p:spPr>
      </p:pic>
      <p:sp>
        <p:nvSpPr>
          <p:cNvPr id="41" name="TextBox 40"/>
          <p:cNvSpPr txBox="1"/>
          <p:nvPr/>
        </p:nvSpPr>
        <p:spPr>
          <a:xfrm>
            <a:off x="2306576" y="6170071"/>
            <a:ext cx="1168910" cy="646331"/>
          </a:xfrm>
          <a:prstGeom prst="rect">
            <a:avLst/>
          </a:prstGeom>
          <a:noFill/>
        </p:spPr>
        <p:txBody>
          <a:bodyPr wrap="none" rtlCol="0">
            <a:spAutoFit/>
          </a:bodyPr>
          <a:lstStyle/>
          <a:p>
            <a:pPr algn="ctr"/>
            <a:r>
              <a:rPr lang="en-US" dirty="0"/>
              <a:t>GS+AAP1_</a:t>
            </a:r>
          </a:p>
          <a:p>
            <a:pPr algn="ctr"/>
            <a:r>
              <a:rPr lang="en-US" dirty="0"/>
              <a:t>4459 </a:t>
            </a:r>
          </a:p>
        </p:txBody>
      </p:sp>
      <p:pic>
        <p:nvPicPr>
          <p:cNvPr id="42" name="Picture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59094" y="3976444"/>
            <a:ext cx="1596600" cy="2160000"/>
          </a:xfrm>
          <a:prstGeom prst="rect">
            <a:avLst/>
          </a:prstGeom>
        </p:spPr>
      </p:pic>
      <p:sp>
        <p:nvSpPr>
          <p:cNvPr id="43" name="TextBox 42"/>
          <p:cNvSpPr txBox="1"/>
          <p:nvPr/>
        </p:nvSpPr>
        <p:spPr>
          <a:xfrm>
            <a:off x="4072939" y="6094010"/>
            <a:ext cx="1168910" cy="646331"/>
          </a:xfrm>
          <a:prstGeom prst="rect">
            <a:avLst/>
          </a:prstGeom>
          <a:noFill/>
        </p:spPr>
        <p:txBody>
          <a:bodyPr wrap="none" rtlCol="0">
            <a:spAutoFit/>
          </a:bodyPr>
          <a:lstStyle/>
          <a:p>
            <a:pPr algn="ctr"/>
            <a:r>
              <a:rPr lang="en-US" dirty="0"/>
              <a:t>GS+AAP1_</a:t>
            </a:r>
          </a:p>
          <a:p>
            <a:pPr algn="ctr"/>
            <a:r>
              <a:rPr lang="en-US" dirty="0"/>
              <a:t>4461 </a:t>
            </a:r>
          </a:p>
        </p:txBody>
      </p:sp>
      <p:sp>
        <p:nvSpPr>
          <p:cNvPr id="2" name="Slide Number Placeholder 1"/>
          <p:cNvSpPr>
            <a:spLocks noGrp="1"/>
          </p:cNvSpPr>
          <p:nvPr>
            <p:ph type="sldNum" sz="quarter" idx="12"/>
          </p:nvPr>
        </p:nvSpPr>
        <p:spPr/>
        <p:txBody>
          <a:bodyPr/>
          <a:lstStyle/>
          <a:p>
            <a:fld id="{9646A049-586C-450B-BC7F-485A74B1CE67}" type="slidenum">
              <a:rPr lang="en-US" smtClean="0"/>
              <a:t>28</a:t>
            </a:fld>
            <a:endParaRPr lang="en-US"/>
          </a:p>
        </p:txBody>
      </p:sp>
      <p:pic>
        <p:nvPicPr>
          <p:cNvPr id="44" name="Picture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4712" y="2636912"/>
            <a:ext cx="1596600" cy="2160000"/>
          </a:xfrm>
          <a:prstGeom prst="rect">
            <a:avLst/>
          </a:prstGeom>
        </p:spPr>
      </p:pic>
      <p:sp>
        <p:nvSpPr>
          <p:cNvPr id="45" name="TextBox 44"/>
          <p:cNvSpPr txBox="1"/>
          <p:nvPr/>
        </p:nvSpPr>
        <p:spPr>
          <a:xfrm>
            <a:off x="7881982" y="4770848"/>
            <a:ext cx="502061" cy="646331"/>
          </a:xfrm>
          <a:prstGeom prst="rect">
            <a:avLst/>
          </a:prstGeom>
          <a:noFill/>
        </p:spPr>
        <p:txBody>
          <a:bodyPr wrap="none" rtlCol="0">
            <a:spAutoFit/>
          </a:bodyPr>
          <a:lstStyle/>
          <a:p>
            <a:pPr algn="ctr"/>
            <a:endParaRPr lang="en-US" dirty="0"/>
          </a:p>
          <a:p>
            <a:pPr algn="ctr"/>
            <a:r>
              <a:rPr lang="en-US" dirty="0"/>
              <a:t>WT</a:t>
            </a:r>
          </a:p>
        </p:txBody>
      </p:sp>
      <p:pic>
        <p:nvPicPr>
          <p:cNvPr id="46" name="Picture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52120" y="2636912"/>
            <a:ext cx="1596600" cy="2160000"/>
          </a:xfrm>
          <a:prstGeom prst="rect">
            <a:avLst/>
          </a:prstGeom>
        </p:spPr>
      </p:pic>
      <p:sp>
        <p:nvSpPr>
          <p:cNvPr id="47" name="TextBox 46"/>
          <p:cNvSpPr txBox="1"/>
          <p:nvPr/>
        </p:nvSpPr>
        <p:spPr>
          <a:xfrm>
            <a:off x="6231674" y="4796912"/>
            <a:ext cx="437492" cy="369332"/>
          </a:xfrm>
          <a:prstGeom prst="rect">
            <a:avLst/>
          </a:prstGeom>
          <a:noFill/>
        </p:spPr>
        <p:txBody>
          <a:bodyPr wrap="none" rtlCol="0">
            <a:spAutoFit/>
          </a:bodyPr>
          <a:lstStyle/>
          <a:p>
            <a:pPr algn="ctr"/>
            <a:r>
              <a:rPr lang="en-US" dirty="0"/>
              <a:t>VC</a:t>
            </a:r>
          </a:p>
        </p:txBody>
      </p:sp>
    </p:spTree>
    <p:extLst>
      <p:ext uri="{BB962C8B-B14F-4D97-AF65-F5344CB8AC3E}">
        <p14:creationId xmlns:p14="http://schemas.microsoft.com/office/powerpoint/2010/main" val="102554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29</a:t>
            </a:fld>
            <a:endParaRPr lang="en-US"/>
          </a:p>
        </p:txBody>
      </p:sp>
      <p:sp>
        <p:nvSpPr>
          <p:cNvPr id="6"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i="1" dirty="0"/>
              <a:t> + AAP1</a:t>
            </a:r>
            <a:r>
              <a:rPr lang="en-US" sz="2800" b="1" dirty="0"/>
              <a:t>, polytunnel 2022</a:t>
            </a:r>
          </a:p>
          <a:p>
            <a:r>
              <a:rPr lang="en-US" sz="2800" b="1" dirty="0"/>
              <a:t>Growth parameters</a:t>
            </a:r>
          </a:p>
        </p:txBody>
      </p:sp>
      <p:pic>
        <p:nvPicPr>
          <p:cNvPr id="5" name="Picture 4"/>
          <p:cNvPicPr>
            <a:picLocks noChangeAspect="1"/>
          </p:cNvPicPr>
          <p:nvPr/>
        </p:nvPicPr>
        <p:blipFill>
          <a:blip r:embed="rId2"/>
          <a:stretch>
            <a:fillRect/>
          </a:stretch>
        </p:blipFill>
        <p:spPr>
          <a:xfrm>
            <a:off x="395536" y="1272223"/>
            <a:ext cx="2322000" cy="2322000"/>
          </a:xfrm>
          <a:prstGeom prst="rect">
            <a:avLst/>
          </a:prstGeom>
        </p:spPr>
      </p:pic>
      <p:pic>
        <p:nvPicPr>
          <p:cNvPr id="7" name="Picture 6"/>
          <p:cNvPicPr>
            <a:picLocks noChangeAspect="1"/>
          </p:cNvPicPr>
          <p:nvPr/>
        </p:nvPicPr>
        <p:blipFill>
          <a:blip r:embed="rId3"/>
          <a:stretch>
            <a:fillRect/>
          </a:stretch>
        </p:blipFill>
        <p:spPr>
          <a:xfrm>
            <a:off x="2351861" y="1272223"/>
            <a:ext cx="2322000" cy="2322000"/>
          </a:xfrm>
          <a:prstGeom prst="rect">
            <a:avLst/>
          </a:prstGeom>
        </p:spPr>
      </p:pic>
      <p:pic>
        <p:nvPicPr>
          <p:cNvPr id="8" name="Picture 7"/>
          <p:cNvPicPr>
            <a:picLocks noChangeAspect="1"/>
          </p:cNvPicPr>
          <p:nvPr/>
        </p:nvPicPr>
        <p:blipFill>
          <a:blip r:embed="rId4"/>
          <a:stretch>
            <a:fillRect/>
          </a:stretch>
        </p:blipFill>
        <p:spPr>
          <a:xfrm>
            <a:off x="4303018" y="1272223"/>
            <a:ext cx="2322000" cy="2322000"/>
          </a:xfrm>
          <a:prstGeom prst="rect">
            <a:avLst/>
          </a:prstGeom>
        </p:spPr>
      </p:pic>
      <p:pic>
        <p:nvPicPr>
          <p:cNvPr id="9" name="Picture 8"/>
          <p:cNvPicPr>
            <a:picLocks noChangeAspect="1"/>
          </p:cNvPicPr>
          <p:nvPr/>
        </p:nvPicPr>
        <p:blipFill>
          <a:blip r:embed="rId5"/>
          <a:stretch>
            <a:fillRect/>
          </a:stretch>
        </p:blipFill>
        <p:spPr>
          <a:xfrm>
            <a:off x="395536" y="3594223"/>
            <a:ext cx="2322000" cy="2322000"/>
          </a:xfrm>
          <a:prstGeom prst="rect">
            <a:avLst/>
          </a:prstGeom>
        </p:spPr>
      </p:pic>
      <p:pic>
        <p:nvPicPr>
          <p:cNvPr id="10" name="Picture 9"/>
          <p:cNvPicPr>
            <a:picLocks noChangeAspect="1"/>
          </p:cNvPicPr>
          <p:nvPr/>
        </p:nvPicPr>
        <p:blipFill>
          <a:blip r:embed="rId6"/>
          <a:stretch>
            <a:fillRect/>
          </a:stretch>
        </p:blipFill>
        <p:spPr>
          <a:xfrm>
            <a:off x="2351861" y="3594223"/>
            <a:ext cx="2322000" cy="2322000"/>
          </a:xfrm>
          <a:prstGeom prst="rect">
            <a:avLst/>
          </a:prstGeom>
        </p:spPr>
      </p:pic>
      <p:pic>
        <p:nvPicPr>
          <p:cNvPr id="11" name="Picture 10"/>
          <p:cNvPicPr>
            <a:picLocks noChangeAspect="1"/>
          </p:cNvPicPr>
          <p:nvPr/>
        </p:nvPicPr>
        <p:blipFill>
          <a:blip r:embed="rId7"/>
          <a:stretch>
            <a:fillRect/>
          </a:stretch>
        </p:blipFill>
        <p:spPr>
          <a:xfrm>
            <a:off x="4303018" y="3594223"/>
            <a:ext cx="2322000" cy="2322000"/>
          </a:xfrm>
          <a:prstGeom prst="rect">
            <a:avLst/>
          </a:prstGeom>
        </p:spPr>
      </p:pic>
      <p:pic>
        <p:nvPicPr>
          <p:cNvPr id="12" name="Picture 11"/>
          <p:cNvPicPr>
            <a:picLocks noChangeAspect="1"/>
          </p:cNvPicPr>
          <p:nvPr/>
        </p:nvPicPr>
        <p:blipFill>
          <a:blip r:embed="rId8"/>
          <a:stretch>
            <a:fillRect/>
          </a:stretch>
        </p:blipFill>
        <p:spPr>
          <a:xfrm>
            <a:off x="6259934" y="1272223"/>
            <a:ext cx="2322000" cy="2322000"/>
          </a:xfrm>
          <a:prstGeom prst="rect">
            <a:avLst/>
          </a:prstGeom>
        </p:spPr>
      </p:pic>
      <p:pic>
        <p:nvPicPr>
          <p:cNvPr id="13" name="Picture 12"/>
          <p:cNvPicPr>
            <a:picLocks noChangeAspect="1"/>
          </p:cNvPicPr>
          <p:nvPr/>
        </p:nvPicPr>
        <p:blipFill>
          <a:blip r:embed="rId9"/>
          <a:stretch>
            <a:fillRect/>
          </a:stretch>
        </p:blipFill>
        <p:spPr>
          <a:xfrm>
            <a:off x="6259934" y="3594223"/>
            <a:ext cx="2322000" cy="2322000"/>
          </a:xfrm>
          <a:prstGeom prst="rect">
            <a:avLst/>
          </a:prstGeom>
        </p:spPr>
      </p:pic>
      <p:sp>
        <p:nvSpPr>
          <p:cNvPr id="14" name="Rectangle 13"/>
          <p:cNvSpPr/>
          <p:nvPr/>
        </p:nvSpPr>
        <p:spPr>
          <a:xfrm>
            <a:off x="395536" y="5949280"/>
            <a:ext cx="7920880" cy="276999"/>
          </a:xfrm>
          <a:prstGeom prst="rect">
            <a:avLst/>
          </a:prstGeom>
        </p:spPr>
        <p:txBody>
          <a:bodyPr wrap="square">
            <a:spAutoFit/>
          </a:bodyPr>
          <a:lstStyle/>
          <a:p>
            <a:r>
              <a:rPr lang="en-US" sz="1200" dirty="0"/>
              <a:t>mitoGS+AAP1 lines consistently worse than VC, specially for root weight and HI</a:t>
            </a:r>
          </a:p>
        </p:txBody>
      </p:sp>
      <p:cxnSp>
        <p:nvCxnSpPr>
          <p:cNvPr id="16" name="Straight Connector 15"/>
          <p:cNvCxnSpPr/>
          <p:nvPr/>
        </p:nvCxnSpPr>
        <p:spPr>
          <a:xfrm flipH="1">
            <a:off x="522313" y="1878732"/>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483768" y="1998365"/>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427984" y="2001794"/>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372200" y="2454796"/>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07073" y="4077072"/>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483768" y="4252838"/>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427984" y="4371454"/>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372200" y="4252838"/>
            <a:ext cx="1827692"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287389" y="1181017"/>
            <a:ext cx="4469007" cy="476409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5" name="Oval 24"/>
          <p:cNvSpPr/>
          <p:nvPr/>
        </p:nvSpPr>
        <p:spPr>
          <a:xfrm>
            <a:off x="357892" y="1368265"/>
            <a:ext cx="815791" cy="86965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6" name="Oval 25"/>
          <p:cNvSpPr/>
          <p:nvPr/>
        </p:nvSpPr>
        <p:spPr>
          <a:xfrm>
            <a:off x="2335640" y="1465923"/>
            <a:ext cx="815791" cy="869657"/>
          </a:xfrm>
          <a:prstGeom prst="ellipse">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7" name="Rectangle 26"/>
          <p:cNvSpPr/>
          <p:nvPr/>
        </p:nvSpPr>
        <p:spPr>
          <a:xfrm>
            <a:off x="395536" y="6598364"/>
            <a:ext cx="5904656" cy="246221"/>
          </a:xfrm>
          <a:prstGeom prst="rect">
            <a:avLst/>
          </a:prstGeom>
        </p:spPr>
        <p:txBody>
          <a:bodyPr wrap="square">
            <a:spAutoFit/>
          </a:bodyPr>
          <a:lstStyle/>
          <a:p>
            <a:r>
              <a:rPr lang="en-US" sz="1000" dirty="0" err="1"/>
              <a:t>Kruskal</a:t>
            </a:r>
            <a:r>
              <a:rPr lang="en-US" sz="1000" dirty="0"/>
              <a:t>-Wallis test, comparison to VC,*: p ≤ 0.05, **: p ≤ 0.01, ***: p ≤ 0.001</a:t>
            </a:r>
          </a:p>
        </p:txBody>
      </p:sp>
    </p:spTree>
    <p:extLst>
      <p:ext uri="{BB962C8B-B14F-4D97-AF65-F5344CB8AC3E}">
        <p14:creationId xmlns:p14="http://schemas.microsoft.com/office/powerpoint/2010/main" val="354727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4088" y="4005384"/>
            <a:ext cx="2880000" cy="28800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8116" y="4005384"/>
            <a:ext cx="3240000" cy="288000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088" y="1197072"/>
            <a:ext cx="2880000" cy="288000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8116" y="1197072"/>
            <a:ext cx="3240000" cy="2880000"/>
          </a:xfrm>
          <a:prstGeom prst="rect">
            <a:avLst/>
          </a:prstGeom>
        </p:spPr>
      </p:pic>
      <p:sp>
        <p:nvSpPr>
          <p:cNvPr id="4" name="Slide Number Placeholder 3"/>
          <p:cNvSpPr>
            <a:spLocks noGrp="1"/>
          </p:cNvSpPr>
          <p:nvPr>
            <p:ph type="sldNum" sz="quarter" idx="12"/>
          </p:nvPr>
        </p:nvSpPr>
        <p:spPr/>
        <p:txBody>
          <a:bodyPr/>
          <a:lstStyle/>
          <a:p>
            <a:fld id="{9646A049-586C-450B-BC7F-485A74B1CE67}" type="slidenum">
              <a:rPr lang="en-US" smtClean="0"/>
              <a:t>30</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i="1" dirty="0"/>
              <a:t> + AAP1</a:t>
            </a:r>
            <a:r>
              <a:rPr lang="en-US" sz="2800" b="1" dirty="0"/>
              <a:t>, polytunnel 2022</a:t>
            </a:r>
          </a:p>
          <a:p>
            <a:r>
              <a:rPr lang="en-US" sz="2800" b="1" dirty="0"/>
              <a:t>Metabolites leaves</a:t>
            </a:r>
          </a:p>
        </p:txBody>
      </p:sp>
      <p:sp>
        <p:nvSpPr>
          <p:cNvPr id="6" name="Rectangle 5"/>
          <p:cNvSpPr/>
          <p:nvPr/>
        </p:nvSpPr>
        <p:spPr>
          <a:xfrm>
            <a:off x="507712" y="1126282"/>
            <a:ext cx="822085" cy="369332"/>
          </a:xfrm>
          <a:prstGeom prst="rect">
            <a:avLst/>
          </a:prstGeom>
        </p:spPr>
        <p:txBody>
          <a:bodyPr wrap="none">
            <a:spAutoFit/>
          </a:bodyPr>
          <a:lstStyle/>
          <a:p>
            <a:r>
              <a:rPr lang="en-US" b="1" dirty="0"/>
              <a:t>Leaves</a:t>
            </a:r>
            <a:endParaRPr lang="en-US" dirty="0"/>
          </a:p>
        </p:txBody>
      </p:sp>
      <p:sp>
        <p:nvSpPr>
          <p:cNvPr id="7" name="Rectangle 6"/>
          <p:cNvSpPr/>
          <p:nvPr/>
        </p:nvSpPr>
        <p:spPr>
          <a:xfrm>
            <a:off x="447696" y="3874132"/>
            <a:ext cx="728854" cy="369332"/>
          </a:xfrm>
          <a:prstGeom prst="rect">
            <a:avLst/>
          </a:prstGeom>
        </p:spPr>
        <p:txBody>
          <a:bodyPr wrap="none">
            <a:spAutoFit/>
          </a:bodyPr>
          <a:lstStyle/>
          <a:p>
            <a:r>
              <a:rPr lang="en-US" b="1" dirty="0"/>
              <a:t>Roots</a:t>
            </a:r>
            <a:endParaRPr lang="en-US" dirty="0"/>
          </a:p>
        </p:txBody>
      </p:sp>
    </p:spTree>
    <p:extLst>
      <p:ext uri="{BB962C8B-B14F-4D97-AF65-F5344CB8AC3E}">
        <p14:creationId xmlns:p14="http://schemas.microsoft.com/office/powerpoint/2010/main" val="1725640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31</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r>
              <a:rPr lang="en-US" sz="2800" b="1" i="1" dirty="0"/>
              <a:t> + AAP1</a:t>
            </a:r>
            <a:r>
              <a:rPr lang="en-US" sz="2800" b="1" dirty="0"/>
              <a:t>, polytunnel 2022</a:t>
            </a:r>
          </a:p>
          <a:p>
            <a:r>
              <a:rPr lang="en-US" sz="2800" b="1" dirty="0"/>
              <a:t>Metabolites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6066" y="1431432"/>
            <a:ext cx="4164000" cy="5400000"/>
          </a:xfrm>
          <a:prstGeom prst="rect">
            <a:avLst/>
          </a:prstGeom>
        </p:spPr>
      </p:pic>
      <p:sp>
        <p:nvSpPr>
          <p:cNvPr id="6" name="Rectangle 5"/>
          <p:cNvSpPr/>
          <p:nvPr/>
        </p:nvSpPr>
        <p:spPr>
          <a:xfrm>
            <a:off x="119186" y="1134472"/>
            <a:ext cx="822085" cy="369332"/>
          </a:xfrm>
          <a:prstGeom prst="rect">
            <a:avLst/>
          </a:prstGeom>
        </p:spPr>
        <p:txBody>
          <a:bodyPr wrap="none">
            <a:spAutoFit/>
          </a:bodyPr>
          <a:lstStyle/>
          <a:p>
            <a:r>
              <a:rPr lang="en-US" b="1" dirty="0"/>
              <a:t>Leaves</a:t>
            </a:r>
            <a:endParaRPr lang="en-US" dirty="0"/>
          </a:p>
        </p:txBody>
      </p:sp>
      <p:sp>
        <p:nvSpPr>
          <p:cNvPr id="7" name="Rectangle 6"/>
          <p:cNvSpPr/>
          <p:nvPr/>
        </p:nvSpPr>
        <p:spPr>
          <a:xfrm>
            <a:off x="4487528" y="1126282"/>
            <a:ext cx="728854" cy="369332"/>
          </a:xfrm>
          <a:prstGeom prst="rect">
            <a:avLst/>
          </a:prstGeom>
        </p:spPr>
        <p:txBody>
          <a:bodyPr wrap="none">
            <a:spAutoFit/>
          </a:bodyPr>
          <a:lstStyle/>
          <a:p>
            <a:r>
              <a:rPr lang="en-US" b="1" dirty="0"/>
              <a:t>Roots</a:t>
            </a:r>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r="20476"/>
          <a:stretch/>
        </p:blipFill>
        <p:spPr>
          <a:xfrm>
            <a:off x="972594" y="1431432"/>
            <a:ext cx="3311374" cy="5400000"/>
          </a:xfrm>
          <a:prstGeom prst="rect">
            <a:avLst/>
          </a:prstGeom>
        </p:spPr>
      </p:pic>
      <p:sp>
        <p:nvSpPr>
          <p:cNvPr id="9" name="TextBox 8"/>
          <p:cNvSpPr txBox="1"/>
          <p:nvPr/>
        </p:nvSpPr>
        <p:spPr>
          <a:xfrm rot="16200000">
            <a:off x="-151950" y="2323614"/>
            <a:ext cx="1728000" cy="216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chorCtr="1">
            <a:spAutoFit/>
          </a:bodyPr>
          <a:lstStyle/>
          <a:p>
            <a:pPr algn="ctr"/>
            <a:r>
              <a:rPr lang="en-US" sz="800" dirty="0"/>
              <a:t>Amino acids and derivatives</a:t>
            </a:r>
          </a:p>
        </p:txBody>
      </p:sp>
      <p:sp>
        <p:nvSpPr>
          <p:cNvPr id="10" name="TextBox 9"/>
          <p:cNvSpPr txBox="1"/>
          <p:nvPr/>
        </p:nvSpPr>
        <p:spPr>
          <a:xfrm rot="16200000">
            <a:off x="244049" y="3736042"/>
            <a:ext cx="936000" cy="216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nchorCtr="1">
            <a:spAutoFit/>
          </a:bodyPr>
          <a:lstStyle/>
          <a:p>
            <a:pPr algn="ctr"/>
            <a:r>
              <a:rPr lang="en-US" sz="800" dirty="0"/>
              <a:t>Organic acids</a:t>
            </a:r>
          </a:p>
        </p:txBody>
      </p:sp>
      <p:sp>
        <p:nvSpPr>
          <p:cNvPr id="11" name="TextBox 10"/>
          <p:cNvSpPr txBox="1"/>
          <p:nvPr/>
        </p:nvSpPr>
        <p:spPr>
          <a:xfrm rot="16200000">
            <a:off x="208049" y="4775538"/>
            <a:ext cx="1008000" cy="21600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nchorCtr="1">
            <a:spAutoFit/>
          </a:bodyPr>
          <a:lstStyle/>
          <a:p>
            <a:pPr algn="ctr"/>
            <a:r>
              <a:rPr lang="en-US" sz="800" dirty="0"/>
              <a:t>Sugars and derivatives</a:t>
            </a:r>
          </a:p>
        </p:txBody>
      </p:sp>
      <p:sp>
        <p:nvSpPr>
          <p:cNvPr id="12" name="TextBox 11"/>
          <p:cNvSpPr txBox="1"/>
          <p:nvPr/>
        </p:nvSpPr>
        <p:spPr>
          <a:xfrm rot="16200000">
            <a:off x="406049" y="5692040"/>
            <a:ext cx="612000" cy="2160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nchorCtr="1">
            <a:spAutoFit/>
          </a:bodyPr>
          <a:lstStyle/>
          <a:p>
            <a:pPr algn="ctr"/>
            <a:r>
              <a:rPr lang="en-US" sz="800" dirty="0"/>
              <a:t>Others</a:t>
            </a:r>
          </a:p>
        </p:txBody>
      </p:sp>
      <p:cxnSp>
        <p:nvCxnSpPr>
          <p:cNvPr id="13" name="Straight Connector 12"/>
          <p:cNvCxnSpPr/>
          <p:nvPr/>
        </p:nvCxnSpPr>
        <p:spPr>
          <a:xfrm flipH="1">
            <a:off x="993104" y="3347264"/>
            <a:ext cx="24840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a:off x="993104" y="4342244"/>
            <a:ext cx="24840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H="1">
            <a:off x="993104" y="5422364"/>
            <a:ext cx="24840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flipH="1">
            <a:off x="4966878" y="3595876"/>
            <a:ext cx="24840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H="1">
            <a:off x="4966878" y="4607416"/>
            <a:ext cx="24840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a:off x="4963703" y="5706968"/>
            <a:ext cx="2484000" cy="0"/>
          </a:xfrm>
          <a:prstGeom prst="line">
            <a:avLst/>
          </a:prstGeom>
          <a:ln w="12700"/>
        </p:spPr>
        <p:style>
          <a:lnRef idx="1">
            <a:schemeClr val="dk1"/>
          </a:lnRef>
          <a:fillRef idx="0">
            <a:schemeClr val="dk1"/>
          </a:fillRef>
          <a:effectRef idx="0">
            <a:schemeClr val="dk1"/>
          </a:effectRef>
          <a:fontRef idx="minor">
            <a:schemeClr val="tx1"/>
          </a:fontRef>
        </p:style>
      </p:cxnSp>
      <p:sp>
        <p:nvSpPr>
          <p:cNvPr id="19" name="TextBox 18"/>
          <p:cNvSpPr txBox="1"/>
          <p:nvPr/>
        </p:nvSpPr>
        <p:spPr>
          <a:xfrm rot="16200000">
            <a:off x="3762032" y="2475016"/>
            <a:ext cx="1980000" cy="216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chorCtr="1">
            <a:spAutoFit/>
          </a:bodyPr>
          <a:lstStyle/>
          <a:p>
            <a:pPr algn="ctr"/>
            <a:r>
              <a:rPr lang="en-US" sz="800" dirty="0"/>
              <a:t>Amino acids and derivatives</a:t>
            </a:r>
          </a:p>
        </p:txBody>
      </p:sp>
      <p:sp>
        <p:nvSpPr>
          <p:cNvPr id="20" name="TextBox 19"/>
          <p:cNvSpPr txBox="1"/>
          <p:nvPr/>
        </p:nvSpPr>
        <p:spPr>
          <a:xfrm rot="16200000">
            <a:off x="4284032" y="4005017"/>
            <a:ext cx="936000" cy="216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nchorCtr="1">
            <a:spAutoFit/>
          </a:bodyPr>
          <a:lstStyle/>
          <a:p>
            <a:pPr algn="ctr"/>
            <a:r>
              <a:rPr lang="en-US" sz="800" dirty="0"/>
              <a:t>Organic acids</a:t>
            </a:r>
          </a:p>
        </p:txBody>
      </p:sp>
      <p:sp>
        <p:nvSpPr>
          <p:cNvPr id="21" name="TextBox 20"/>
          <p:cNvSpPr txBox="1"/>
          <p:nvPr/>
        </p:nvSpPr>
        <p:spPr>
          <a:xfrm rot="16200000">
            <a:off x="4248032" y="5049129"/>
            <a:ext cx="1008000" cy="21600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nchorCtr="1">
            <a:spAutoFit/>
          </a:bodyPr>
          <a:lstStyle/>
          <a:p>
            <a:pPr algn="ctr"/>
            <a:r>
              <a:rPr lang="en-US" sz="800" dirty="0"/>
              <a:t>Sugars and derivatives</a:t>
            </a:r>
          </a:p>
        </p:txBody>
      </p:sp>
      <p:sp>
        <p:nvSpPr>
          <p:cNvPr id="22" name="TextBox 21"/>
          <p:cNvSpPr txBox="1"/>
          <p:nvPr/>
        </p:nvSpPr>
        <p:spPr>
          <a:xfrm rot="16200000">
            <a:off x="4518031" y="5823581"/>
            <a:ext cx="468000" cy="21544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nchorCtr="1">
            <a:spAutoFit/>
          </a:bodyPr>
          <a:lstStyle/>
          <a:p>
            <a:pPr algn="ctr"/>
            <a:r>
              <a:rPr lang="en-US" sz="800" dirty="0"/>
              <a:t>Others</a:t>
            </a:r>
          </a:p>
        </p:txBody>
      </p:sp>
      <p:sp>
        <p:nvSpPr>
          <p:cNvPr id="23" name="Oval 22"/>
          <p:cNvSpPr/>
          <p:nvPr/>
        </p:nvSpPr>
        <p:spPr>
          <a:xfrm>
            <a:off x="5148064" y="41238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a:off x="5449285" y="41238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a:off x="5148064" y="420247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Oval 25"/>
          <p:cNvSpPr/>
          <p:nvPr/>
        </p:nvSpPr>
        <p:spPr>
          <a:xfrm>
            <a:off x="6644108" y="41238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p:cNvSpPr/>
          <p:nvPr/>
        </p:nvSpPr>
        <p:spPr>
          <a:xfrm>
            <a:off x="5745283" y="41238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Oval 27"/>
          <p:cNvSpPr/>
          <p:nvPr/>
        </p:nvSpPr>
        <p:spPr>
          <a:xfrm>
            <a:off x="5449285" y="420247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Oval 28"/>
          <p:cNvSpPr/>
          <p:nvPr/>
        </p:nvSpPr>
        <p:spPr>
          <a:xfrm>
            <a:off x="5745283" y="420247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Oval 29"/>
          <p:cNvSpPr/>
          <p:nvPr/>
        </p:nvSpPr>
        <p:spPr>
          <a:xfrm>
            <a:off x="6040127" y="41238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Oval 30"/>
          <p:cNvSpPr/>
          <p:nvPr/>
        </p:nvSpPr>
        <p:spPr>
          <a:xfrm>
            <a:off x="6040127" y="46370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Oval 31"/>
          <p:cNvSpPr/>
          <p:nvPr/>
        </p:nvSpPr>
        <p:spPr>
          <a:xfrm>
            <a:off x="7268092" y="454337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Oval 32"/>
          <p:cNvSpPr/>
          <p:nvPr/>
        </p:nvSpPr>
        <p:spPr>
          <a:xfrm>
            <a:off x="7268092" y="446144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p:cNvSpPr/>
          <p:nvPr/>
        </p:nvSpPr>
        <p:spPr>
          <a:xfrm>
            <a:off x="5745283" y="480237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val 34"/>
          <p:cNvSpPr/>
          <p:nvPr/>
        </p:nvSpPr>
        <p:spPr>
          <a:xfrm>
            <a:off x="6040127" y="479481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 name="Oval 35"/>
          <p:cNvSpPr/>
          <p:nvPr/>
        </p:nvSpPr>
        <p:spPr>
          <a:xfrm>
            <a:off x="6644108" y="479473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Oval 36"/>
          <p:cNvSpPr/>
          <p:nvPr/>
        </p:nvSpPr>
        <p:spPr>
          <a:xfrm>
            <a:off x="5449285" y="4801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Oval 37"/>
          <p:cNvSpPr/>
          <p:nvPr/>
        </p:nvSpPr>
        <p:spPr>
          <a:xfrm>
            <a:off x="5745283" y="488183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Oval 38"/>
          <p:cNvSpPr/>
          <p:nvPr/>
        </p:nvSpPr>
        <p:spPr>
          <a:xfrm>
            <a:off x="5745283" y="504579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 name="Oval 39"/>
          <p:cNvSpPr/>
          <p:nvPr/>
        </p:nvSpPr>
        <p:spPr>
          <a:xfrm>
            <a:off x="5745283" y="514751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Oval 40"/>
          <p:cNvSpPr/>
          <p:nvPr/>
        </p:nvSpPr>
        <p:spPr>
          <a:xfrm>
            <a:off x="5449285" y="529437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p:cNvSpPr/>
          <p:nvPr/>
        </p:nvSpPr>
        <p:spPr>
          <a:xfrm>
            <a:off x="6040127" y="487671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Oval 42"/>
          <p:cNvSpPr/>
          <p:nvPr/>
        </p:nvSpPr>
        <p:spPr>
          <a:xfrm>
            <a:off x="6371961" y="512542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Oval 43"/>
          <p:cNvSpPr/>
          <p:nvPr/>
        </p:nvSpPr>
        <p:spPr>
          <a:xfrm>
            <a:off x="6644108" y="514077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Oval 44"/>
          <p:cNvSpPr/>
          <p:nvPr/>
        </p:nvSpPr>
        <p:spPr>
          <a:xfrm>
            <a:off x="6040127" y="5287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Oval 45"/>
          <p:cNvSpPr/>
          <p:nvPr/>
        </p:nvSpPr>
        <p:spPr>
          <a:xfrm>
            <a:off x="5449285" y="52162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a:off x="5745283" y="572306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Oval 47"/>
          <p:cNvSpPr/>
          <p:nvPr/>
        </p:nvSpPr>
        <p:spPr>
          <a:xfrm>
            <a:off x="6040127" y="57186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Oval 48"/>
          <p:cNvSpPr/>
          <p:nvPr/>
        </p:nvSpPr>
        <p:spPr>
          <a:xfrm>
            <a:off x="1150541" y="159846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0" name="Oval 49"/>
          <p:cNvSpPr/>
          <p:nvPr/>
        </p:nvSpPr>
        <p:spPr>
          <a:xfrm>
            <a:off x="1751787" y="26009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Oval 50"/>
          <p:cNvSpPr/>
          <p:nvPr/>
        </p:nvSpPr>
        <p:spPr>
          <a:xfrm>
            <a:off x="1751787" y="159846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Oval 51"/>
          <p:cNvSpPr/>
          <p:nvPr/>
        </p:nvSpPr>
        <p:spPr>
          <a:xfrm>
            <a:off x="1452093" y="159846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3" name="Oval 52"/>
          <p:cNvSpPr/>
          <p:nvPr/>
        </p:nvSpPr>
        <p:spPr>
          <a:xfrm>
            <a:off x="1751787" y="298844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Oval 53"/>
          <p:cNvSpPr/>
          <p:nvPr/>
        </p:nvSpPr>
        <p:spPr>
          <a:xfrm>
            <a:off x="2669219" y="159846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Oval 54"/>
          <p:cNvSpPr/>
          <p:nvPr/>
        </p:nvSpPr>
        <p:spPr>
          <a:xfrm>
            <a:off x="2380740" y="159846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7" name="Oval 76"/>
          <p:cNvSpPr/>
          <p:nvPr/>
        </p:nvSpPr>
        <p:spPr>
          <a:xfrm>
            <a:off x="6644108" y="210175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8" name="Oval 77"/>
          <p:cNvSpPr/>
          <p:nvPr/>
        </p:nvSpPr>
        <p:spPr>
          <a:xfrm>
            <a:off x="5745283" y="219412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9" name="Oval 78"/>
          <p:cNvSpPr/>
          <p:nvPr/>
        </p:nvSpPr>
        <p:spPr>
          <a:xfrm>
            <a:off x="5745283" y="27780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0" name="Oval 79"/>
          <p:cNvSpPr/>
          <p:nvPr/>
        </p:nvSpPr>
        <p:spPr>
          <a:xfrm>
            <a:off x="5745283" y="285791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1" name="Oval 80"/>
          <p:cNvSpPr/>
          <p:nvPr/>
        </p:nvSpPr>
        <p:spPr>
          <a:xfrm>
            <a:off x="7268092" y="294167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2" name="Oval 81"/>
          <p:cNvSpPr/>
          <p:nvPr/>
        </p:nvSpPr>
        <p:spPr>
          <a:xfrm>
            <a:off x="5449285" y="301730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3" name="Oval 82"/>
          <p:cNvSpPr/>
          <p:nvPr/>
        </p:nvSpPr>
        <p:spPr>
          <a:xfrm>
            <a:off x="6040127" y="3022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4" name="Oval 83"/>
          <p:cNvSpPr/>
          <p:nvPr/>
        </p:nvSpPr>
        <p:spPr>
          <a:xfrm>
            <a:off x="5745283" y="303029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5" name="Oval 84"/>
          <p:cNvSpPr/>
          <p:nvPr/>
        </p:nvSpPr>
        <p:spPr>
          <a:xfrm>
            <a:off x="5745283" y="293851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6" name="Oval 85"/>
          <p:cNvSpPr/>
          <p:nvPr/>
        </p:nvSpPr>
        <p:spPr>
          <a:xfrm>
            <a:off x="5745283" y="31133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7" name="Oval 86"/>
          <p:cNvSpPr/>
          <p:nvPr/>
        </p:nvSpPr>
        <p:spPr>
          <a:xfrm>
            <a:off x="5449285" y="319774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8" name="Oval 87"/>
          <p:cNvSpPr/>
          <p:nvPr/>
        </p:nvSpPr>
        <p:spPr>
          <a:xfrm>
            <a:off x="5745283" y="321124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9" name="Oval 88"/>
          <p:cNvSpPr/>
          <p:nvPr/>
        </p:nvSpPr>
        <p:spPr>
          <a:xfrm>
            <a:off x="6040127" y="319774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0" name="Oval 89"/>
          <p:cNvSpPr/>
          <p:nvPr/>
        </p:nvSpPr>
        <p:spPr>
          <a:xfrm>
            <a:off x="5745283" y="345433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1" name="Oval 90"/>
          <p:cNvSpPr/>
          <p:nvPr/>
        </p:nvSpPr>
        <p:spPr>
          <a:xfrm>
            <a:off x="5745283" y="36296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2" name="Oval 91"/>
          <p:cNvSpPr/>
          <p:nvPr/>
        </p:nvSpPr>
        <p:spPr>
          <a:xfrm>
            <a:off x="6040127" y="378516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3" name="Oval 92"/>
          <p:cNvSpPr/>
          <p:nvPr/>
        </p:nvSpPr>
        <p:spPr>
          <a:xfrm>
            <a:off x="6644108" y="378813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4" name="Oval 93"/>
          <p:cNvSpPr/>
          <p:nvPr/>
        </p:nvSpPr>
        <p:spPr>
          <a:xfrm>
            <a:off x="5745283" y="354421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5" name="Oval 94"/>
          <p:cNvSpPr/>
          <p:nvPr/>
        </p:nvSpPr>
        <p:spPr>
          <a:xfrm>
            <a:off x="5745283" y="386890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6" name="Oval 95"/>
          <p:cNvSpPr/>
          <p:nvPr/>
        </p:nvSpPr>
        <p:spPr>
          <a:xfrm>
            <a:off x="6040127" y="387209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7" name="Oval 96"/>
          <p:cNvSpPr/>
          <p:nvPr/>
        </p:nvSpPr>
        <p:spPr>
          <a:xfrm>
            <a:off x="5745283" y="395746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8" name="Oval 97"/>
          <p:cNvSpPr/>
          <p:nvPr/>
        </p:nvSpPr>
        <p:spPr>
          <a:xfrm>
            <a:off x="6357800" y="387545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9" name="Oval 98"/>
          <p:cNvSpPr/>
          <p:nvPr/>
        </p:nvSpPr>
        <p:spPr>
          <a:xfrm>
            <a:off x="6040127" y="395080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0" name="Oval 99"/>
          <p:cNvSpPr/>
          <p:nvPr/>
        </p:nvSpPr>
        <p:spPr>
          <a:xfrm>
            <a:off x="5449285" y="403911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9" name="Oval 128"/>
          <p:cNvSpPr/>
          <p:nvPr/>
        </p:nvSpPr>
        <p:spPr>
          <a:xfrm>
            <a:off x="1150541" y="167325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0" name="Oval 129"/>
          <p:cNvSpPr/>
          <p:nvPr/>
        </p:nvSpPr>
        <p:spPr>
          <a:xfrm>
            <a:off x="1751787" y="167325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2" name="Oval 131"/>
          <p:cNvSpPr/>
          <p:nvPr/>
        </p:nvSpPr>
        <p:spPr>
          <a:xfrm>
            <a:off x="2669219" y="167325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3" name="Oval 132"/>
          <p:cNvSpPr/>
          <p:nvPr/>
        </p:nvSpPr>
        <p:spPr>
          <a:xfrm>
            <a:off x="2380740" y="167325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4" name="Oval 133"/>
          <p:cNvSpPr/>
          <p:nvPr/>
        </p:nvSpPr>
        <p:spPr>
          <a:xfrm>
            <a:off x="2064043" y="167325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2" name="Oval 141"/>
          <p:cNvSpPr/>
          <p:nvPr/>
        </p:nvSpPr>
        <p:spPr>
          <a:xfrm>
            <a:off x="5745283" y="159301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3" name="Oval 142"/>
          <p:cNvSpPr/>
          <p:nvPr/>
        </p:nvSpPr>
        <p:spPr>
          <a:xfrm>
            <a:off x="5449285" y="168765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4" name="Oval 143"/>
          <p:cNvSpPr/>
          <p:nvPr/>
        </p:nvSpPr>
        <p:spPr>
          <a:xfrm>
            <a:off x="6040127" y="159301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5" name="Oval 144"/>
          <p:cNvSpPr/>
          <p:nvPr/>
        </p:nvSpPr>
        <p:spPr>
          <a:xfrm>
            <a:off x="5745283" y="184482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6" name="Oval 145"/>
          <p:cNvSpPr/>
          <p:nvPr/>
        </p:nvSpPr>
        <p:spPr>
          <a:xfrm>
            <a:off x="5745283" y="176365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7" name="Oval 146"/>
          <p:cNvSpPr/>
          <p:nvPr/>
        </p:nvSpPr>
        <p:spPr>
          <a:xfrm>
            <a:off x="7262841" y="16791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9" name="Oval 148"/>
          <p:cNvSpPr/>
          <p:nvPr/>
        </p:nvSpPr>
        <p:spPr>
          <a:xfrm>
            <a:off x="1751787" y="182872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1" name="Oval 150"/>
          <p:cNvSpPr/>
          <p:nvPr/>
        </p:nvSpPr>
        <p:spPr>
          <a:xfrm>
            <a:off x="2669219" y="182872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2" name="Oval 151"/>
          <p:cNvSpPr/>
          <p:nvPr/>
        </p:nvSpPr>
        <p:spPr>
          <a:xfrm>
            <a:off x="2380740" y="182872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4" name="Oval 153"/>
          <p:cNvSpPr/>
          <p:nvPr/>
        </p:nvSpPr>
        <p:spPr>
          <a:xfrm>
            <a:off x="1751787" y="19073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5" name="Oval 154"/>
          <p:cNvSpPr/>
          <p:nvPr/>
        </p:nvSpPr>
        <p:spPr>
          <a:xfrm>
            <a:off x="2380740" y="19073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6" name="Oval 155"/>
          <p:cNvSpPr/>
          <p:nvPr/>
        </p:nvSpPr>
        <p:spPr>
          <a:xfrm>
            <a:off x="1150541" y="198884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7" name="Oval 156"/>
          <p:cNvSpPr/>
          <p:nvPr/>
        </p:nvSpPr>
        <p:spPr>
          <a:xfrm>
            <a:off x="1751787" y="198884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8" name="Oval 157"/>
          <p:cNvSpPr/>
          <p:nvPr/>
        </p:nvSpPr>
        <p:spPr>
          <a:xfrm>
            <a:off x="2669219" y="198884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5" name="Oval 164"/>
          <p:cNvSpPr/>
          <p:nvPr/>
        </p:nvSpPr>
        <p:spPr>
          <a:xfrm>
            <a:off x="1150541" y="20608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6" name="Oval 165"/>
          <p:cNvSpPr/>
          <p:nvPr/>
        </p:nvSpPr>
        <p:spPr>
          <a:xfrm>
            <a:off x="1751787" y="20608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7" name="Oval 166"/>
          <p:cNvSpPr/>
          <p:nvPr/>
        </p:nvSpPr>
        <p:spPr>
          <a:xfrm>
            <a:off x="1452093" y="20608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8" name="Oval 167"/>
          <p:cNvSpPr/>
          <p:nvPr/>
        </p:nvSpPr>
        <p:spPr>
          <a:xfrm>
            <a:off x="2669219" y="20608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9" name="Oval 168"/>
          <p:cNvSpPr/>
          <p:nvPr/>
        </p:nvSpPr>
        <p:spPr>
          <a:xfrm>
            <a:off x="2380740" y="20608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0" name="Oval 169"/>
          <p:cNvSpPr/>
          <p:nvPr/>
        </p:nvSpPr>
        <p:spPr>
          <a:xfrm>
            <a:off x="1150541" y="213920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1" name="Oval 170"/>
          <p:cNvSpPr/>
          <p:nvPr/>
        </p:nvSpPr>
        <p:spPr>
          <a:xfrm>
            <a:off x="1751787" y="213920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2" name="Oval 171"/>
          <p:cNvSpPr/>
          <p:nvPr/>
        </p:nvSpPr>
        <p:spPr>
          <a:xfrm>
            <a:off x="1452093" y="213920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3" name="Oval 172"/>
          <p:cNvSpPr/>
          <p:nvPr/>
        </p:nvSpPr>
        <p:spPr>
          <a:xfrm>
            <a:off x="2669219" y="213920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4" name="Oval 173"/>
          <p:cNvSpPr/>
          <p:nvPr/>
        </p:nvSpPr>
        <p:spPr>
          <a:xfrm>
            <a:off x="2380740" y="213920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5" name="Oval 174"/>
          <p:cNvSpPr/>
          <p:nvPr/>
        </p:nvSpPr>
        <p:spPr>
          <a:xfrm>
            <a:off x="2063124" y="213920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6" name="Oval 175"/>
          <p:cNvSpPr/>
          <p:nvPr/>
        </p:nvSpPr>
        <p:spPr>
          <a:xfrm>
            <a:off x="1751787" y="22131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7" name="Oval 176"/>
          <p:cNvSpPr/>
          <p:nvPr/>
        </p:nvSpPr>
        <p:spPr>
          <a:xfrm>
            <a:off x="2669219" y="22131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8" name="Oval 177"/>
          <p:cNvSpPr/>
          <p:nvPr/>
        </p:nvSpPr>
        <p:spPr>
          <a:xfrm>
            <a:off x="2380740" y="22131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9" name="Oval 178"/>
          <p:cNvSpPr/>
          <p:nvPr/>
        </p:nvSpPr>
        <p:spPr>
          <a:xfrm>
            <a:off x="1751787" y="237189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0" name="Oval 179"/>
          <p:cNvSpPr/>
          <p:nvPr/>
        </p:nvSpPr>
        <p:spPr>
          <a:xfrm>
            <a:off x="2669219" y="237189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1" name="Oval 180"/>
          <p:cNvSpPr/>
          <p:nvPr/>
        </p:nvSpPr>
        <p:spPr>
          <a:xfrm>
            <a:off x="2380740" y="237189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2" name="Oval 181"/>
          <p:cNvSpPr/>
          <p:nvPr/>
        </p:nvSpPr>
        <p:spPr>
          <a:xfrm>
            <a:off x="1751787" y="24494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3" name="Oval 182"/>
          <p:cNvSpPr/>
          <p:nvPr/>
        </p:nvSpPr>
        <p:spPr>
          <a:xfrm>
            <a:off x="2669219" y="24494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4" name="Oval 183"/>
          <p:cNvSpPr/>
          <p:nvPr/>
        </p:nvSpPr>
        <p:spPr>
          <a:xfrm>
            <a:off x="2380740" y="24494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5" name="Oval 184"/>
          <p:cNvSpPr/>
          <p:nvPr/>
        </p:nvSpPr>
        <p:spPr>
          <a:xfrm>
            <a:off x="1751787" y="252657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6" name="Oval 185"/>
          <p:cNvSpPr/>
          <p:nvPr/>
        </p:nvSpPr>
        <p:spPr>
          <a:xfrm>
            <a:off x="1452093" y="252657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7" name="Oval 186"/>
          <p:cNvSpPr/>
          <p:nvPr/>
        </p:nvSpPr>
        <p:spPr>
          <a:xfrm>
            <a:off x="2669219" y="252657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8" name="Oval 187"/>
          <p:cNvSpPr/>
          <p:nvPr/>
        </p:nvSpPr>
        <p:spPr>
          <a:xfrm>
            <a:off x="2380740" y="252657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9" name="Oval 188"/>
          <p:cNvSpPr/>
          <p:nvPr/>
        </p:nvSpPr>
        <p:spPr>
          <a:xfrm>
            <a:off x="1751787" y="268034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0" name="Oval 189"/>
          <p:cNvSpPr/>
          <p:nvPr/>
        </p:nvSpPr>
        <p:spPr>
          <a:xfrm>
            <a:off x="2669219" y="268034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1" name="Oval 190"/>
          <p:cNvSpPr/>
          <p:nvPr/>
        </p:nvSpPr>
        <p:spPr>
          <a:xfrm>
            <a:off x="2380740" y="268034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2" name="Oval 191"/>
          <p:cNvSpPr/>
          <p:nvPr/>
        </p:nvSpPr>
        <p:spPr>
          <a:xfrm>
            <a:off x="1751787" y="275552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3" name="Oval 192"/>
          <p:cNvSpPr/>
          <p:nvPr/>
        </p:nvSpPr>
        <p:spPr>
          <a:xfrm>
            <a:off x="2669219" y="275552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4" name="Oval 193"/>
          <p:cNvSpPr/>
          <p:nvPr/>
        </p:nvSpPr>
        <p:spPr>
          <a:xfrm>
            <a:off x="2380740" y="275552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8" name="Oval 197"/>
          <p:cNvSpPr/>
          <p:nvPr/>
        </p:nvSpPr>
        <p:spPr>
          <a:xfrm>
            <a:off x="1452093" y="283048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9" name="Oval 198"/>
          <p:cNvSpPr/>
          <p:nvPr/>
        </p:nvSpPr>
        <p:spPr>
          <a:xfrm>
            <a:off x="1751787" y="283048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0" name="Oval 199"/>
          <p:cNvSpPr/>
          <p:nvPr/>
        </p:nvSpPr>
        <p:spPr>
          <a:xfrm>
            <a:off x="1751787" y="290884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1" name="Oval 200"/>
          <p:cNvSpPr/>
          <p:nvPr/>
        </p:nvSpPr>
        <p:spPr>
          <a:xfrm>
            <a:off x="2669219" y="290884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2" name="Oval 201"/>
          <p:cNvSpPr/>
          <p:nvPr/>
        </p:nvSpPr>
        <p:spPr>
          <a:xfrm>
            <a:off x="2380740" y="290884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3" name="Oval 202"/>
          <p:cNvSpPr/>
          <p:nvPr/>
        </p:nvSpPr>
        <p:spPr>
          <a:xfrm>
            <a:off x="1150541" y="30613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4" name="Oval 203"/>
          <p:cNvSpPr/>
          <p:nvPr/>
        </p:nvSpPr>
        <p:spPr>
          <a:xfrm>
            <a:off x="1751787" y="30613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5" name="Oval 204"/>
          <p:cNvSpPr/>
          <p:nvPr/>
        </p:nvSpPr>
        <p:spPr>
          <a:xfrm>
            <a:off x="1452093" y="306136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6" name="Oval 205"/>
          <p:cNvSpPr/>
          <p:nvPr/>
        </p:nvSpPr>
        <p:spPr>
          <a:xfrm>
            <a:off x="1751787" y="313972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7" name="Oval 206"/>
          <p:cNvSpPr/>
          <p:nvPr/>
        </p:nvSpPr>
        <p:spPr>
          <a:xfrm>
            <a:off x="2380740" y="313972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8" name="Oval 207"/>
          <p:cNvSpPr/>
          <p:nvPr/>
        </p:nvSpPr>
        <p:spPr>
          <a:xfrm>
            <a:off x="3284139" y="313972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9" name="Oval 208"/>
          <p:cNvSpPr/>
          <p:nvPr/>
        </p:nvSpPr>
        <p:spPr>
          <a:xfrm>
            <a:off x="2669219" y="313972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0" name="Oval 209"/>
          <p:cNvSpPr/>
          <p:nvPr/>
        </p:nvSpPr>
        <p:spPr>
          <a:xfrm>
            <a:off x="1452093" y="321808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1" name="Oval 210"/>
          <p:cNvSpPr/>
          <p:nvPr/>
        </p:nvSpPr>
        <p:spPr>
          <a:xfrm>
            <a:off x="1751787" y="321808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2" name="Oval 211"/>
          <p:cNvSpPr/>
          <p:nvPr/>
        </p:nvSpPr>
        <p:spPr>
          <a:xfrm>
            <a:off x="2669219" y="321808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3" name="Oval 212"/>
          <p:cNvSpPr/>
          <p:nvPr/>
        </p:nvSpPr>
        <p:spPr>
          <a:xfrm>
            <a:off x="2380740" y="321808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4" name="Oval 213"/>
          <p:cNvSpPr/>
          <p:nvPr/>
        </p:nvSpPr>
        <p:spPr>
          <a:xfrm>
            <a:off x="1751787" y="328498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5" name="Oval 214"/>
          <p:cNvSpPr/>
          <p:nvPr/>
        </p:nvSpPr>
        <p:spPr>
          <a:xfrm>
            <a:off x="2669219" y="328498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6" name="Oval 215"/>
          <p:cNvSpPr/>
          <p:nvPr/>
        </p:nvSpPr>
        <p:spPr>
          <a:xfrm>
            <a:off x="2380740" y="328498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7" name="Oval 216"/>
          <p:cNvSpPr/>
          <p:nvPr/>
        </p:nvSpPr>
        <p:spPr>
          <a:xfrm>
            <a:off x="1751787" y="337604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8" name="Oval 217"/>
          <p:cNvSpPr/>
          <p:nvPr/>
        </p:nvSpPr>
        <p:spPr>
          <a:xfrm>
            <a:off x="2669219" y="337604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9" name="Oval 218"/>
          <p:cNvSpPr/>
          <p:nvPr/>
        </p:nvSpPr>
        <p:spPr>
          <a:xfrm>
            <a:off x="2051720" y="352323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0" name="Oval 219"/>
          <p:cNvSpPr/>
          <p:nvPr/>
        </p:nvSpPr>
        <p:spPr>
          <a:xfrm>
            <a:off x="3275576" y="352323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1" name="Oval 220"/>
          <p:cNvSpPr/>
          <p:nvPr/>
        </p:nvSpPr>
        <p:spPr>
          <a:xfrm>
            <a:off x="2380740" y="352323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2" name="Oval 221"/>
          <p:cNvSpPr/>
          <p:nvPr/>
        </p:nvSpPr>
        <p:spPr>
          <a:xfrm>
            <a:off x="1150541" y="360669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3" name="Oval 222"/>
          <p:cNvSpPr/>
          <p:nvPr/>
        </p:nvSpPr>
        <p:spPr>
          <a:xfrm>
            <a:off x="1751787" y="360669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4" name="Oval 223"/>
          <p:cNvSpPr/>
          <p:nvPr/>
        </p:nvSpPr>
        <p:spPr>
          <a:xfrm>
            <a:off x="1452093" y="360669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5" name="Oval 224"/>
          <p:cNvSpPr/>
          <p:nvPr/>
        </p:nvSpPr>
        <p:spPr>
          <a:xfrm>
            <a:off x="2669219" y="360669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6" name="Oval 225"/>
          <p:cNvSpPr/>
          <p:nvPr/>
        </p:nvSpPr>
        <p:spPr>
          <a:xfrm>
            <a:off x="2380740" y="360669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7" name="Oval 226"/>
          <p:cNvSpPr/>
          <p:nvPr/>
        </p:nvSpPr>
        <p:spPr>
          <a:xfrm>
            <a:off x="1150541" y="367994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8" name="Oval 227"/>
          <p:cNvSpPr/>
          <p:nvPr/>
        </p:nvSpPr>
        <p:spPr>
          <a:xfrm>
            <a:off x="1751787" y="367994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0" name="Oval 229"/>
          <p:cNvSpPr/>
          <p:nvPr/>
        </p:nvSpPr>
        <p:spPr>
          <a:xfrm>
            <a:off x="2669219" y="367994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1" name="Oval 230"/>
          <p:cNvSpPr/>
          <p:nvPr/>
        </p:nvSpPr>
        <p:spPr>
          <a:xfrm>
            <a:off x="2380740" y="367994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2" name="Oval 231"/>
          <p:cNvSpPr/>
          <p:nvPr/>
        </p:nvSpPr>
        <p:spPr>
          <a:xfrm>
            <a:off x="2669219" y="376024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3" name="Oval 232"/>
          <p:cNvSpPr/>
          <p:nvPr/>
        </p:nvSpPr>
        <p:spPr>
          <a:xfrm>
            <a:off x="1751787" y="383247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4" name="Oval 233"/>
          <p:cNvSpPr/>
          <p:nvPr/>
        </p:nvSpPr>
        <p:spPr>
          <a:xfrm>
            <a:off x="2669219" y="383247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5" name="Oval 234"/>
          <p:cNvSpPr/>
          <p:nvPr/>
        </p:nvSpPr>
        <p:spPr>
          <a:xfrm>
            <a:off x="2380740" y="383247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6" name="Oval 235"/>
          <p:cNvSpPr/>
          <p:nvPr/>
        </p:nvSpPr>
        <p:spPr>
          <a:xfrm>
            <a:off x="2054841" y="383247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7" name="Oval 236"/>
          <p:cNvSpPr/>
          <p:nvPr/>
        </p:nvSpPr>
        <p:spPr>
          <a:xfrm>
            <a:off x="1751787" y="390425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8" name="Oval 237"/>
          <p:cNvSpPr/>
          <p:nvPr/>
        </p:nvSpPr>
        <p:spPr>
          <a:xfrm>
            <a:off x="2669219" y="390425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9" name="Oval 238"/>
          <p:cNvSpPr/>
          <p:nvPr/>
        </p:nvSpPr>
        <p:spPr>
          <a:xfrm>
            <a:off x="2380740" y="390425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0" name="Oval 239"/>
          <p:cNvSpPr/>
          <p:nvPr/>
        </p:nvSpPr>
        <p:spPr>
          <a:xfrm>
            <a:off x="1150541" y="41459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1" name="Oval 240"/>
          <p:cNvSpPr/>
          <p:nvPr/>
        </p:nvSpPr>
        <p:spPr>
          <a:xfrm>
            <a:off x="1452093" y="41459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2" name="Oval 241"/>
          <p:cNvSpPr/>
          <p:nvPr/>
        </p:nvSpPr>
        <p:spPr>
          <a:xfrm>
            <a:off x="2669219" y="41459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3" name="Oval 242"/>
          <p:cNvSpPr/>
          <p:nvPr/>
        </p:nvSpPr>
        <p:spPr>
          <a:xfrm>
            <a:off x="1150541" y="4220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4" name="Oval 243"/>
          <p:cNvSpPr/>
          <p:nvPr/>
        </p:nvSpPr>
        <p:spPr>
          <a:xfrm>
            <a:off x="1751787" y="4220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5" name="Oval 244"/>
          <p:cNvSpPr/>
          <p:nvPr/>
        </p:nvSpPr>
        <p:spPr>
          <a:xfrm>
            <a:off x="1452093" y="4220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6" name="Oval 245"/>
          <p:cNvSpPr/>
          <p:nvPr/>
        </p:nvSpPr>
        <p:spPr>
          <a:xfrm>
            <a:off x="2669219" y="4220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7" name="Oval 246"/>
          <p:cNvSpPr/>
          <p:nvPr/>
        </p:nvSpPr>
        <p:spPr>
          <a:xfrm>
            <a:off x="2380740" y="4220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8" name="Oval 247"/>
          <p:cNvSpPr/>
          <p:nvPr/>
        </p:nvSpPr>
        <p:spPr>
          <a:xfrm>
            <a:off x="2063124" y="4220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9" name="Oval 248"/>
          <p:cNvSpPr/>
          <p:nvPr/>
        </p:nvSpPr>
        <p:spPr>
          <a:xfrm>
            <a:off x="1751787" y="428969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0" name="Oval 249"/>
          <p:cNvSpPr/>
          <p:nvPr/>
        </p:nvSpPr>
        <p:spPr>
          <a:xfrm>
            <a:off x="2669219" y="428969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1" name="Oval 250"/>
          <p:cNvSpPr/>
          <p:nvPr/>
        </p:nvSpPr>
        <p:spPr>
          <a:xfrm>
            <a:off x="1150541" y="545157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2" name="Oval 251"/>
          <p:cNvSpPr/>
          <p:nvPr/>
        </p:nvSpPr>
        <p:spPr>
          <a:xfrm>
            <a:off x="1751787" y="545157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3" name="Oval 252"/>
          <p:cNvSpPr/>
          <p:nvPr/>
        </p:nvSpPr>
        <p:spPr>
          <a:xfrm>
            <a:off x="1452093" y="545157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4" name="Oval 253"/>
          <p:cNvSpPr/>
          <p:nvPr/>
        </p:nvSpPr>
        <p:spPr>
          <a:xfrm>
            <a:off x="2669219" y="545157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5" name="Oval 254"/>
          <p:cNvSpPr/>
          <p:nvPr/>
        </p:nvSpPr>
        <p:spPr>
          <a:xfrm>
            <a:off x="2380740" y="545157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6" name="Oval 255"/>
          <p:cNvSpPr/>
          <p:nvPr/>
        </p:nvSpPr>
        <p:spPr>
          <a:xfrm>
            <a:off x="1150541" y="55331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7" name="Oval 256"/>
          <p:cNvSpPr/>
          <p:nvPr/>
        </p:nvSpPr>
        <p:spPr>
          <a:xfrm>
            <a:off x="1751787" y="55331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8" name="Oval 257"/>
          <p:cNvSpPr/>
          <p:nvPr/>
        </p:nvSpPr>
        <p:spPr>
          <a:xfrm>
            <a:off x="2669219" y="55331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9" name="Oval 258"/>
          <p:cNvSpPr/>
          <p:nvPr/>
        </p:nvSpPr>
        <p:spPr>
          <a:xfrm>
            <a:off x="2380740" y="553310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0" name="Oval 259"/>
          <p:cNvSpPr/>
          <p:nvPr/>
        </p:nvSpPr>
        <p:spPr>
          <a:xfrm>
            <a:off x="1452093" y="56082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1" name="Oval 260"/>
          <p:cNvSpPr/>
          <p:nvPr/>
        </p:nvSpPr>
        <p:spPr>
          <a:xfrm>
            <a:off x="1150541" y="56082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2" name="Oval 261"/>
          <p:cNvSpPr/>
          <p:nvPr/>
        </p:nvSpPr>
        <p:spPr>
          <a:xfrm>
            <a:off x="1751787" y="56082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3" name="Oval 262"/>
          <p:cNvSpPr/>
          <p:nvPr/>
        </p:nvSpPr>
        <p:spPr>
          <a:xfrm>
            <a:off x="2669219" y="56082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4" name="Oval 263"/>
          <p:cNvSpPr/>
          <p:nvPr/>
        </p:nvSpPr>
        <p:spPr>
          <a:xfrm>
            <a:off x="2380740" y="56082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5" name="Oval 264"/>
          <p:cNvSpPr/>
          <p:nvPr/>
        </p:nvSpPr>
        <p:spPr>
          <a:xfrm>
            <a:off x="1751787" y="56898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6" name="Oval 265"/>
          <p:cNvSpPr/>
          <p:nvPr/>
        </p:nvSpPr>
        <p:spPr>
          <a:xfrm>
            <a:off x="1452093" y="56898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7" name="Oval 266"/>
          <p:cNvSpPr/>
          <p:nvPr/>
        </p:nvSpPr>
        <p:spPr>
          <a:xfrm>
            <a:off x="2669219" y="56898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8" name="Oval 267"/>
          <p:cNvSpPr/>
          <p:nvPr/>
        </p:nvSpPr>
        <p:spPr>
          <a:xfrm>
            <a:off x="2380740" y="56898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9" name="Oval 268"/>
          <p:cNvSpPr/>
          <p:nvPr/>
        </p:nvSpPr>
        <p:spPr>
          <a:xfrm>
            <a:off x="2061245" y="56898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0" name="Oval 269"/>
          <p:cNvSpPr/>
          <p:nvPr/>
        </p:nvSpPr>
        <p:spPr>
          <a:xfrm>
            <a:off x="1150541" y="57606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1" name="Oval 270"/>
          <p:cNvSpPr/>
          <p:nvPr/>
        </p:nvSpPr>
        <p:spPr>
          <a:xfrm>
            <a:off x="1751787" y="57606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2" name="Oval 271"/>
          <p:cNvSpPr/>
          <p:nvPr/>
        </p:nvSpPr>
        <p:spPr>
          <a:xfrm>
            <a:off x="2669219" y="57606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3" name="Oval 272"/>
          <p:cNvSpPr/>
          <p:nvPr/>
        </p:nvSpPr>
        <p:spPr>
          <a:xfrm>
            <a:off x="2380740" y="576069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4" name="Oval 273"/>
          <p:cNvSpPr/>
          <p:nvPr/>
        </p:nvSpPr>
        <p:spPr>
          <a:xfrm>
            <a:off x="1150541" y="58389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5" name="Oval 274"/>
          <p:cNvSpPr/>
          <p:nvPr/>
        </p:nvSpPr>
        <p:spPr>
          <a:xfrm>
            <a:off x="1751787" y="58389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6" name="Oval 275"/>
          <p:cNvSpPr/>
          <p:nvPr/>
        </p:nvSpPr>
        <p:spPr>
          <a:xfrm>
            <a:off x="1452093" y="58389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7" name="Oval 276"/>
          <p:cNvSpPr/>
          <p:nvPr/>
        </p:nvSpPr>
        <p:spPr>
          <a:xfrm>
            <a:off x="2669219" y="58389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8" name="Oval 277"/>
          <p:cNvSpPr/>
          <p:nvPr/>
        </p:nvSpPr>
        <p:spPr>
          <a:xfrm>
            <a:off x="2380740" y="58389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9" name="Oval 278"/>
          <p:cNvSpPr/>
          <p:nvPr/>
        </p:nvSpPr>
        <p:spPr>
          <a:xfrm>
            <a:off x="1150541" y="592048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0" name="Oval 279"/>
          <p:cNvSpPr/>
          <p:nvPr/>
        </p:nvSpPr>
        <p:spPr>
          <a:xfrm>
            <a:off x="1751787" y="592048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1" name="Oval 280"/>
          <p:cNvSpPr/>
          <p:nvPr/>
        </p:nvSpPr>
        <p:spPr>
          <a:xfrm>
            <a:off x="3284139" y="592048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2" name="Oval 281"/>
          <p:cNvSpPr/>
          <p:nvPr/>
        </p:nvSpPr>
        <p:spPr>
          <a:xfrm>
            <a:off x="2669219" y="592048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3" name="Oval 282"/>
          <p:cNvSpPr/>
          <p:nvPr/>
        </p:nvSpPr>
        <p:spPr>
          <a:xfrm>
            <a:off x="2380740" y="592048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4" name="Oval 283"/>
          <p:cNvSpPr/>
          <p:nvPr/>
        </p:nvSpPr>
        <p:spPr>
          <a:xfrm>
            <a:off x="2051720" y="591730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5" name="Oval 284"/>
          <p:cNvSpPr/>
          <p:nvPr/>
        </p:nvSpPr>
        <p:spPr>
          <a:xfrm>
            <a:off x="1150541" y="4373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6" name="Oval 285"/>
          <p:cNvSpPr/>
          <p:nvPr/>
        </p:nvSpPr>
        <p:spPr>
          <a:xfrm>
            <a:off x="1751787" y="4373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7" name="Oval 286"/>
          <p:cNvSpPr/>
          <p:nvPr/>
        </p:nvSpPr>
        <p:spPr>
          <a:xfrm>
            <a:off x="1452093" y="4373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8" name="Oval 287"/>
          <p:cNvSpPr/>
          <p:nvPr/>
        </p:nvSpPr>
        <p:spPr>
          <a:xfrm>
            <a:off x="2669219" y="4373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9" name="Oval 288"/>
          <p:cNvSpPr/>
          <p:nvPr/>
        </p:nvSpPr>
        <p:spPr>
          <a:xfrm>
            <a:off x="2380740" y="4373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0" name="Oval 289"/>
          <p:cNvSpPr/>
          <p:nvPr/>
        </p:nvSpPr>
        <p:spPr>
          <a:xfrm>
            <a:off x="2064043" y="4373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1" name="Oval 290"/>
          <p:cNvSpPr/>
          <p:nvPr/>
        </p:nvSpPr>
        <p:spPr>
          <a:xfrm>
            <a:off x="1150541" y="4446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2" name="Oval 291"/>
          <p:cNvSpPr/>
          <p:nvPr/>
        </p:nvSpPr>
        <p:spPr>
          <a:xfrm>
            <a:off x="1751787" y="4446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4" name="Oval 293"/>
          <p:cNvSpPr/>
          <p:nvPr/>
        </p:nvSpPr>
        <p:spPr>
          <a:xfrm>
            <a:off x="2669219" y="4446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5" name="Oval 294"/>
          <p:cNvSpPr/>
          <p:nvPr/>
        </p:nvSpPr>
        <p:spPr>
          <a:xfrm>
            <a:off x="2380740" y="4446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8" name="Oval 297"/>
          <p:cNvSpPr/>
          <p:nvPr/>
        </p:nvSpPr>
        <p:spPr>
          <a:xfrm>
            <a:off x="1751787" y="4525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0" name="Oval 299"/>
          <p:cNvSpPr/>
          <p:nvPr/>
        </p:nvSpPr>
        <p:spPr>
          <a:xfrm>
            <a:off x="2669219" y="4525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6" name="Oval 305"/>
          <p:cNvSpPr/>
          <p:nvPr/>
        </p:nvSpPr>
        <p:spPr>
          <a:xfrm>
            <a:off x="3268929" y="460488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9" name="Oval 308"/>
          <p:cNvSpPr/>
          <p:nvPr/>
        </p:nvSpPr>
        <p:spPr>
          <a:xfrm>
            <a:off x="1150541" y="46780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0" name="Oval 309"/>
          <p:cNvSpPr/>
          <p:nvPr/>
        </p:nvSpPr>
        <p:spPr>
          <a:xfrm>
            <a:off x="1751787" y="46780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1" name="Oval 310"/>
          <p:cNvSpPr/>
          <p:nvPr/>
        </p:nvSpPr>
        <p:spPr>
          <a:xfrm>
            <a:off x="1452093" y="46780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2" name="Oval 311"/>
          <p:cNvSpPr/>
          <p:nvPr/>
        </p:nvSpPr>
        <p:spPr>
          <a:xfrm>
            <a:off x="2669219" y="46780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3" name="Oval 312"/>
          <p:cNvSpPr/>
          <p:nvPr/>
        </p:nvSpPr>
        <p:spPr>
          <a:xfrm>
            <a:off x="2380740" y="46780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4" name="Oval 313"/>
          <p:cNvSpPr/>
          <p:nvPr/>
        </p:nvSpPr>
        <p:spPr>
          <a:xfrm>
            <a:off x="2063945" y="46780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5" name="Oval 314"/>
          <p:cNvSpPr/>
          <p:nvPr/>
        </p:nvSpPr>
        <p:spPr>
          <a:xfrm>
            <a:off x="1150541" y="47514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6" name="Oval 315"/>
          <p:cNvSpPr/>
          <p:nvPr/>
        </p:nvSpPr>
        <p:spPr>
          <a:xfrm>
            <a:off x="1751787" y="47514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7" name="Oval 316"/>
          <p:cNvSpPr/>
          <p:nvPr/>
        </p:nvSpPr>
        <p:spPr>
          <a:xfrm>
            <a:off x="1452093" y="47514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8" name="Oval 317"/>
          <p:cNvSpPr/>
          <p:nvPr/>
        </p:nvSpPr>
        <p:spPr>
          <a:xfrm>
            <a:off x="2669219" y="47514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9" name="Oval 318"/>
          <p:cNvSpPr/>
          <p:nvPr/>
        </p:nvSpPr>
        <p:spPr>
          <a:xfrm>
            <a:off x="2380740" y="47514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2" name="Oval 321"/>
          <p:cNvSpPr/>
          <p:nvPr/>
        </p:nvSpPr>
        <p:spPr>
          <a:xfrm>
            <a:off x="1751787" y="48304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4" name="Oval 323"/>
          <p:cNvSpPr/>
          <p:nvPr/>
        </p:nvSpPr>
        <p:spPr>
          <a:xfrm>
            <a:off x="2669219" y="48304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5" name="Oval 324"/>
          <p:cNvSpPr/>
          <p:nvPr/>
        </p:nvSpPr>
        <p:spPr>
          <a:xfrm>
            <a:off x="2380740" y="48304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6" name="Oval 325"/>
          <p:cNvSpPr/>
          <p:nvPr/>
        </p:nvSpPr>
        <p:spPr>
          <a:xfrm>
            <a:off x="2063945" y="48304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3" name="Oval 332"/>
          <p:cNvSpPr/>
          <p:nvPr/>
        </p:nvSpPr>
        <p:spPr>
          <a:xfrm>
            <a:off x="1150541" y="4982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4" name="Oval 333"/>
          <p:cNvSpPr/>
          <p:nvPr/>
        </p:nvSpPr>
        <p:spPr>
          <a:xfrm>
            <a:off x="1751787" y="4982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5" name="Oval 334"/>
          <p:cNvSpPr/>
          <p:nvPr/>
        </p:nvSpPr>
        <p:spPr>
          <a:xfrm>
            <a:off x="1452093" y="4982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6" name="Oval 335"/>
          <p:cNvSpPr/>
          <p:nvPr/>
        </p:nvSpPr>
        <p:spPr>
          <a:xfrm>
            <a:off x="2669219" y="4982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7" name="Oval 336"/>
          <p:cNvSpPr/>
          <p:nvPr/>
        </p:nvSpPr>
        <p:spPr>
          <a:xfrm>
            <a:off x="2380740" y="4982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8" name="Oval 337"/>
          <p:cNvSpPr/>
          <p:nvPr/>
        </p:nvSpPr>
        <p:spPr>
          <a:xfrm>
            <a:off x="2063945" y="49828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0" name="Oval 339"/>
          <p:cNvSpPr/>
          <p:nvPr/>
        </p:nvSpPr>
        <p:spPr>
          <a:xfrm>
            <a:off x="1751787" y="50562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5" name="Oval 344"/>
          <p:cNvSpPr/>
          <p:nvPr/>
        </p:nvSpPr>
        <p:spPr>
          <a:xfrm>
            <a:off x="1150541" y="5135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6" name="Oval 345"/>
          <p:cNvSpPr/>
          <p:nvPr/>
        </p:nvSpPr>
        <p:spPr>
          <a:xfrm>
            <a:off x="1751787" y="5135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7" name="Oval 346"/>
          <p:cNvSpPr/>
          <p:nvPr/>
        </p:nvSpPr>
        <p:spPr>
          <a:xfrm>
            <a:off x="1452093" y="5135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8" name="Oval 347"/>
          <p:cNvSpPr/>
          <p:nvPr/>
        </p:nvSpPr>
        <p:spPr>
          <a:xfrm>
            <a:off x="2669219" y="5135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9" name="Oval 348"/>
          <p:cNvSpPr/>
          <p:nvPr/>
        </p:nvSpPr>
        <p:spPr>
          <a:xfrm>
            <a:off x="2380740" y="5135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0" name="Oval 349"/>
          <p:cNvSpPr/>
          <p:nvPr/>
        </p:nvSpPr>
        <p:spPr>
          <a:xfrm>
            <a:off x="2063124" y="51352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2" name="Oval 351"/>
          <p:cNvSpPr/>
          <p:nvPr/>
        </p:nvSpPr>
        <p:spPr>
          <a:xfrm>
            <a:off x="1751787" y="5208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3" name="Oval 352"/>
          <p:cNvSpPr/>
          <p:nvPr/>
        </p:nvSpPr>
        <p:spPr>
          <a:xfrm>
            <a:off x="1452093" y="5208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4" name="Oval 353"/>
          <p:cNvSpPr/>
          <p:nvPr/>
        </p:nvSpPr>
        <p:spPr>
          <a:xfrm>
            <a:off x="2669219" y="5208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5" name="Oval 354"/>
          <p:cNvSpPr/>
          <p:nvPr/>
        </p:nvSpPr>
        <p:spPr>
          <a:xfrm>
            <a:off x="2380740" y="5208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6" name="Oval 355"/>
          <p:cNvSpPr/>
          <p:nvPr/>
        </p:nvSpPr>
        <p:spPr>
          <a:xfrm>
            <a:off x="2063222" y="52086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7" name="Oval 356"/>
          <p:cNvSpPr/>
          <p:nvPr/>
        </p:nvSpPr>
        <p:spPr>
          <a:xfrm>
            <a:off x="1150541" y="5287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8" name="Oval 357"/>
          <p:cNvSpPr/>
          <p:nvPr/>
        </p:nvSpPr>
        <p:spPr>
          <a:xfrm>
            <a:off x="1751787" y="5287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9" name="Oval 358"/>
          <p:cNvSpPr/>
          <p:nvPr/>
        </p:nvSpPr>
        <p:spPr>
          <a:xfrm>
            <a:off x="1452093" y="5287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0" name="Oval 359"/>
          <p:cNvSpPr/>
          <p:nvPr/>
        </p:nvSpPr>
        <p:spPr>
          <a:xfrm>
            <a:off x="2669219" y="5287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1" name="Oval 360"/>
          <p:cNvSpPr/>
          <p:nvPr/>
        </p:nvSpPr>
        <p:spPr>
          <a:xfrm>
            <a:off x="2380740" y="5287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2" name="Oval 361"/>
          <p:cNvSpPr/>
          <p:nvPr/>
        </p:nvSpPr>
        <p:spPr>
          <a:xfrm>
            <a:off x="2063945" y="5287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4" name="Oval 363"/>
          <p:cNvSpPr/>
          <p:nvPr/>
        </p:nvSpPr>
        <p:spPr>
          <a:xfrm>
            <a:off x="1751787" y="53610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6" name="Oval 365"/>
          <p:cNvSpPr/>
          <p:nvPr/>
        </p:nvSpPr>
        <p:spPr>
          <a:xfrm>
            <a:off x="2669219" y="53610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7" name="Oval 366"/>
          <p:cNvSpPr/>
          <p:nvPr/>
        </p:nvSpPr>
        <p:spPr>
          <a:xfrm>
            <a:off x="2380740" y="536103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9" name="Oval 368"/>
          <p:cNvSpPr/>
          <p:nvPr/>
        </p:nvSpPr>
        <p:spPr>
          <a:xfrm>
            <a:off x="5745283" y="244728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1" name="Oval 370"/>
          <p:cNvSpPr/>
          <p:nvPr/>
        </p:nvSpPr>
        <p:spPr>
          <a:xfrm>
            <a:off x="6040127" y="244728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7" name="Oval 386"/>
          <p:cNvSpPr/>
          <p:nvPr/>
        </p:nvSpPr>
        <p:spPr>
          <a:xfrm>
            <a:off x="5745283" y="329368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3" name="Oval 392"/>
          <p:cNvSpPr/>
          <p:nvPr/>
        </p:nvSpPr>
        <p:spPr>
          <a:xfrm>
            <a:off x="6644108" y="3189284"/>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1" name="Oval 400"/>
          <p:cNvSpPr/>
          <p:nvPr/>
        </p:nvSpPr>
        <p:spPr>
          <a:xfrm>
            <a:off x="5449285" y="19406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2" name="Oval 401"/>
          <p:cNvSpPr/>
          <p:nvPr/>
        </p:nvSpPr>
        <p:spPr>
          <a:xfrm>
            <a:off x="5745283" y="1940647"/>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3" name="Oval 402"/>
          <p:cNvSpPr/>
          <p:nvPr/>
        </p:nvSpPr>
        <p:spPr>
          <a:xfrm>
            <a:off x="5449285" y="20320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4" name="Oval 403"/>
          <p:cNvSpPr/>
          <p:nvPr/>
        </p:nvSpPr>
        <p:spPr>
          <a:xfrm>
            <a:off x="5745283" y="203204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5" name="Oval 404"/>
          <p:cNvSpPr/>
          <p:nvPr/>
        </p:nvSpPr>
        <p:spPr>
          <a:xfrm>
            <a:off x="5745283" y="210405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6" name="Oval 405"/>
          <p:cNvSpPr/>
          <p:nvPr/>
        </p:nvSpPr>
        <p:spPr>
          <a:xfrm>
            <a:off x="6040127" y="210405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8" name="Oval 407"/>
          <p:cNvSpPr/>
          <p:nvPr/>
        </p:nvSpPr>
        <p:spPr>
          <a:xfrm>
            <a:off x="5745283" y="227550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9" name="Oval 408"/>
          <p:cNvSpPr/>
          <p:nvPr/>
        </p:nvSpPr>
        <p:spPr>
          <a:xfrm>
            <a:off x="6040127" y="227550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1" name="Oval 410"/>
          <p:cNvSpPr/>
          <p:nvPr/>
        </p:nvSpPr>
        <p:spPr>
          <a:xfrm>
            <a:off x="5745283" y="236856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               </a:t>
            </a:r>
          </a:p>
        </p:txBody>
      </p:sp>
      <p:sp>
        <p:nvSpPr>
          <p:cNvPr id="413" name="Oval 412"/>
          <p:cNvSpPr/>
          <p:nvPr/>
        </p:nvSpPr>
        <p:spPr>
          <a:xfrm>
            <a:off x="5745283" y="254033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4" name="Oval 413"/>
          <p:cNvSpPr/>
          <p:nvPr/>
        </p:nvSpPr>
        <p:spPr>
          <a:xfrm>
            <a:off x="6372200" y="253766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5" name="Oval 414"/>
          <p:cNvSpPr/>
          <p:nvPr/>
        </p:nvSpPr>
        <p:spPr>
          <a:xfrm>
            <a:off x="5745283" y="269939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6" name="Oval 415"/>
          <p:cNvSpPr/>
          <p:nvPr/>
        </p:nvSpPr>
        <p:spPr>
          <a:xfrm>
            <a:off x="6327747" y="5718623"/>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7" name="Oval 416"/>
          <p:cNvSpPr/>
          <p:nvPr/>
        </p:nvSpPr>
        <p:spPr>
          <a:xfrm>
            <a:off x="6644108" y="572632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8" name="Oval 417"/>
          <p:cNvSpPr/>
          <p:nvPr/>
        </p:nvSpPr>
        <p:spPr>
          <a:xfrm>
            <a:off x="5745283" y="581877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9" name="Oval 418"/>
          <p:cNvSpPr/>
          <p:nvPr/>
        </p:nvSpPr>
        <p:spPr>
          <a:xfrm>
            <a:off x="6040127" y="580985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0" name="Oval 419"/>
          <p:cNvSpPr/>
          <p:nvPr/>
        </p:nvSpPr>
        <p:spPr>
          <a:xfrm>
            <a:off x="5745283" y="5881261"/>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1" name="Oval 420"/>
          <p:cNvSpPr/>
          <p:nvPr/>
        </p:nvSpPr>
        <p:spPr>
          <a:xfrm>
            <a:off x="6040127" y="587529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2" name="Oval 421"/>
          <p:cNvSpPr/>
          <p:nvPr/>
        </p:nvSpPr>
        <p:spPr>
          <a:xfrm>
            <a:off x="6338017" y="5977858"/>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9139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a:t>Outlook</a:t>
            </a:r>
            <a:endParaRPr lang="en-US" sz="2800" b="1" dirty="0"/>
          </a:p>
        </p:txBody>
      </p:sp>
      <p:sp>
        <p:nvSpPr>
          <p:cNvPr id="7" name="Rectangle 6"/>
          <p:cNvSpPr/>
          <p:nvPr/>
        </p:nvSpPr>
        <p:spPr>
          <a:xfrm>
            <a:off x="611560" y="1268760"/>
            <a:ext cx="6912768" cy="4770537"/>
          </a:xfrm>
          <a:prstGeom prst="rect">
            <a:avLst/>
          </a:prstGeom>
        </p:spPr>
        <p:txBody>
          <a:bodyPr wrap="square">
            <a:spAutoFit/>
          </a:bodyPr>
          <a:lstStyle/>
          <a:p>
            <a:pPr marL="342900" indent="-342900">
              <a:buAutoNum type="arabicPeriod"/>
            </a:pPr>
            <a:r>
              <a:rPr lang="en-GB" sz="1600" b="1" dirty="0"/>
              <a:t>PYT 52</a:t>
            </a:r>
          </a:p>
          <a:p>
            <a:r>
              <a:rPr lang="en-GB" sz="1600" dirty="0"/>
              <a:t>	</a:t>
            </a:r>
            <a:r>
              <a:rPr lang="de-DE" sz="1600" dirty="0"/>
              <a:t>Lamm CE, et al. </a:t>
            </a:r>
            <a:r>
              <a:rPr lang="en-US" sz="1600" dirty="0"/>
              <a:t>(2023). Plant Journal</a:t>
            </a:r>
          </a:p>
          <a:p>
            <a:r>
              <a:rPr lang="en-GB" sz="1600" b="1" dirty="0"/>
              <a:t>	</a:t>
            </a:r>
            <a:r>
              <a:rPr lang="en-US" sz="1600" dirty="0" err="1"/>
              <a:t>Gutschker</a:t>
            </a:r>
            <a:r>
              <a:rPr lang="en-US" sz="1600" dirty="0"/>
              <a:t>, </a:t>
            </a:r>
            <a:r>
              <a:rPr lang="de-DE" sz="1600" dirty="0"/>
              <a:t>et al. (2023). Biorxiv</a:t>
            </a:r>
            <a:endParaRPr lang="en-US" sz="1600" dirty="0"/>
          </a:p>
          <a:p>
            <a:r>
              <a:rPr lang="en-GB" sz="1600" b="1" dirty="0"/>
              <a:t>	</a:t>
            </a:r>
            <a:r>
              <a:rPr lang="en-GB" sz="1600" dirty="0"/>
              <a:t>Complete set: manuscript preparation</a:t>
            </a:r>
          </a:p>
          <a:p>
            <a:endParaRPr lang="en-GB" sz="1600" b="1" dirty="0"/>
          </a:p>
          <a:p>
            <a:r>
              <a:rPr lang="en-GB" sz="1600" b="1" dirty="0"/>
              <a:t>2. PYT 500, root samples</a:t>
            </a:r>
          </a:p>
          <a:p>
            <a:r>
              <a:rPr lang="en-US" sz="1600" b="1" dirty="0"/>
              <a:t>	</a:t>
            </a:r>
            <a:r>
              <a:rPr lang="en-US" sz="1600" dirty="0"/>
              <a:t>Further data analysis</a:t>
            </a:r>
          </a:p>
          <a:p>
            <a:r>
              <a:rPr lang="en-GB" sz="1600" b="1" dirty="0"/>
              <a:t>	</a:t>
            </a:r>
          </a:p>
          <a:p>
            <a:r>
              <a:rPr lang="en-US" sz="1600" b="1" i="1" dirty="0"/>
              <a:t>3. AAP1/</a:t>
            </a:r>
            <a:r>
              <a:rPr lang="en-US" sz="1600" b="1" i="1" dirty="0" err="1"/>
              <a:t>mitoGS</a:t>
            </a:r>
            <a:r>
              <a:rPr lang="en-US" sz="1600" b="1" i="1" dirty="0"/>
              <a:t> plants</a:t>
            </a:r>
          </a:p>
          <a:p>
            <a:r>
              <a:rPr lang="en-US" sz="1600" b="1" i="1" dirty="0"/>
              <a:t>	</a:t>
            </a:r>
            <a:r>
              <a:rPr lang="en-US" sz="1600" b="1" dirty="0"/>
              <a:t>Polytunnel 2022</a:t>
            </a:r>
          </a:p>
          <a:p>
            <a:r>
              <a:rPr lang="en-US" sz="1600" b="1" dirty="0"/>
              <a:t>		</a:t>
            </a:r>
            <a:r>
              <a:rPr lang="en-US" sz="1600" dirty="0"/>
              <a:t>Further data analysis</a:t>
            </a:r>
          </a:p>
          <a:p>
            <a:r>
              <a:rPr lang="en-US" sz="1600" b="1" dirty="0"/>
              <a:t>	Field Taiwan 2022 intermediate and final harvest </a:t>
            </a:r>
          </a:p>
          <a:p>
            <a:r>
              <a:rPr lang="en-US" sz="1600" b="1" dirty="0"/>
              <a:t>		</a:t>
            </a:r>
            <a:r>
              <a:rPr lang="en-GB" sz="1600" dirty="0"/>
              <a:t>GCMS waiting list</a:t>
            </a:r>
          </a:p>
          <a:p>
            <a:r>
              <a:rPr lang="en-GB" sz="1600" dirty="0"/>
              <a:t>	</a:t>
            </a:r>
            <a:r>
              <a:rPr lang="en-US" sz="1600" b="1" dirty="0"/>
              <a:t> Polytunnel</a:t>
            </a:r>
            <a:r>
              <a:rPr lang="en-GB" sz="1600" b="1" dirty="0"/>
              <a:t> 2024 </a:t>
            </a:r>
          </a:p>
          <a:p>
            <a:r>
              <a:rPr lang="en-GB" sz="1600" b="1" dirty="0"/>
              <a:t>		</a:t>
            </a:r>
            <a:r>
              <a:rPr lang="en-GB" sz="1600" dirty="0"/>
              <a:t>AAP1, detail analysis</a:t>
            </a:r>
          </a:p>
          <a:p>
            <a:endParaRPr lang="en-GB" sz="1600" dirty="0"/>
          </a:p>
          <a:p>
            <a:r>
              <a:rPr lang="en-GB" sz="1600" b="1" dirty="0"/>
              <a:t>4. </a:t>
            </a:r>
            <a:r>
              <a:rPr lang="en-US" sz="1600" b="1" dirty="0"/>
              <a:t>Energy metabolism </a:t>
            </a:r>
            <a:r>
              <a:rPr lang="en-GB" sz="1600" b="1" dirty="0"/>
              <a:t>transgenic plants</a:t>
            </a:r>
          </a:p>
          <a:p>
            <a:pPr lvl="1"/>
            <a:r>
              <a:rPr lang="en-US" sz="1600" dirty="0"/>
              <a:t>Malate dehydrogenase (MDH) </a:t>
            </a:r>
          </a:p>
          <a:p>
            <a:pPr lvl="1"/>
            <a:r>
              <a:rPr lang="en-US" sz="1600" dirty="0"/>
              <a:t>Aconitase (ACO)</a:t>
            </a:r>
          </a:p>
        </p:txBody>
      </p:sp>
      <p:sp>
        <p:nvSpPr>
          <p:cNvPr id="2" name="Slide Number Placeholder 1"/>
          <p:cNvSpPr>
            <a:spLocks noGrp="1"/>
          </p:cNvSpPr>
          <p:nvPr>
            <p:ph type="sldNum" sz="quarter" idx="12"/>
          </p:nvPr>
        </p:nvSpPr>
        <p:spPr/>
        <p:txBody>
          <a:bodyPr/>
          <a:lstStyle/>
          <a:p>
            <a:fld id="{9646A049-586C-450B-BC7F-485A74B1CE67}" type="slidenum">
              <a:rPr lang="en-US" smtClean="0"/>
              <a:t>32</a:t>
            </a:fld>
            <a:endParaRPr lang="en-US"/>
          </a:p>
        </p:txBody>
      </p:sp>
    </p:spTree>
    <p:extLst>
      <p:ext uri="{BB962C8B-B14F-4D97-AF65-F5344CB8AC3E}">
        <p14:creationId xmlns:p14="http://schemas.microsoft.com/office/powerpoint/2010/main" val="809552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646A049-586C-450B-BC7F-485A74B1CE67}" type="slidenum">
              <a:rPr lang="en-US" smtClean="0"/>
              <a:t>33</a:t>
            </a:fld>
            <a:endParaRPr lang="en-US" dirty="0"/>
          </a:p>
        </p:txBody>
      </p:sp>
      <p:sp>
        <p:nvSpPr>
          <p:cNvPr id="9" name="Content Placeholder 2"/>
          <p:cNvSpPr txBox="1">
            <a:spLocks/>
          </p:cNvSpPr>
          <p:nvPr/>
        </p:nvSpPr>
        <p:spPr>
          <a:xfrm>
            <a:off x="2555776" y="1393182"/>
            <a:ext cx="3384376" cy="3960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defPPr>
              <a:defRPr lang="en-US"/>
            </a:defPPr>
            <a:lvl1pPr algn="ct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b="1" u="sng">
                <a:solidFill>
                  <a:srgbClr val="000000"/>
                </a:solidFill>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r>
              <a:rPr lang="en-US" sz="2000" dirty="0"/>
              <a:t>CASS project</a:t>
            </a:r>
          </a:p>
          <a:p>
            <a:pPr algn="l"/>
            <a:r>
              <a:rPr lang="de-DE" dirty="0"/>
              <a:t>Germany:</a:t>
            </a:r>
          </a:p>
          <a:p>
            <a:pPr algn="l"/>
            <a:r>
              <a:rPr lang="en-US" b="0" u="none" dirty="0"/>
              <a:t>FAU Erlangen</a:t>
            </a:r>
          </a:p>
          <a:p>
            <a:pPr algn="l"/>
            <a:r>
              <a:rPr lang="en-US" b="0" u="none" dirty="0"/>
              <a:t>TU Kaiserslautern</a:t>
            </a:r>
          </a:p>
          <a:p>
            <a:pPr algn="l"/>
            <a:r>
              <a:rPr lang="de-DE" b="0" u="none" dirty="0"/>
              <a:t>Forschungszentrum Jülich</a:t>
            </a:r>
          </a:p>
          <a:p>
            <a:pPr algn="l"/>
            <a:endParaRPr lang="de-DE" sz="500" b="0" u="none" dirty="0"/>
          </a:p>
          <a:p>
            <a:pPr algn="l"/>
            <a:r>
              <a:rPr lang="de-DE" dirty="0"/>
              <a:t>Nigeria:</a:t>
            </a:r>
          </a:p>
          <a:p>
            <a:pPr algn="l"/>
            <a:r>
              <a:rPr lang="de-DE" b="0" u="none" dirty="0"/>
              <a:t>IITA Ibadan</a:t>
            </a:r>
          </a:p>
          <a:p>
            <a:pPr algn="l"/>
            <a:r>
              <a:rPr lang="en-US" b="0" u="none" dirty="0"/>
              <a:t>NRCRI </a:t>
            </a:r>
            <a:r>
              <a:rPr lang="en-US" b="0" u="none" dirty="0" err="1"/>
              <a:t>Umudike</a:t>
            </a:r>
            <a:endParaRPr lang="en-US" b="0" u="none" dirty="0"/>
          </a:p>
          <a:p>
            <a:pPr algn="l"/>
            <a:endParaRPr lang="de-DE" sz="500" b="0" dirty="0"/>
          </a:p>
          <a:p>
            <a:pPr algn="l"/>
            <a:r>
              <a:rPr lang="en-US" dirty="0"/>
              <a:t>Switzerland: </a:t>
            </a:r>
            <a:r>
              <a:rPr lang="de-DE" b="0" u="none" dirty="0"/>
              <a:t>ETH Zürich</a:t>
            </a:r>
            <a:r>
              <a:rPr lang="en-US" b="0" u="none" dirty="0"/>
              <a:t> </a:t>
            </a:r>
          </a:p>
          <a:p>
            <a:pPr algn="l"/>
            <a:endParaRPr lang="en-US" sz="500" b="0" u="none" dirty="0"/>
          </a:p>
          <a:p>
            <a:pPr algn="l"/>
            <a:r>
              <a:rPr lang="en-GB" dirty="0"/>
              <a:t>Taiwan:</a:t>
            </a:r>
            <a:r>
              <a:rPr lang="en-GB" u="none" dirty="0"/>
              <a:t> </a:t>
            </a:r>
            <a:r>
              <a:rPr lang="en-GB" b="0" u="none" dirty="0"/>
              <a:t>NCHU</a:t>
            </a:r>
          </a:p>
          <a:p>
            <a:pPr algn="l"/>
            <a:endParaRPr lang="en-GB" sz="500" b="0" u="none" dirty="0"/>
          </a:p>
          <a:p>
            <a:pPr algn="l"/>
            <a:r>
              <a:rPr lang="en-GB" dirty="0"/>
              <a:t>UK:</a:t>
            </a:r>
            <a:r>
              <a:rPr lang="en-GB" u="none" dirty="0"/>
              <a:t> </a:t>
            </a:r>
            <a:r>
              <a:rPr lang="en-US" b="0" u="none" dirty="0"/>
              <a:t>University of Cambridge</a:t>
            </a:r>
          </a:p>
          <a:p>
            <a:pPr algn="l"/>
            <a:endParaRPr lang="en-US" sz="500" b="0" u="none" dirty="0"/>
          </a:p>
          <a:p>
            <a:pPr algn="l"/>
            <a:r>
              <a:rPr lang="en-GB" dirty="0"/>
              <a:t>USA:</a:t>
            </a:r>
            <a:r>
              <a:rPr lang="en-GB" u="none" dirty="0"/>
              <a:t> </a:t>
            </a:r>
            <a:r>
              <a:rPr lang="en-US" b="0" u="none" dirty="0"/>
              <a:t>Cornell University</a:t>
            </a:r>
            <a:endParaRPr lang="en-GB" dirty="0"/>
          </a:p>
        </p:txBody>
      </p:sp>
      <p:sp>
        <p:nvSpPr>
          <p:cNvPr id="12"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Acknowledgements</a:t>
            </a:r>
          </a:p>
        </p:txBody>
      </p:sp>
      <p:sp>
        <p:nvSpPr>
          <p:cNvPr id="14" name="Text Box 1"/>
          <p:cNvSpPr txBox="1">
            <a:spLocks noChangeArrowheads="1"/>
          </p:cNvSpPr>
          <p:nvPr/>
        </p:nvSpPr>
        <p:spPr bwMode="auto">
          <a:xfrm>
            <a:off x="251520" y="1730226"/>
            <a:ext cx="1835696" cy="48671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pPr algn="ctr"/>
            <a:r>
              <a:rPr lang="en-GB" altLang="de-DE" sz="2000" b="1" u="sng" dirty="0">
                <a:latin typeface="+mn-lt"/>
              </a:rPr>
              <a:t>MPIMP</a:t>
            </a:r>
          </a:p>
          <a:p>
            <a:pPr algn="ctr"/>
            <a:endParaRPr lang="en-GB" altLang="de-DE" sz="500" b="1" u="sng" dirty="0">
              <a:latin typeface="+mn-lt"/>
            </a:endParaRPr>
          </a:p>
          <a:p>
            <a:pPr algn="ctr"/>
            <a:r>
              <a:rPr lang="en-GB" altLang="de-DE" sz="1800" b="1" u="sng" dirty="0">
                <a:latin typeface="+mn-lt"/>
              </a:rPr>
              <a:t>AG Fernie</a:t>
            </a:r>
          </a:p>
          <a:p>
            <a:pPr algn="ctr"/>
            <a:r>
              <a:rPr lang="en-GB" altLang="de-DE" sz="1600" dirty="0">
                <a:latin typeface="+mn-lt"/>
              </a:rPr>
              <a:t>Alisdair Fernie</a:t>
            </a:r>
          </a:p>
          <a:p>
            <a:pPr algn="ctr"/>
            <a:r>
              <a:rPr lang="en-GB" altLang="de-DE" sz="1600" dirty="0">
                <a:latin typeface="+mn-lt"/>
              </a:rPr>
              <a:t>Ruimei Lee</a:t>
            </a:r>
          </a:p>
          <a:p>
            <a:pPr algn="ctr"/>
            <a:r>
              <a:rPr lang="en-GB" altLang="de-DE" sz="1600" dirty="0">
                <a:latin typeface="+mn-lt"/>
              </a:rPr>
              <a:t>David Medeiros</a:t>
            </a:r>
          </a:p>
          <a:p>
            <a:pPr algn="ctr"/>
            <a:r>
              <a:rPr lang="en-GB" altLang="de-DE" sz="1600" dirty="0">
                <a:latin typeface="+mn-lt"/>
              </a:rPr>
              <a:t>Ismail Dahmani</a:t>
            </a:r>
          </a:p>
          <a:p>
            <a:pPr algn="ctr"/>
            <a:r>
              <a:rPr lang="de-DE" sz="1600" dirty="0">
                <a:latin typeface="+mn-lt"/>
              </a:rPr>
              <a:t>Ina Krahnert</a:t>
            </a:r>
          </a:p>
          <a:p>
            <a:pPr algn="ctr"/>
            <a:r>
              <a:rPr lang="de-DE" sz="1600" dirty="0">
                <a:latin typeface="+mn-lt"/>
              </a:rPr>
              <a:t>José </a:t>
            </a:r>
            <a:r>
              <a:rPr lang="en-US" sz="1600" dirty="0">
                <a:latin typeface="+mn-lt"/>
              </a:rPr>
              <a:t>Vallarino</a:t>
            </a:r>
            <a:endParaRPr lang="de-DE" sz="1600" dirty="0">
              <a:latin typeface="+mn-lt"/>
            </a:endParaRPr>
          </a:p>
          <a:p>
            <a:pPr algn="ctr"/>
            <a:r>
              <a:rPr lang="de-DE" altLang="de-DE" sz="1600" dirty="0">
                <a:latin typeface="+mn-lt"/>
              </a:rPr>
              <a:t>Green </a:t>
            </a:r>
            <a:r>
              <a:rPr lang="de-DE" altLang="de-DE" sz="1600" dirty="0" err="1">
                <a:latin typeface="+mn-lt"/>
              </a:rPr>
              <a:t>team</a:t>
            </a:r>
            <a:r>
              <a:rPr lang="en-GB" altLang="de-DE" sz="1600" dirty="0">
                <a:latin typeface="+mn-lt"/>
              </a:rPr>
              <a:t> </a:t>
            </a:r>
          </a:p>
          <a:p>
            <a:pPr algn="ctr"/>
            <a:r>
              <a:rPr lang="en-GB" altLang="de-DE" sz="1600" dirty="0">
                <a:latin typeface="+mn-lt"/>
              </a:rPr>
              <a:t> </a:t>
            </a:r>
            <a:endParaRPr lang="en-GB" altLang="de-DE" sz="1800" dirty="0">
              <a:latin typeface="+mn-lt"/>
            </a:endParaRPr>
          </a:p>
          <a:p>
            <a:pPr algn="ctr"/>
            <a:r>
              <a:rPr lang="en-GB" altLang="de-DE" sz="1800" b="1" u="sng" dirty="0">
                <a:latin typeface="+mn-lt"/>
              </a:rPr>
              <a:t>AG Stitt</a:t>
            </a:r>
            <a:br>
              <a:rPr lang="en-GB" altLang="de-DE" sz="1800" dirty="0">
                <a:latin typeface="+mn-lt"/>
              </a:rPr>
            </a:br>
            <a:r>
              <a:rPr lang="en-GB" altLang="de-DE" sz="1600" dirty="0">
                <a:latin typeface="+mn-lt"/>
              </a:rPr>
              <a:t>Mark Stitt</a:t>
            </a:r>
          </a:p>
          <a:p>
            <a:pPr algn="ctr"/>
            <a:r>
              <a:rPr lang="en-GB" altLang="de-DE" sz="1600" dirty="0">
                <a:latin typeface="+mn-lt"/>
              </a:rPr>
              <a:t>Armin Schlereth</a:t>
            </a:r>
          </a:p>
          <a:p>
            <a:pPr algn="ctr"/>
            <a:endParaRPr lang="de-DE" sz="1600" dirty="0">
              <a:solidFill>
                <a:prstClr val="black"/>
              </a:solidFill>
            </a:endParaRPr>
          </a:p>
          <a:p>
            <a:pPr algn="ctr"/>
            <a:endParaRPr lang="de-DE" sz="1600" dirty="0"/>
          </a:p>
          <a:p>
            <a:pPr algn="ctr"/>
            <a:endParaRPr lang="de-DE" sz="1600" dirty="0"/>
          </a:p>
          <a:p>
            <a:pPr algn="ctr"/>
            <a:endParaRPr lang="de-DE" sz="1600" dirty="0"/>
          </a:p>
          <a:p>
            <a:pPr algn="ctr"/>
            <a:endParaRPr lang="en-GB" altLang="de-DE" sz="1600" b="1" dirty="0">
              <a:solidFill>
                <a:schemeClr val="tx2"/>
              </a:solidFill>
              <a:latin typeface="+mn-lt"/>
            </a:endParaRPr>
          </a:p>
          <a:p>
            <a:pPr algn="ctr"/>
            <a:endParaRPr lang="en-GB" altLang="de-DE" sz="1800" dirty="0">
              <a:latin typeface="+mn-lt"/>
            </a:endParaRPr>
          </a:p>
          <a:p>
            <a:pPr algn="ctr"/>
            <a:endParaRPr lang="en-GB" altLang="de-DE" sz="1800" dirty="0">
              <a:latin typeface="+mn-lt"/>
            </a:endParaRPr>
          </a:p>
          <a:p>
            <a:pPr algn="ctr"/>
            <a:endParaRPr lang="en-GB" altLang="de-DE" sz="1800" dirty="0">
              <a:latin typeface="+mn-lt"/>
            </a:endParaRPr>
          </a:p>
        </p:txBody>
      </p:sp>
      <p:sp>
        <p:nvSpPr>
          <p:cNvPr id="16" name="Text Box 1"/>
          <p:cNvSpPr txBox="1">
            <a:spLocks noChangeArrowheads="1"/>
          </p:cNvSpPr>
          <p:nvPr/>
        </p:nvSpPr>
        <p:spPr bwMode="auto">
          <a:xfrm>
            <a:off x="2274121" y="5709144"/>
            <a:ext cx="4595757" cy="647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pPr algn="ctr"/>
            <a:r>
              <a:rPr lang="en-GB" altLang="de-DE" b="1" u="sng" dirty="0">
                <a:latin typeface="+mn-lt"/>
              </a:rPr>
              <a:t>… and you for your attention!</a:t>
            </a:r>
            <a:endParaRPr lang="en-GB" altLang="de-DE" dirty="0">
              <a:solidFill>
                <a:schemeClr val="tx1"/>
              </a:solidFill>
              <a:latin typeface="+mn-lt"/>
            </a:endParaRPr>
          </a:p>
        </p:txBody>
      </p:sp>
      <p:pic>
        <p:nvPicPr>
          <p:cNvPr id="1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6016" y="4615929"/>
            <a:ext cx="3024336" cy="871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aixaDeTexto 9">
            <a:extLst>
              <a:ext uri="{FF2B5EF4-FFF2-40B4-BE49-F238E27FC236}">
                <a16:creationId xmlns:a16="http://schemas.microsoft.com/office/drawing/2014/main" id="{6CFFB852-53BB-4249-9FE8-52FC8D5A2844}"/>
              </a:ext>
            </a:extLst>
          </p:cNvPr>
          <p:cNvSpPr txBox="1"/>
          <p:nvPr/>
        </p:nvSpPr>
        <p:spPr>
          <a:xfrm>
            <a:off x="5394918" y="1425526"/>
            <a:ext cx="3526531" cy="400110"/>
          </a:xfrm>
          <a:prstGeom prst="rect">
            <a:avLst/>
          </a:prstGeom>
          <a:noFill/>
        </p:spPr>
        <p:txBody>
          <a:bodyPr wrap="square">
            <a:spAutoFit/>
          </a:bodyPr>
          <a:lstStyle/>
          <a:p>
            <a:pPr algn="ctr"/>
            <a:r>
              <a:rPr lang="pt-BR" sz="2000" b="1" u="sng" dirty="0">
                <a:solidFill>
                  <a:srgbClr val="000000"/>
                </a:solidFill>
              </a:rPr>
              <a:t>www.cass-research.org</a:t>
            </a:r>
          </a:p>
        </p:txBody>
      </p:sp>
      <p:pic>
        <p:nvPicPr>
          <p:cNvPr id="11" name="Picture 10"/>
          <p:cNvPicPr>
            <a:picLocks noChangeAspect="1"/>
          </p:cNvPicPr>
          <p:nvPr/>
        </p:nvPicPr>
        <p:blipFill>
          <a:blip r:embed="rId4"/>
          <a:stretch>
            <a:fillRect/>
          </a:stretch>
        </p:blipFill>
        <p:spPr>
          <a:xfrm>
            <a:off x="5394917" y="1790956"/>
            <a:ext cx="3526532" cy="2714694"/>
          </a:xfrm>
          <a:prstGeom prst="rect">
            <a:avLst/>
          </a:prstGeom>
        </p:spPr>
      </p:pic>
    </p:spTree>
    <p:extLst>
      <p:ext uri="{BB962C8B-B14F-4D97-AF65-F5344CB8AC3E}">
        <p14:creationId xmlns:p14="http://schemas.microsoft.com/office/powerpoint/2010/main" val="1158424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2211" b="8119"/>
          <a:stretch/>
        </p:blipFill>
        <p:spPr>
          <a:xfrm>
            <a:off x="554713" y="4944036"/>
            <a:ext cx="3346478" cy="1777439"/>
          </a:xfrm>
          <a:prstGeom prst="rect">
            <a:avLst/>
          </a:prstGeom>
        </p:spPr>
      </p:pic>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59" y="127904"/>
            <a:ext cx="857138" cy="85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Gerade Verbindung 2"/>
          <p:cNvCxnSpPr/>
          <p:nvPr/>
        </p:nvCxnSpPr>
        <p:spPr>
          <a:xfrm>
            <a:off x="-13076" y="1124744"/>
            <a:ext cx="8784976" cy="0"/>
          </a:xfrm>
          <a:prstGeom prst="line">
            <a:avLst/>
          </a:prstGeom>
          <a:ln w="28575">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0" name="Gerade Verbindung 7"/>
          <p:cNvCxnSpPr/>
          <p:nvPr/>
        </p:nvCxnSpPr>
        <p:spPr>
          <a:xfrm>
            <a:off x="359024" y="1196752"/>
            <a:ext cx="8784976" cy="0"/>
          </a:xfrm>
          <a:prstGeom prst="lin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170852"/>
            <a:ext cx="1422921" cy="77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p:nvSpPr>
        <p:spPr>
          <a:xfrm>
            <a:off x="505928" y="135682"/>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Thank you</a:t>
            </a:r>
          </a:p>
        </p:txBody>
      </p:sp>
      <p:sp>
        <p:nvSpPr>
          <p:cNvPr id="13" name="Slide Number Placeholder 1"/>
          <p:cNvSpPr>
            <a:spLocks noGrp="1"/>
          </p:cNvSpPr>
          <p:nvPr>
            <p:ph type="sldNum" sz="quarter" idx="12"/>
          </p:nvPr>
        </p:nvSpPr>
        <p:spPr>
          <a:xfrm>
            <a:off x="6553200" y="6356350"/>
            <a:ext cx="2133600" cy="365125"/>
          </a:xfrm>
        </p:spPr>
        <p:txBody>
          <a:bodyPr/>
          <a:lstStyle/>
          <a:p>
            <a:fld id="{1E8EA09E-14FA-43C2-9660-654A2A91DCF3}" type="slidenum">
              <a:rPr lang="de-DE" smtClean="0"/>
              <a:t>34</a:t>
            </a:fld>
            <a:endParaRPr lang="de-DE"/>
          </a:p>
        </p:txBody>
      </p:sp>
      <p:pic>
        <p:nvPicPr>
          <p:cNvPr id="1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4330"/>
          <a:stretch/>
        </p:blipFill>
        <p:spPr bwMode="auto">
          <a:xfrm>
            <a:off x="4211960" y="1288627"/>
            <a:ext cx="4305666" cy="1851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t="31924" b="12937"/>
          <a:stretch/>
        </p:blipFill>
        <p:spPr>
          <a:xfrm>
            <a:off x="77359" y="3268183"/>
            <a:ext cx="4492703" cy="1626149"/>
          </a:xfrm>
          <a:prstGeom prst="rect">
            <a:avLst/>
          </a:prstGeom>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val="0"/>
              </a:ext>
            </a:extLst>
          </a:blip>
          <a:srcRect t="38450"/>
          <a:stretch/>
        </p:blipFill>
        <p:spPr>
          <a:xfrm>
            <a:off x="539825" y="1459778"/>
            <a:ext cx="3525504" cy="1627457"/>
          </a:xfrm>
          <a:prstGeom prst="rect">
            <a:avLst/>
          </a:prstGeom>
        </p:spPr>
      </p:pic>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53150"/>
          <a:stretch/>
        </p:blipFill>
        <p:spPr>
          <a:xfrm>
            <a:off x="4065329" y="5081661"/>
            <a:ext cx="4126823" cy="1450064"/>
          </a:xfrm>
          <a:prstGeom prst="rect">
            <a:avLst/>
          </a:prstGeom>
        </p:spPr>
      </p:pic>
      <p:pic>
        <p:nvPicPr>
          <p:cNvPr id="2" name="Picture 1"/>
          <p:cNvPicPr>
            <a:picLocks noChangeAspect="1"/>
          </p:cNvPicPr>
          <p:nvPr/>
        </p:nvPicPr>
        <p:blipFill rotWithShape="1">
          <a:blip r:embed="rId9" cstate="print">
            <a:extLst>
              <a:ext uri="{28A0092B-C50C-407E-A947-70E740481C1C}">
                <a14:useLocalDpi xmlns:a14="http://schemas.microsoft.com/office/drawing/2010/main" val="0"/>
              </a:ext>
            </a:extLst>
          </a:blip>
          <a:srcRect t="17837" b="4865"/>
          <a:stretch/>
        </p:blipFill>
        <p:spPr>
          <a:xfrm>
            <a:off x="4751512" y="3059401"/>
            <a:ext cx="3633179" cy="1872208"/>
          </a:xfrm>
          <a:prstGeom prst="rect">
            <a:avLst/>
          </a:prstGeom>
        </p:spPr>
      </p:pic>
    </p:spTree>
    <p:extLst>
      <p:ext uri="{BB962C8B-B14F-4D97-AF65-F5344CB8AC3E}">
        <p14:creationId xmlns:p14="http://schemas.microsoft.com/office/powerpoint/2010/main" val="1892159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646A049-586C-450B-BC7F-485A74B1CE67}" type="slidenum">
              <a:rPr lang="en-US" smtClean="0"/>
              <a:t>35</a:t>
            </a:fld>
            <a:endParaRPr lang="en-US"/>
          </a:p>
        </p:txBody>
      </p:sp>
    </p:spTree>
    <p:extLst>
      <p:ext uri="{BB962C8B-B14F-4D97-AF65-F5344CB8AC3E}">
        <p14:creationId xmlns:p14="http://schemas.microsoft.com/office/powerpoint/2010/main" val="45082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a:t>Main Research Avenues</a:t>
            </a:r>
            <a:endParaRPr lang="en-US" sz="2800" b="1" dirty="0"/>
          </a:p>
        </p:txBody>
      </p:sp>
      <p:sp>
        <p:nvSpPr>
          <p:cNvPr id="6" name="Content Placeholder 2"/>
          <p:cNvSpPr>
            <a:spLocks noGrp="1"/>
          </p:cNvSpPr>
          <p:nvPr>
            <p:ph idx="1"/>
          </p:nvPr>
        </p:nvSpPr>
        <p:spPr>
          <a:xfrm>
            <a:off x="359024" y="1520788"/>
            <a:ext cx="8305800" cy="5076564"/>
          </a:xfrm>
        </p:spPr>
        <p:txBody>
          <a:bodyPr>
            <a:normAutofit fontScale="92500" lnSpcReduction="20000"/>
          </a:bodyPr>
          <a:lstStyle/>
          <a:p>
            <a:pPr marL="0" indent="0">
              <a:buNone/>
            </a:pPr>
            <a:r>
              <a:rPr lang="en-GB" sz="2400" b="1" dirty="0"/>
              <a:t>2. Metabolic engineering carbon pathways in cassava</a:t>
            </a:r>
          </a:p>
          <a:p>
            <a:pPr marL="0" indent="0">
              <a:buNone/>
            </a:pPr>
            <a:r>
              <a:rPr lang="en-US" sz="2000" b="1" i="1" dirty="0" err="1"/>
              <a:t>mitoGS</a:t>
            </a:r>
            <a:endParaRPr lang="en-US" sz="2000" b="1" i="1" dirty="0"/>
          </a:p>
          <a:p>
            <a:pPr marL="0" indent="0">
              <a:buNone/>
            </a:pPr>
            <a:r>
              <a:rPr lang="en-US" sz="2000" b="1" i="1" dirty="0"/>
              <a:t>AAP1</a:t>
            </a:r>
          </a:p>
          <a:p>
            <a:pPr marL="0" indent="0">
              <a:buNone/>
            </a:pPr>
            <a:r>
              <a:rPr lang="en-US" sz="2000" b="1" i="1" dirty="0"/>
              <a:t>mitoGS+AAP1</a:t>
            </a:r>
          </a:p>
          <a:p>
            <a:pPr marL="0" indent="0">
              <a:buNone/>
            </a:pPr>
            <a:r>
              <a:rPr lang="en-US" sz="2000" b="1" i="1" dirty="0"/>
              <a:t>	</a:t>
            </a:r>
          </a:p>
          <a:p>
            <a:pPr marL="0" indent="0">
              <a:buNone/>
            </a:pPr>
            <a:r>
              <a:rPr lang="en-US" sz="2000" b="1" i="1" dirty="0"/>
              <a:t>	Polytunnel, Germany 2022</a:t>
            </a:r>
          </a:p>
          <a:p>
            <a:pPr marL="0" indent="0">
              <a:buNone/>
            </a:pPr>
            <a:r>
              <a:rPr lang="en-US" sz="2000" b="1" i="1" dirty="0"/>
              <a:t>	</a:t>
            </a:r>
          </a:p>
          <a:p>
            <a:pPr marL="0" indent="0">
              <a:buNone/>
            </a:pPr>
            <a:r>
              <a:rPr lang="en-US" sz="2000" b="1" i="1" dirty="0"/>
              <a:t>	Field, Taiwan 2022</a:t>
            </a:r>
          </a:p>
          <a:p>
            <a:pPr marL="0" indent="0">
              <a:buNone/>
            </a:pPr>
            <a:r>
              <a:rPr lang="en-US" sz="2000" b="1" i="1" dirty="0"/>
              <a:t>		Intermediate harvest, July 2022 (arrival Feb 2023)</a:t>
            </a:r>
          </a:p>
          <a:p>
            <a:pPr marL="0" indent="0">
              <a:buNone/>
            </a:pPr>
            <a:r>
              <a:rPr lang="en-US" sz="2000" b="1" i="1" dirty="0"/>
              <a:t>		Final harvest, December 2022 (arrival Aug 2023)</a:t>
            </a:r>
          </a:p>
          <a:p>
            <a:pPr marL="0" indent="0">
              <a:buNone/>
            </a:pPr>
            <a:r>
              <a:rPr lang="en-US" sz="2000" i="1" dirty="0"/>
              <a:t>	</a:t>
            </a:r>
          </a:p>
          <a:p>
            <a:pPr marL="0" indent="0">
              <a:buNone/>
            </a:pPr>
            <a:r>
              <a:rPr lang="en-US" sz="2000" i="1" dirty="0"/>
              <a:t>	Field, Nigeria 2022</a:t>
            </a:r>
          </a:p>
          <a:p>
            <a:pPr marL="0" indent="0">
              <a:buNone/>
            </a:pPr>
            <a:r>
              <a:rPr lang="en-US" sz="2000" i="1" dirty="0"/>
              <a:t>		Plants died</a:t>
            </a:r>
          </a:p>
          <a:p>
            <a:pPr marL="0" indent="0">
              <a:buNone/>
            </a:pPr>
            <a:endParaRPr lang="en-US" sz="2000" i="1" dirty="0"/>
          </a:p>
          <a:p>
            <a:pPr marL="0" indent="0">
              <a:buNone/>
            </a:pPr>
            <a:r>
              <a:rPr lang="en-US" sz="2000" i="1" dirty="0"/>
              <a:t>	Field, Taiwan 2023</a:t>
            </a:r>
          </a:p>
          <a:p>
            <a:pPr marL="0" indent="0">
              <a:buNone/>
            </a:pPr>
            <a:r>
              <a:rPr lang="en-GB" sz="2000" i="1" dirty="0"/>
              <a:t>		</a:t>
            </a:r>
            <a:r>
              <a:rPr lang="en-US" sz="2000" i="1" dirty="0"/>
              <a:t>Final </a:t>
            </a:r>
            <a:r>
              <a:rPr lang="en-US" sz="2100" i="1" dirty="0"/>
              <a:t>harvest</a:t>
            </a:r>
            <a:r>
              <a:rPr lang="en-GB" sz="2100" i="1" dirty="0"/>
              <a:t>, </a:t>
            </a:r>
            <a:r>
              <a:rPr lang="en-US" sz="2100" i="1" dirty="0"/>
              <a:t>December 2023</a:t>
            </a:r>
          </a:p>
          <a:p>
            <a:pPr marL="0" indent="0">
              <a:buNone/>
            </a:pPr>
            <a:r>
              <a:rPr lang="en-US" sz="2100" i="1" dirty="0"/>
              <a:t>		More replicates</a:t>
            </a:r>
          </a:p>
          <a:p>
            <a:pPr marL="457200" indent="-457200">
              <a:buFont typeface="+mj-lt"/>
              <a:buAutoNum type="arabicPeriod"/>
            </a:pPr>
            <a:endParaRPr lang="en-GB" sz="2400" b="1" dirty="0"/>
          </a:p>
          <a:p>
            <a:pPr marL="457200" indent="-457200">
              <a:buFont typeface="+mj-lt"/>
              <a:buAutoNum type="arabicPeriod"/>
            </a:pPr>
            <a:endParaRPr lang="en-GB" sz="2400" b="1" dirty="0"/>
          </a:p>
          <a:p>
            <a:pPr marL="457200" indent="-457200">
              <a:buFont typeface="+mj-lt"/>
              <a:buAutoNum type="arabicPeriod"/>
            </a:pPr>
            <a:endParaRPr lang="en-GB" sz="2400" b="1" dirty="0"/>
          </a:p>
        </p:txBody>
      </p:sp>
      <p:sp>
        <p:nvSpPr>
          <p:cNvPr id="8" name="Slide Number Placeholder 7"/>
          <p:cNvSpPr>
            <a:spLocks noGrp="1"/>
          </p:cNvSpPr>
          <p:nvPr>
            <p:ph type="sldNum" sz="quarter" idx="12"/>
          </p:nvPr>
        </p:nvSpPr>
        <p:spPr/>
        <p:txBody>
          <a:bodyPr/>
          <a:lstStyle/>
          <a:p>
            <a:fld id="{9646A049-586C-450B-BC7F-485A74B1CE67}" type="slidenum">
              <a:rPr lang="en-US" smtClean="0"/>
              <a:t>36</a:t>
            </a:fld>
            <a:endParaRPr lang="en-US"/>
          </a:p>
        </p:txBody>
      </p:sp>
    </p:spTree>
    <p:extLst>
      <p:ext uri="{BB962C8B-B14F-4D97-AF65-F5344CB8AC3E}">
        <p14:creationId xmlns:p14="http://schemas.microsoft.com/office/powerpoint/2010/main" val="1498606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Messed up C/N balance in the </a:t>
            </a:r>
            <a:r>
              <a:rPr lang="en-US" dirty="0" err="1"/>
              <a:t>mitoGS</a:t>
            </a:r>
            <a:r>
              <a:rPr lang="en-US" dirty="0"/>
              <a:t> and double </a:t>
            </a:r>
            <a:r>
              <a:rPr lang="en-US" dirty="0" err="1"/>
              <a:t>transgenics</a:t>
            </a:r>
            <a:r>
              <a:rPr lang="en-US" dirty="0"/>
              <a:t>. Plants invest a lot in aa and starve in terms of carbon the rest</a:t>
            </a:r>
          </a:p>
          <a:p>
            <a:pPr lvl="1"/>
            <a:r>
              <a:rPr lang="en-US" dirty="0"/>
              <a:t>GS from tomato bypasses translational and posttranslational regulations</a:t>
            </a:r>
          </a:p>
          <a:p>
            <a:pPr lvl="1"/>
            <a:r>
              <a:rPr lang="en-US" dirty="0"/>
              <a:t>GS activity from tomato is inherently higher compared to cassava, so overexpression is not even needed</a:t>
            </a:r>
          </a:p>
          <a:p>
            <a:pPr lvl="1"/>
            <a:r>
              <a:rPr lang="en-US" dirty="0"/>
              <a:t>Source limitation because of not enough light and/or short growth period</a:t>
            </a:r>
          </a:p>
        </p:txBody>
      </p:sp>
      <p:sp>
        <p:nvSpPr>
          <p:cNvPr id="4" name="Slide Number Placeholder 3"/>
          <p:cNvSpPr>
            <a:spLocks noGrp="1"/>
          </p:cNvSpPr>
          <p:nvPr>
            <p:ph type="sldNum" sz="quarter" idx="12"/>
          </p:nvPr>
        </p:nvSpPr>
        <p:spPr/>
        <p:txBody>
          <a:bodyPr/>
          <a:lstStyle/>
          <a:p>
            <a:fld id="{9646A049-586C-450B-BC7F-485A74B1CE67}" type="slidenum">
              <a:rPr lang="en-US" smtClean="0"/>
              <a:t>37</a:t>
            </a:fld>
            <a:endParaRPr lang="en-US"/>
          </a:p>
        </p:txBody>
      </p:sp>
      <p:sp>
        <p:nvSpPr>
          <p:cNvPr id="6"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Possible hypothesis</a:t>
            </a:r>
          </a:p>
        </p:txBody>
      </p:sp>
    </p:spTree>
    <p:extLst>
      <p:ext uri="{BB962C8B-B14F-4D97-AF65-F5344CB8AC3E}">
        <p14:creationId xmlns:p14="http://schemas.microsoft.com/office/powerpoint/2010/main" val="25356476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38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340768"/>
            <a:ext cx="5215252" cy="4763008"/>
          </a:xfrm>
          <a:prstGeom prst="rect">
            <a:avLst/>
          </a:prstGeom>
        </p:spPr>
      </p:pic>
      <p:sp>
        <p:nvSpPr>
          <p:cNvPr id="6" name="Rectangle 5"/>
          <p:cNvSpPr/>
          <p:nvPr/>
        </p:nvSpPr>
        <p:spPr>
          <a:xfrm>
            <a:off x="121134" y="6279703"/>
            <a:ext cx="7763234" cy="461665"/>
          </a:xfrm>
          <a:prstGeom prst="rect">
            <a:avLst/>
          </a:prstGeom>
        </p:spPr>
        <p:txBody>
          <a:bodyPr wrap="square">
            <a:spAutoFit/>
          </a:bodyPr>
          <a:lstStyle/>
          <a:p>
            <a:r>
              <a:rPr lang="en-US" sz="1200" dirty="0" err="1">
                <a:latin typeface="Segoe UI" panose="020B0502040204020203" pitchFamily="34" charset="0"/>
              </a:rPr>
              <a:t>Trovato</a:t>
            </a:r>
            <a:r>
              <a:rPr lang="en-US" sz="1200" dirty="0">
                <a:latin typeface="Segoe UI" panose="020B0502040204020203" pitchFamily="34" charset="0"/>
              </a:rPr>
              <a:t> M, </a:t>
            </a:r>
            <a:r>
              <a:rPr lang="en-US" sz="1200" dirty="0" err="1">
                <a:latin typeface="Segoe UI" panose="020B0502040204020203" pitchFamily="34" charset="0"/>
              </a:rPr>
              <a:t>Funck</a:t>
            </a:r>
            <a:r>
              <a:rPr lang="en-US" sz="1200" dirty="0">
                <a:latin typeface="Segoe UI" panose="020B0502040204020203" pitchFamily="34" charset="0"/>
              </a:rPr>
              <a:t> D, </a:t>
            </a:r>
            <a:r>
              <a:rPr lang="en-US" sz="1200" dirty="0" err="1">
                <a:latin typeface="Segoe UI" panose="020B0502040204020203" pitchFamily="34" charset="0"/>
              </a:rPr>
              <a:t>Forlani</a:t>
            </a:r>
            <a:r>
              <a:rPr lang="en-US" sz="1200" dirty="0">
                <a:latin typeface="Segoe UI" panose="020B0502040204020203" pitchFamily="34" charset="0"/>
              </a:rPr>
              <a:t> G, </a:t>
            </a:r>
            <a:r>
              <a:rPr lang="en-US" sz="1200" dirty="0" err="1">
                <a:latin typeface="Segoe UI" panose="020B0502040204020203" pitchFamily="34" charset="0"/>
              </a:rPr>
              <a:t>Okumoto</a:t>
            </a:r>
            <a:r>
              <a:rPr lang="en-US" sz="1200" dirty="0">
                <a:latin typeface="Segoe UI" panose="020B0502040204020203" pitchFamily="34" charset="0"/>
              </a:rPr>
              <a:t> S, Amir R (2021) Editorial: Amino Acids in Plants: Regulation and Functions in Development and Stress Defense. Front Plant </a:t>
            </a:r>
            <a:r>
              <a:rPr lang="en-US" sz="1200" dirty="0" err="1">
                <a:latin typeface="Segoe UI" panose="020B0502040204020203" pitchFamily="34" charset="0"/>
              </a:rPr>
              <a:t>Sci</a:t>
            </a:r>
            <a:r>
              <a:rPr lang="en-US" sz="1200" dirty="0">
                <a:latin typeface="Segoe UI" panose="020B0502040204020203" pitchFamily="34" charset="0"/>
              </a:rPr>
              <a:t> 12:772810. doi:10.3389/fpls.2021.772810</a:t>
            </a:r>
            <a:endParaRPr lang="en-US" sz="1200" dirty="0"/>
          </a:p>
        </p:txBody>
      </p:sp>
      <p:sp>
        <p:nvSpPr>
          <p:cNvPr id="7" name="Rectangle 6"/>
          <p:cNvSpPr/>
          <p:nvPr/>
        </p:nvSpPr>
        <p:spPr>
          <a:xfrm>
            <a:off x="5758645" y="1778626"/>
            <a:ext cx="3096344" cy="1569660"/>
          </a:xfrm>
          <a:prstGeom prst="rect">
            <a:avLst/>
          </a:prstGeom>
        </p:spPr>
        <p:txBody>
          <a:bodyPr wrap="square">
            <a:spAutoFit/>
          </a:bodyPr>
          <a:lstStyle/>
          <a:p>
            <a:r>
              <a:rPr lang="en-US" sz="1200" b="1" dirty="0"/>
              <a:t>Nitrogen-rich amino acids</a:t>
            </a:r>
          </a:p>
          <a:p>
            <a:endParaRPr lang="en-US" sz="1200" dirty="0"/>
          </a:p>
          <a:p>
            <a:r>
              <a:rPr lang="en-US" sz="1200" dirty="0"/>
              <a:t>Among the 20 amino acids constituting proteins, six amino acids contain more than one nitrogen atom in each molecule. They were </a:t>
            </a:r>
            <a:r>
              <a:rPr lang="en-US" sz="1200" b="1" dirty="0"/>
              <a:t>tryptophan (W), asparagine (N), glutamine (Q), lysine (K), histidine (H), and arginine (R)</a:t>
            </a:r>
            <a:r>
              <a:rPr lang="en-US" sz="1200" dirty="0"/>
              <a:t>.</a:t>
            </a:r>
          </a:p>
        </p:txBody>
      </p:sp>
      <p:sp>
        <p:nvSpPr>
          <p:cNvPr id="9" name="Rectangle 8"/>
          <p:cNvSpPr/>
          <p:nvPr/>
        </p:nvSpPr>
        <p:spPr>
          <a:xfrm>
            <a:off x="3960504" y="2105424"/>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0" name="Rectangle 9"/>
          <p:cNvSpPr/>
          <p:nvPr/>
        </p:nvSpPr>
        <p:spPr>
          <a:xfrm>
            <a:off x="1818552" y="3982872"/>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1" name="Rectangle 10"/>
          <p:cNvSpPr/>
          <p:nvPr/>
        </p:nvSpPr>
        <p:spPr>
          <a:xfrm>
            <a:off x="4355976" y="4986888"/>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2" name="Rectangle 11"/>
          <p:cNvSpPr/>
          <p:nvPr/>
        </p:nvSpPr>
        <p:spPr>
          <a:xfrm>
            <a:off x="1809408" y="5212056"/>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3" name="Rectangle 12"/>
          <p:cNvSpPr/>
          <p:nvPr/>
        </p:nvSpPr>
        <p:spPr>
          <a:xfrm>
            <a:off x="4356032" y="5837936"/>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4" name="Rectangle 13"/>
          <p:cNvSpPr/>
          <p:nvPr/>
        </p:nvSpPr>
        <p:spPr>
          <a:xfrm>
            <a:off x="4956149" y="5362596"/>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947456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A6EC4-009B-CDB0-3999-19B89A18BD59}"/>
              </a:ext>
            </a:extLst>
          </p:cNvPr>
          <p:cNvSpPr>
            <a:spLocks noGrp="1"/>
          </p:cNvSpPr>
          <p:nvPr>
            <p:ph type="title"/>
          </p:nvPr>
        </p:nvSpPr>
        <p:spPr/>
        <p:txBody>
          <a:bodyPr/>
          <a:lstStyle/>
          <a:p>
            <a:endParaRPr lang="en-GB"/>
          </a:p>
        </p:txBody>
      </p:sp>
      <p:sp>
        <p:nvSpPr>
          <p:cNvPr id="4" name="Slide Number Placeholder 3">
            <a:extLst>
              <a:ext uri="{FF2B5EF4-FFF2-40B4-BE49-F238E27FC236}">
                <a16:creationId xmlns:a16="http://schemas.microsoft.com/office/drawing/2014/main" id="{E40853D4-621C-7F1A-873F-78BA06326A57}"/>
              </a:ext>
            </a:extLst>
          </p:cNvPr>
          <p:cNvSpPr>
            <a:spLocks noGrp="1"/>
          </p:cNvSpPr>
          <p:nvPr>
            <p:ph type="sldNum" sz="quarter" idx="12"/>
          </p:nvPr>
        </p:nvSpPr>
        <p:spPr/>
        <p:txBody>
          <a:bodyPr/>
          <a:lstStyle/>
          <a:p>
            <a:fld id="{9646A049-586C-450B-BC7F-485A74B1CE67}" type="slidenum">
              <a:rPr lang="en-US" smtClean="0"/>
              <a:t>39</a:t>
            </a:fld>
            <a:endParaRPr lang="en-US"/>
          </a:p>
        </p:txBody>
      </p:sp>
      <p:pic>
        <p:nvPicPr>
          <p:cNvPr id="5" name="Picture 4" descr="A diagram of a cycle&#10;&#10;Description automatically generated">
            <a:extLst>
              <a:ext uri="{FF2B5EF4-FFF2-40B4-BE49-F238E27FC236}">
                <a16:creationId xmlns:a16="http://schemas.microsoft.com/office/drawing/2014/main" id="{CDEB3AE9-611F-1B81-ADCE-85F5890696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803117"/>
            <a:ext cx="5506424" cy="4126578"/>
          </a:xfrm>
          <a:prstGeom prst="rect">
            <a:avLst/>
          </a:prstGeom>
        </p:spPr>
      </p:pic>
    </p:spTree>
    <p:extLst>
      <p:ext uri="{BB962C8B-B14F-4D97-AF65-F5344CB8AC3E}">
        <p14:creationId xmlns:p14="http://schemas.microsoft.com/office/powerpoint/2010/main" val="2743887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93712" y="1340492"/>
            <a:ext cx="8229600" cy="9906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9" name="Rectangle 8"/>
          <p:cNvSpPr/>
          <p:nvPr/>
        </p:nvSpPr>
        <p:spPr>
          <a:xfrm>
            <a:off x="377280" y="1526526"/>
            <a:ext cx="8412876" cy="3262432"/>
          </a:xfrm>
          <a:prstGeom prst="rect">
            <a:avLst/>
          </a:prstGeom>
        </p:spPr>
        <p:txBody>
          <a:bodyPr wrap="square">
            <a:spAutoFit/>
          </a:bodyPr>
          <a:lstStyle/>
          <a:p>
            <a:r>
              <a:rPr lang="en-US" sz="2400" b="1" dirty="0"/>
              <a:t>Progress:</a:t>
            </a:r>
          </a:p>
          <a:p>
            <a:endParaRPr lang="en-US" sz="2400" b="1" dirty="0"/>
          </a:p>
          <a:p>
            <a:pPr marL="342900" indent="-342900">
              <a:buFont typeface="Arial" panose="020B0604020202020204" pitchFamily="34" charset="0"/>
              <a:buChar char="•"/>
            </a:pPr>
            <a:r>
              <a:rPr lang="en-US" sz="2000" b="1" dirty="0"/>
              <a:t>Samples processing: </a:t>
            </a:r>
            <a:r>
              <a:rPr lang="en-US" sz="2000" b="1" dirty="0">
                <a:solidFill>
                  <a:srgbClr val="00B050"/>
                </a:solidFill>
              </a:rPr>
              <a:t>Done</a:t>
            </a:r>
          </a:p>
          <a:p>
            <a:pPr marL="342900" indent="-342900">
              <a:buFont typeface="Arial" panose="020B0604020202020204" pitchFamily="34" charset="0"/>
              <a:buChar char="•"/>
            </a:pPr>
            <a:r>
              <a:rPr lang="en-GB" sz="2000" b="1" dirty="0"/>
              <a:t>Grinding and distribution</a:t>
            </a:r>
            <a:r>
              <a:rPr lang="en-US" sz="2000" b="1" dirty="0"/>
              <a:t>: </a:t>
            </a:r>
            <a:r>
              <a:rPr lang="en-US" sz="2000" b="1" dirty="0">
                <a:solidFill>
                  <a:srgbClr val="00B050"/>
                </a:solidFill>
              </a:rPr>
              <a:t>Done</a:t>
            </a:r>
          </a:p>
          <a:p>
            <a:r>
              <a:rPr lang="en-US" dirty="0"/>
              <a:t>Sent to Erlangen and Kaiserslautern </a:t>
            </a:r>
          </a:p>
          <a:p>
            <a:pPr marL="342900" indent="-342900">
              <a:buFont typeface="Arial" panose="020B0604020202020204" pitchFamily="34" charset="0"/>
              <a:buChar char="•"/>
            </a:pPr>
            <a:r>
              <a:rPr lang="en-US" sz="2000" b="1" dirty="0" err="1"/>
              <a:t>Aliquoting</a:t>
            </a:r>
            <a:r>
              <a:rPr lang="en-US" sz="2000" b="1" dirty="0"/>
              <a:t> for GC-MS:</a:t>
            </a:r>
            <a:r>
              <a:rPr lang="en-US" sz="2000" dirty="0">
                <a:solidFill>
                  <a:srgbClr val="C00000"/>
                </a:solidFill>
              </a:rPr>
              <a:t> </a:t>
            </a:r>
            <a:r>
              <a:rPr lang="en-US" sz="2000" b="1" dirty="0">
                <a:solidFill>
                  <a:srgbClr val="00B050"/>
                </a:solidFill>
              </a:rPr>
              <a:t>Done</a:t>
            </a:r>
            <a:endParaRPr lang="en-US" sz="2000" dirty="0">
              <a:solidFill>
                <a:srgbClr val="C00000"/>
              </a:solidFill>
            </a:endParaRPr>
          </a:p>
          <a:p>
            <a:pPr marL="342900" indent="-342900">
              <a:buFont typeface="Arial" panose="020B0604020202020204" pitchFamily="34" charset="0"/>
              <a:buChar char="•"/>
            </a:pPr>
            <a:r>
              <a:rPr lang="en-US" sz="2000" b="1" dirty="0"/>
              <a:t>Extraction for GC-MS: </a:t>
            </a:r>
            <a:r>
              <a:rPr lang="en-US" sz="2000" b="1" dirty="0">
                <a:solidFill>
                  <a:srgbClr val="00B050"/>
                </a:solidFill>
              </a:rPr>
              <a:t>Done</a:t>
            </a:r>
            <a:endParaRPr lang="en-US" sz="2000" dirty="0">
              <a:solidFill>
                <a:srgbClr val="C00000"/>
              </a:solidFill>
            </a:endParaRPr>
          </a:p>
          <a:p>
            <a:pPr marL="342900" indent="-342900">
              <a:buFont typeface="Arial" panose="020B0604020202020204" pitchFamily="34" charset="0"/>
              <a:buChar char="•"/>
            </a:pPr>
            <a:r>
              <a:rPr lang="en-US" sz="2000" b="1" dirty="0"/>
              <a:t>Running on the GC-MS: </a:t>
            </a:r>
            <a:r>
              <a:rPr lang="en-US" sz="2000" b="1" dirty="0">
                <a:solidFill>
                  <a:srgbClr val="00B050"/>
                </a:solidFill>
              </a:rPr>
              <a:t>Done (24.08.2023)</a:t>
            </a:r>
          </a:p>
          <a:p>
            <a:pPr marL="342900" indent="-342900">
              <a:buFont typeface="Arial" panose="020B0604020202020204" pitchFamily="34" charset="0"/>
              <a:buChar char="•"/>
            </a:pPr>
            <a:endParaRPr lang="en-US" sz="2000" b="1" dirty="0">
              <a:solidFill>
                <a:srgbClr val="FF0000"/>
              </a:solidFill>
            </a:endParaRPr>
          </a:p>
          <a:p>
            <a:pPr marL="342900" indent="-342900">
              <a:buFont typeface="Arial" panose="020B0604020202020204" pitchFamily="34" charset="0"/>
              <a:buChar char="•"/>
            </a:pPr>
            <a:r>
              <a:rPr lang="en-US" sz="2000" b="1" dirty="0">
                <a:solidFill>
                  <a:srgbClr val="FF0000"/>
                </a:solidFill>
              </a:rPr>
              <a:t>Data analysis!</a:t>
            </a:r>
            <a:endParaRPr lang="de-DE" sz="2000" dirty="0">
              <a:solidFill>
                <a:srgbClr val="FF0000"/>
              </a:solidFill>
            </a:endParaRPr>
          </a:p>
        </p:txBody>
      </p:sp>
      <p:grpSp>
        <p:nvGrpSpPr>
          <p:cNvPr id="10" name="Group 9"/>
          <p:cNvGrpSpPr/>
          <p:nvPr/>
        </p:nvGrpSpPr>
        <p:grpSpPr>
          <a:xfrm>
            <a:off x="5652120" y="1930141"/>
            <a:ext cx="2998168" cy="3674693"/>
            <a:chOff x="5428978" y="1145812"/>
            <a:chExt cx="2463738" cy="3072255"/>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r="6476"/>
            <a:stretch/>
          </p:blipFill>
          <p:spPr>
            <a:xfrm rot="5400000">
              <a:off x="5124719" y="1450071"/>
              <a:ext cx="3072255" cy="2463738"/>
            </a:xfrm>
            <a:prstGeom prst="rect">
              <a:avLst/>
            </a:prstGeom>
          </p:spPr>
        </p:pic>
        <p:sp>
          <p:nvSpPr>
            <p:cNvPr id="12" name="TextBox 11">
              <a:extLst>
                <a:ext uri="{FF2B5EF4-FFF2-40B4-BE49-F238E27FC236}">
                  <a16:creationId xmlns:a16="http://schemas.microsoft.com/office/drawing/2014/main" id="{DED3CA99-D395-4620-BBF3-9E958276A6D9}"/>
                </a:ext>
              </a:extLst>
            </p:cNvPr>
            <p:cNvSpPr txBox="1"/>
            <p:nvPr/>
          </p:nvSpPr>
          <p:spPr>
            <a:xfrm>
              <a:off x="6020702" y="3566472"/>
              <a:ext cx="770787" cy="369332"/>
            </a:xfrm>
            <a:prstGeom prst="rect">
              <a:avLst/>
            </a:prstGeom>
            <a:noFill/>
          </p:spPr>
          <p:txBody>
            <a:bodyPr wrap="none" rtlCol="0">
              <a:spAutoFit/>
            </a:bodyPr>
            <a:lstStyle/>
            <a:p>
              <a:r>
                <a:rPr lang="en-GB" b="1" dirty="0"/>
                <a:t>Frosty</a:t>
              </a:r>
            </a:p>
          </p:txBody>
        </p:sp>
      </p:grpSp>
      <p:sp>
        <p:nvSpPr>
          <p:cNvPr id="14"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PYT 500</a:t>
            </a:r>
          </a:p>
        </p:txBody>
      </p:sp>
      <p:sp>
        <p:nvSpPr>
          <p:cNvPr id="13" name="Rectangle 12">
            <a:extLst>
              <a:ext uri="{FF2B5EF4-FFF2-40B4-BE49-F238E27FC236}">
                <a16:creationId xmlns:a16="http://schemas.microsoft.com/office/drawing/2014/main" id="{DFF04777-A668-4698-BFCE-DFAB67B47918}"/>
              </a:ext>
            </a:extLst>
          </p:cNvPr>
          <p:cNvSpPr/>
          <p:nvPr/>
        </p:nvSpPr>
        <p:spPr>
          <a:xfrm>
            <a:off x="77359" y="6451014"/>
            <a:ext cx="4159753" cy="307777"/>
          </a:xfrm>
          <a:prstGeom prst="rect">
            <a:avLst/>
          </a:prstGeom>
        </p:spPr>
        <p:txBody>
          <a:bodyPr wrap="square">
            <a:spAutoFit/>
          </a:bodyPr>
          <a:lstStyle/>
          <a:p>
            <a:r>
              <a:rPr lang="en-US" sz="1400" b="1" dirty="0"/>
              <a:t>Thanks Ruimei, Armin, Ina and Nigeria team!!</a:t>
            </a:r>
          </a:p>
        </p:txBody>
      </p:sp>
      <p:sp>
        <p:nvSpPr>
          <p:cNvPr id="2" name="Slide Number Placeholder 1"/>
          <p:cNvSpPr>
            <a:spLocks noGrp="1"/>
          </p:cNvSpPr>
          <p:nvPr>
            <p:ph type="sldNum" sz="quarter" idx="12"/>
          </p:nvPr>
        </p:nvSpPr>
        <p:spPr/>
        <p:txBody>
          <a:bodyPr/>
          <a:lstStyle/>
          <a:p>
            <a:fld id="{9646A049-586C-450B-BC7F-485A74B1CE67}" type="slidenum">
              <a:rPr lang="en-US" smtClean="0"/>
              <a:t>40</a:t>
            </a:fld>
            <a:endParaRPr lang="en-US"/>
          </a:p>
        </p:txBody>
      </p:sp>
    </p:spTree>
    <p:extLst>
      <p:ext uri="{BB962C8B-B14F-4D97-AF65-F5344CB8AC3E}">
        <p14:creationId xmlns:p14="http://schemas.microsoft.com/office/powerpoint/2010/main" val="28570851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Supplemental info </a:t>
            </a:r>
          </a:p>
          <a:p>
            <a:pPr marL="0" indent="0" algn="ctr">
              <a:buNone/>
            </a:pPr>
            <a:r>
              <a:rPr lang="en-US" dirty="0"/>
              <a:t>AAP1</a:t>
            </a:r>
          </a:p>
          <a:p>
            <a:endParaRPr lang="en-US" dirty="0"/>
          </a:p>
        </p:txBody>
      </p:sp>
      <p:sp>
        <p:nvSpPr>
          <p:cNvPr id="4" name="Slide Number Placeholder 3"/>
          <p:cNvSpPr>
            <a:spLocks noGrp="1"/>
          </p:cNvSpPr>
          <p:nvPr>
            <p:ph type="sldNum" sz="quarter" idx="12"/>
          </p:nvPr>
        </p:nvSpPr>
        <p:spPr/>
        <p:txBody>
          <a:bodyPr/>
          <a:lstStyle/>
          <a:p>
            <a:fld id="{9646A049-586C-450B-BC7F-485A74B1CE67}" type="slidenum">
              <a:rPr lang="en-US" smtClean="0"/>
              <a:t>41</a:t>
            </a:fld>
            <a:endParaRPr lang="en-US"/>
          </a:p>
        </p:txBody>
      </p:sp>
    </p:spTree>
    <p:extLst>
      <p:ext uri="{BB962C8B-B14F-4D97-AF65-F5344CB8AC3E}">
        <p14:creationId xmlns:p14="http://schemas.microsoft.com/office/powerpoint/2010/main" val="1173443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5482952" cy="4525963"/>
          </a:xfrm>
        </p:spPr>
        <p:txBody>
          <a:bodyPr>
            <a:normAutofit/>
          </a:bodyPr>
          <a:lstStyle/>
          <a:p>
            <a:r>
              <a:rPr lang="en-US" sz="1600" b="1" dirty="0"/>
              <a:t>Functional cassettes</a:t>
            </a:r>
          </a:p>
          <a:p>
            <a:pPr marL="0" indent="0">
              <a:buNone/>
            </a:pPr>
            <a:r>
              <a:rPr lang="en-US" sz="1600" dirty="0"/>
              <a:t>Promoter – </a:t>
            </a:r>
            <a:r>
              <a:rPr lang="en-US" sz="1600" i="1" cap="all" dirty="0" err="1"/>
              <a:t>Commelina</a:t>
            </a:r>
            <a:r>
              <a:rPr lang="en-US" sz="1600" i="1" cap="all" dirty="0"/>
              <a:t> Yellow mottle Virus (</a:t>
            </a:r>
            <a:r>
              <a:rPr lang="en-US" sz="1600" i="1" dirty="0" err="1"/>
              <a:t>CoYMV</a:t>
            </a:r>
            <a:r>
              <a:rPr lang="en-US" sz="1600" i="1" cap="all" dirty="0"/>
              <a:t>)</a:t>
            </a:r>
            <a:endParaRPr lang="en-US" sz="1600" dirty="0"/>
          </a:p>
          <a:p>
            <a:pPr marL="400050" lvl="1" indent="0">
              <a:buNone/>
            </a:pPr>
            <a:r>
              <a:rPr lang="en-US" sz="1200" i="1" dirty="0"/>
              <a:t>strong promoter in vascular and reproductive tissues (</a:t>
            </a:r>
            <a:r>
              <a:rPr lang="en-US" sz="1200" i="1" dirty="0" err="1"/>
              <a:t>Medberry</a:t>
            </a:r>
            <a:r>
              <a:rPr lang="en-US" sz="1200" i="1" dirty="0"/>
              <a:t> et al., 1992) </a:t>
            </a:r>
          </a:p>
          <a:p>
            <a:pPr marL="400050" lvl="1" indent="0">
              <a:buNone/>
            </a:pPr>
            <a:r>
              <a:rPr lang="en-US" sz="1200" i="1" dirty="0"/>
              <a:t>and active in the companion cells of leaves, stems and roots (Matsuda et al., 2002).</a:t>
            </a:r>
            <a:endParaRPr lang="en-US" sz="1200" dirty="0"/>
          </a:p>
          <a:p>
            <a:pPr marL="0" indent="0">
              <a:buNone/>
            </a:pPr>
            <a:r>
              <a:rPr lang="en-US" sz="1600" dirty="0"/>
              <a:t>5’-UTR – </a:t>
            </a:r>
            <a:r>
              <a:rPr lang="en-US" sz="1600" i="1" dirty="0" err="1"/>
              <a:t>Pisum</a:t>
            </a:r>
            <a:r>
              <a:rPr lang="en-US" sz="1600" i="1" dirty="0"/>
              <a:t> </a:t>
            </a:r>
            <a:r>
              <a:rPr lang="en-US" sz="1600" i="1" dirty="0" err="1"/>
              <a:t>Sativum</a:t>
            </a:r>
            <a:r>
              <a:rPr lang="en-US" sz="1600" i="1" cap="all" dirty="0"/>
              <a:t> Amino Acid </a:t>
            </a:r>
            <a:r>
              <a:rPr lang="en-US" sz="1600" i="1" cap="all" dirty="0" err="1"/>
              <a:t>Permease</a:t>
            </a:r>
            <a:r>
              <a:rPr lang="en-US" sz="1600" i="1" cap="all" dirty="0"/>
              <a:t> 1 (</a:t>
            </a:r>
            <a:r>
              <a:rPr lang="en-US" sz="1600" i="1" dirty="0"/>
              <a:t>PsAAP1)</a:t>
            </a:r>
            <a:endParaRPr lang="en-US" sz="1600" dirty="0"/>
          </a:p>
          <a:p>
            <a:pPr marL="0" indent="0">
              <a:buNone/>
            </a:pPr>
            <a:r>
              <a:rPr lang="en-US" sz="1600" dirty="0"/>
              <a:t>CDS – </a:t>
            </a:r>
            <a:r>
              <a:rPr lang="en-US" sz="1600" i="1" dirty="0" err="1"/>
              <a:t>Pisum</a:t>
            </a:r>
            <a:r>
              <a:rPr lang="en-US" sz="1600" i="1" dirty="0"/>
              <a:t> </a:t>
            </a:r>
            <a:r>
              <a:rPr lang="en-US" sz="1600" i="1" dirty="0" err="1"/>
              <a:t>Sativum</a:t>
            </a:r>
            <a:r>
              <a:rPr lang="en-US" sz="1600" i="1" cap="all" dirty="0"/>
              <a:t> Amino Acid </a:t>
            </a:r>
            <a:r>
              <a:rPr lang="en-US" sz="1600" i="1" cap="all" dirty="0" err="1"/>
              <a:t>Permease</a:t>
            </a:r>
            <a:r>
              <a:rPr lang="en-US" sz="1600" i="1" cap="all" dirty="0"/>
              <a:t> 1 (</a:t>
            </a:r>
            <a:r>
              <a:rPr lang="en-US" sz="1600" i="1" dirty="0"/>
              <a:t>PsAAP1)</a:t>
            </a:r>
            <a:endParaRPr lang="en-US" sz="1600" dirty="0"/>
          </a:p>
          <a:p>
            <a:pPr marL="0" indent="0">
              <a:buNone/>
            </a:pPr>
            <a:r>
              <a:rPr lang="en-US" sz="1600" dirty="0"/>
              <a:t>3’-UTR-terminator – </a:t>
            </a:r>
            <a:r>
              <a:rPr lang="en-US" sz="1600" i="1" dirty="0" err="1"/>
              <a:t>Pisum</a:t>
            </a:r>
            <a:r>
              <a:rPr lang="en-US" sz="1600" i="1" dirty="0"/>
              <a:t> </a:t>
            </a:r>
            <a:r>
              <a:rPr lang="en-US" sz="1600" i="1" dirty="0" err="1"/>
              <a:t>Sativum</a:t>
            </a:r>
            <a:r>
              <a:rPr lang="en-US" sz="1600" i="1" cap="all" dirty="0"/>
              <a:t> Amino Acid </a:t>
            </a:r>
            <a:r>
              <a:rPr lang="en-US" sz="1600" i="1" cap="all" dirty="0" err="1"/>
              <a:t>Permease</a:t>
            </a:r>
            <a:r>
              <a:rPr lang="en-US" sz="1600" i="1" cap="all" dirty="0"/>
              <a:t> 1 (</a:t>
            </a:r>
            <a:r>
              <a:rPr lang="en-US" sz="1600" i="1" dirty="0"/>
              <a:t>PsAAP1)</a:t>
            </a:r>
            <a:endParaRPr lang="en-US" sz="1600" dirty="0"/>
          </a:p>
          <a:p>
            <a:pPr lvl="0"/>
            <a:endParaRPr lang="en-US" sz="1600" dirty="0"/>
          </a:p>
          <a:p>
            <a:pPr lvl="0"/>
            <a:r>
              <a:rPr lang="en-US" sz="1600" b="1" dirty="0"/>
              <a:t>Selectable marker cassette</a:t>
            </a:r>
          </a:p>
          <a:p>
            <a:pPr marL="0" indent="0">
              <a:buNone/>
            </a:pPr>
            <a:r>
              <a:rPr lang="en-US" sz="1600" dirty="0"/>
              <a:t>Promoter – </a:t>
            </a:r>
            <a:r>
              <a:rPr lang="en-US" sz="1600" i="1" dirty="0"/>
              <a:t>Agrobacterium </a:t>
            </a:r>
            <a:r>
              <a:rPr lang="en-US" sz="1600" i="1" dirty="0" err="1"/>
              <a:t>tumefaciens</a:t>
            </a:r>
            <a:r>
              <a:rPr lang="en-US" sz="1600" cap="all" dirty="0"/>
              <a:t> </a:t>
            </a:r>
            <a:r>
              <a:rPr lang="en-US" sz="1600" i="1" cap="all" dirty="0" err="1"/>
              <a:t>Nopaline</a:t>
            </a:r>
            <a:r>
              <a:rPr lang="en-US" sz="1600" i="1" cap="all" dirty="0"/>
              <a:t> Synthase</a:t>
            </a:r>
            <a:r>
              <a:rPr lang="en-US" sz="1600" dirty="0"/>
              <a:t> (</a:t>
            </a:r>
            <a:r>
              <a:rPr lang="en-US" sz="1600" i="1" dirty="0" err="1"/>
              <a:t>AtuNOS</a:t>
            </a:r>
            <a:r>
              <a:rPr lang="en-US" sz="1600" dirty="0"/>
              <a:t>)</a:t>
            </a:r>
          </a:p>
          <a:p>
            <a:pPr marL="0" indent="0">
              <a:buNone/>
            </a:pPr>
            <a:r>
              <a:rPr lang="en-US" sz="1600" dirty="0"/>
              <a:t>CDS – </a:t>
            </a:r>
            <a:r>
              <a:rPr lang="en-US" sz="1600" i="1" cap="all" dirty="0" err="1"/>
              <a:t>Hygromycin</a:t>
            </a:r>
            <a:r>
              <a:rPr lang="en-US" sz="1600" i="1" cap="all" dirty="0"/>
              <a:t> Phosphotransferase2</a:t>
            </a:r>
            <a:r>
              <a:rPr lang="en-US" sz="1600" dirty="0"/>
              <a:t> (</a:t>
            </a:r>
            <a:r>
              <a:rPr lang="en-US" sz="1600" i="1" dirty="0"/>
              <a:t>Hpt2</a:t>
            </a:r>
            <a:r>
              <a:rPr lang="en-US" sz="1600" dirty="0"/>
              <a:t>)</a:t>
            </a:r>
          </a:p>
          <a:p>
            <a:pPr marL="0" indent="0">
              <a:buNone/>
            </a:pPr>
            <a:r>
              <a:rPr lang="en-US" sz="1600" dirty="0"/>
              <a:t>Terminator – </a:t>
            </a:r>
            <a:r>
              <a:rPr lang="en-US" sz="1600" i="1" cap="all" dirty="0"/>
              <a:t>Cauliflower Mosaic Virus 35S</a:t>
            </a:r>
            <a:endParaRPr lang="en-US" sz="1600" dirty="0"/>
          </a:p>
          <a:p>
            <a:endParaRPr lang="en-US" sz="1600" dirty="0"/>
          </a:p>
        </p:txBody>
      </p:sp>
      <p:sp>
        <p:nvSpPr>
          <p:cNvPr id="4" name="Slide Number Placeholder 3"/>
          <p:cNvSpPr>
            <a:spLocks noGrp="1"/>
          </p:cNvSpPr>
          <p:nvPr>
            <p:ph type="sldNum" sz="quarter" idx="12"/>
          </p:nvPr>
        </p:nvSpPr>
        <p:spPr/>
        <p:txBody>
          <a:bodyPr/>
          <a:lstStyle/>
          <a:p>
            <a:fld id="{9646A049-586C-450B-BC7F-485A74B1CE67}" type="slidenum">
              <a:rPr lang="en-US" smtClean="0"/>
              <a:t>42</a:t>
            </a:fld>
            <a:endParaRPr lang="en-US"/>
          </a:p>
        </p:txBody>
      </p:sp>
      <p:pic>
        <p:nvPicPr>
          <p:cNvPr id="5" name="Grafik 2"/>
          <p:cNvPicPr/>
          <p:nvPr/>
        </p:nvPicPr>
        <p:blipFill>
          <a:blip r:embed="rId2">
            <a:extLst>
              <a:ext uri="{28A0092B-C50C-407E-A947-70E740481C1C}">
                <a14:useLocalDpi xmlns:a14="http://schemas.microsoft.com/office/drawing/2010/main" val="0"/>
              </a:ext>
            </a:extLst>
          </a:blip>
          <a:stretch>
            <a:fillRect/>
          </a:stretch>
        </p:blipFill>
        <p:spPr>
          <a:xfrm>
            <a:off x="7524328" y="1268760"/>
            <a:ext cx="1223551" cy="1152128"/>
          </a:xfrm>
          <a:prstGeom prst="rect">
            <a:avLst/>
          </a:prstGeom>
        </p:spPr>
      </p:pic>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i="1" dirty="0"/>
              <a:t>AAP1</a:t>
            </a:r>
            <a:endParaRPr lang="en-US" sz="2000" i="1" dirty="0"/>
          </a:p>
          <a:p>
            <a:r>
              <a:rPr lang="en-US" sz="2000" i="1" dirty="0"/>
              <a:t>p134GG_#2-18_</a:t>
            </a:r>
            <a:r>
              <a:rPr lang="de-DE" sz="2000" i="1" dirty="0" err="1"/>
              <a:t>pCoYMV</a:t>
            </a:r>
            <a:r>
              <a:rPr lang="de-DE" sz="2000" i="1" dirty="0"/>
              <a:t>::PsAAP1</a:t>
            </a:r>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2636912"/>
            <a:ext cx="2753574" cy="1656184"/>
          </a:xfrm>
          <a:prstGeom prst="rect">
            <a:avLst/>
          </a:prstGeom>
        </p:spPr>
      </p:pic>
      <p:sp>
        <p:nvSpPr>
          <p:cNvPr id="8" name="Rectangle 7"/>
          <p:cNvSpPr/>
          <p:nvPr/>
        </p:nvSpPr>
        <p:spPr>
          <a:xfrm>
            <a:off x="5724128" y="4437112"/>
            <a:ext cx="3275856" cy="1754326"/>
          </a:xfrm>
          <a:prstGeom prst="rect">
            <a:avLst/>
          </a:prstGeom>
        </p:spPr>
        <p:txBody>
          <a:bodyPr wrap="square">
            <a:spAutoFit/>
          </a:bodyPr>
          <a:lstStyle/>
          <a:p>
            <a:r>
              <a:rPr lang="en-US" sz="1200" b="1" dirty="0"/>
              <a:t>Figure 6</a:t>
            </a:r>
            <a:r>
              <a:rPr lang="en-US" sz="1200" dirty="0"/>
              <a:t> Representative GUS staining pattern of four </a:t>
            </a:r>
            <a:r>
              <a:rPr lang="en-US" sz="1200" i="1" dirty="0" err="1"/>
              <a:t>pCoYMV</a:t>
            </a:r>
            <a:r>
              <a:rPr lang="en-US" sz="1200" dirty="0"/>
              <a:t> promoter-reporter lines. </a:t>
            </a:r>
            <a:r>
              <a:rPr lang="en-US" sz="1200" b="1" dirty="0"/>
              <a:t>(A)</a:t>
            </a:r>
            <a:r>
              <a:rPr lang="en-US" sz="1200" dirty="0"/>
              <a:t> Source leaf (Inlay = Close-up), </a:t>
            </a:r>
            <a:r>
              <a:rPr lang="en-US" sz="1200" b="1" dirty="0"/>
              <a:t>(B)</a:t>
            </a:r>
            <a:r>
              <a:rPr lang="en-US" sz="1200" dirty="0"/>
              <a:t> Sink leaf (Inlay = Close-up), </a:t>
            </a:r>
            <a:r>
              <a:rPr lang="en-US" sz="1200" b="1" dirty="0"/>
              <a:t>(C)</a:t>
            </a:r>
            <a:r>
              <a:rPr lang="en-US" sz="1200" dirty="0"/>
              <a:t> Emerging leaves, </a:t>
            </a:r>
            <a:r>
              <a:rPr lang="en-US" sz="1200" b="1" dirty="0"/>
              <a:t>(D)</a:t>
            </a:r>
            <a:r>
              <a:rPr lang="en-US" sz="1200" dirty="0"/>
              <a:t> Petiole cross-section (Inlay = Close-up), </a:t>
            </a:r>
            <a:r>
              <a:rPr lang="en-US" sz="1200" b="1" dirty="0"/>
              <a:t>(E)</a:t>
            </a:r>
            <a:r>
              <a:rPr lang="en-US" sz="1200" dirty="0"/>
              <a:t> Upper stem cross-section (Inlay = Close-up), </a:t>
            </a:r>
            <a:r>
              <a:rPr lang="en-US" sz="1200" b="1" dirty="0"/>
              <a:t>(F)</a:t>
            </a:r>
            <a:r>
              <a:rPr lang="en-US" sz="1200" dirty="0"/>
              <a:t> Lower stem cross-section (Inlay = Close-up), </a:t>
            </a:r>
            <a:r>
              <a:rPr lang="en-US" sz="1200" b="1" dirty="0"/>
              <a:t>(G)</a:t>
            </a:r>
            <a:r>
              <a:rPr lang="en-US" sz="1200" dirty="0"/>
              <a:t> Storage root cross-section (Inlay = Close-up), </a:t>
            </a:r>
            <a:r>
              <a:rPr lang="en-US" sz="1200" b="1" dirty="0"/>
              <a:t>(H)</a:t>
            </a:r>
            <a:r>
              <a:rPr lang="en-US" sz="1200" dirty="0"/>
              <a:t> Fibrous roots (Inlay = Root tip).</a:t>
            </a:r>
          </a:p>
        </p:txBody>
      </p:sp>
      <p:sp>
        <p:nvSpPr>
          <p:cNvPr id="9" name="Rectangle 8"/>
          <p:cNvSpPr/>
          <p:nvPr/>
        </p:nvSpPr>
        <p:spPr>
          <a:xfrm>
            <a:off x="323528" y="6381328"/>
            <a:ext cx="2277226" cy="276999"/>
          </a:xfrm>
          <a:prstGeom prst="rect">
            <a:avLst/>
          </a:prstGeom>
        </p:spPr>
        <p:txBody>
          <a:bodyPr wrap="none">
            <a:spAutoFit/>
          </a:bodyPr>
          <a:lstStyle/>
          <a:p>
            <a:r>
              <a:rPr lang="en-US" sz="1200" dirty="0" err="1">
                <a:latin typeface="Segoe UI" panose="020B0502040204020203" pitchFamily="34" charset="0"/>
              </a:rPr>
              <a:t>Zierer</a:t>
            </a:r>
            <a:r>
              <a:rPr lang="en-US" sz="1200" dirty="0">
                <a:latin typeface="Segoe UI" panose="020B0502040204020203" pitchFamily="34" charset="0"/>
              </a:rPr>
              <a:t> </a:t>
            </a:r>
            <a:r>
              <a:rPr lang="en-US" sz="1200" dirty="0" err="1">
                <a:latin typeface="Segoe UI" panose="020B0502040204020203" pitchFamily="34" charset="0"/>
              </a:rPr>
              <a:t>etal</a:t>
            </a:r>
            <a:r>
              <a:rPr lang="en-US" sz="1200" dirty="0">
                <a:latin typeface="Segoe UI" panose="020B0502040204020203" pitchFamily="34" charset="0"/>
              </a:rPr>
              <a:t>., 2022 </a:t>
            </a:r>
            <a:r>
              <a:rPr lang="en-US" sz="1200" u="sng" dirty="0"/>
              <a:t>Front Plant </a:t>
            </a:r>
            <a:r>
              <a:rPr lang="en-US" sz="1200" u="sng" dirty="0" err="1"/>
              <a:t>Sci</a:t>
            </a:r>
            <a:r>
              <a:rPr lang="en-US" sz="1200" u="sng" dirty="0"/>
              <a:t> </a:t>
            </a:r>
            <a:endParaRPr lang="en-US" sz="1200" dirty="0"/>
          </a:p>
        </p:txBody>
      </p:sp>
    </p:spTree>
    <p:extLst>
      <p:ext uri="{BB962C8B-B14F-4D97-AF65-F5344CB8AC3E}">
        <p14:creationId xmlns:p14="http://schemas.microsoft.com/office/powerpoint/2010/main" val="21237498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43</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i="1" dirty="0"/>
              <a:t>AAP1</a:t>
            </a:r>
            <a:endParaRPr lang="en-US" sz="2000" i="1" dirty="0"/>
          </a:p>
          <a:p>
            <a:r>
              <a:rPr lang="en-GB" sz="2000" i="1" dirty="0"/>
              <a:t>Expression, intermediate harvest Taiwan 2022</a:t>
            </a:r>
            <a:endParaRPr lang="en-US" sz="2000" dirty="0"/>
          </a:p>
        </p:txBody>
      </p:sp>
      <p:pic>
        <p:nvPicPr>
          <p:cNvPr id="8" name="Picture 7"/>
          <p:cNvPicPr>
            <a:picLocks noChangeAspect="1"/>
          </p:cNvPicPr>
          <p:nvPr/>
        </p:nvPicPr>
        <p:blipFill>
          <a:blip r:embed="rId2"/>
          <a:stretch>
            <a:fillRect/>
          </a:stretch>
        </p:blipFill>
        <p:spPr>
          <a:xfrm>
            <a:off x="179512" y="1355708"/>
            <a:ext cx="4220579" cy="2520000"/>
          </a:xfrm>
          <a:prstGeom prst="rect">
            <a:avLst/>
          </a:prstGeom>
        </p:spPr>
      </p:pic>
      <p:pic>
        <p:nvPicPr>
          <p:cNvPr id="9" name="Picture 8"/>
          <p:cNvPicPr>
            <a:picLocks noChangeAspect="1"/>
          </p:cNvPicPr>
          <p:nvPr/>
        </p:nvPicPr>
        <p:blipFill>
          <a:blip r:embed="rId3"/>
          <a:stretch>
            <a:fillRect/>
          </a:stretch>
        </p:blipFill>
        <p:spPr>
          <a:xfrm>
            <a:off x="4505065" y="1355708"/>
            <a:ext cx="4220579" cy="2520000"/>
          </a:xfrm>
          <a:prstGeom prst="rect">
            <a:avLst/>
          </a:prstGeom>
        </p:spPr>
      </p:pic>
      <p:pic>
        <p:nvPicPr>
          <p:cNvPr id="11" name="Picture 10"/>
          <p:cNvPicPr>
            <a:picLocks noChangeAspect="1"/>
          </p:cNvPicPr>
          <p:nvPr/>
        </p:nvPicPr>
        <p:blipFill>
          <a:blip r:embed="rId4"/>
          <a:stretch>
            <a:fillRect/>
          </a:stretch>
        </p:blipFill>
        <p:spPr>
          <a:xfrm>
            <a:off x="179512" y="4101562"/>
            <a:ext cx="4220579" cy="2520000"/>
          </a:xfrm>
          <a:prstGeom prst="rect">
            <a:avLst/>
          </a:prstGeom>
        </p:spPr>
      </p:pic>
      <p:pic>
        <p:nvPicPr>
          <p:cNvPr id="13" name="Picture 12"/>
          <p:cNvPicPr>
            <a:picLocks noChangeAspect="1"/>
          </p:cNvPicPr>
          <p:nvPr/>
        </p:nvPicPr>
        <p:blipFill>
          <a:blip r:embed="rId5"/>
          <a:stretch>
            <a:fillRect/>
          </a:stretch>
        </p:blipFill>
        <p:spPr>
          <a:xfrm>
            <a:off x="4505065" y="4101562"/>
            <a:ext cx="4220579" cy="2520000"/>
          </a:xfrm>
          <a:prstGeom prst="rect">
            <a:avLst/>
          </a:prstGeom>
        </p:spPr>
      </p:pic>
    </p:spTree>
    <p:extLst>
      <p:ext uri="{BB962C8B-B14F-4D97-AF65-F5344CB8AC3E}">
        <p14:creationId xmlns:p14="http://schemas.microsoft.com/office/powerpoint/2010/main" val="1694484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Amino Acid </a:t>
            </a:r>
            <a:r>
              <a:rPr lang="en-US" sz="2800" b="1" dirty="0" err="1"/>
              <a:t>Permease</a:t>
            </a:r>
            <a:r>
              <a:rPr lang="en-US" sz="2800" b="1" dirty="0"/>
              <a:t> (AAP)</a:t>
            </a:r>
          </a:p>
        </p:txBody>
      </p:sp>
      <p:sp>
        <p:nvSpPr>
          <p:cNvPr id="7" name="Rectangle 6"/>
          <p:cNvSpPr/>
          <p:nvPr/>
        </p:nvSpPr>
        <p:spPr>
          <a:xfrm>
            <a:off x="467544" y="1700808"/>
            <a:ext cx="7344816" cy="3693319"/>
          </a:xfrm>
          <a:prstGeom prst="rect">
            <a:avLst/>
          </a:prstGeom>
        </p:spPr>
        <p:txBody>
          <a:bodyPr wrap="square">
            <a:spAutoFit/>
          </a:bodyPr>
          <a:lstStyle/>
          <a:p>
            <a:r>
              <a:rPr lang="en-US" b="1" dirty="0"/>
              <a:t>Amino Acid </a:t>
            </a:r>
            <a:r>
              <a:rPr lang="en-US" b="1" dirty="0" err="1"/>
              <a:t>Permease</a:t>
            </a:r>
            <a:r>
              <a:rPr lang="en-US" b="1" dirty="0"/>
              <a:t> (AAP)</a:t>
            </a:r>
          </a:p>
          <a:p>
            <a:pPr lvl="1"/>
            <a:r>
              <a:rPr lang="en-US" dirty="0"/>
              <a:t>Multigene family </a:t>
            </a:r>
          </a:p>
          <a:p>
            <a:pPr lvl="1"/>
            <a:r>
              <a:rPr lang="en-US" dirty="0"/>
              <a:t>Organ-specific expression </a:t>
            </a:r>
          </a:p>
          <a:p>
            <a:pPr lvl="1"/>
            <a:r>
              <a:rPr lang="en-US" dirty="0"/>
              <a:t>Low transport selectivity</a:t>
            </a:r>
          </a:p>
          <a:p>
            <a:endParaRPr lang="en-US" dirty="0"/>
          </a:p>
          <a:p>
            <a:r>
              <a:rPr lang="en-US" b="1" dirty="0"/>
              <a:t>Arabidopsis</a:t>
            </a:r>
            <a:r>
              <a:rPr lang="en-US" dirty="0"/>
              <a:t>: AAP1 is seed-specific</a:t>
            </a:r>
          </a:p>
          <a:p>
            <a:endParaRPr lang="en-US" dirty="0"/>
          </a:p>
          <a:p>
            <a:r>
              <a:rPr lang="en-US" b="1" i="1" dirty="0" err="1"/>
              <a:t>Vicia</a:t>
            </a:r>
            <a:r>
              <a:rPr lang="en-US" b="1" i="1" dirty="0"/>
              <a:t> </a:t>
            </a:r>
            <a:r>
              <a:rPr lang="en-US" b="1" i="1" dirty="0" err="1"/>
              <a:t>faba</a:t>
            </a:r>
            <a:r>
              <a:rPr lang="en-US" b="1" i="1" dirty="0"/>
              <a:t>: </a:t>
            </a:r>
            <a:r>
              <a:rPr lang="en-US" dirty="0"/>
              <a:t>AAP1 is expressed in embryonic storage parenchyma cells</a:t>
            </a:r>
          </a:p>
          <a:p>
            <a:endParaRPr lang="en-US" dirty="0"/>
          </a:p>
          <a:p>
            <a:r>
              <a:rPr lang="en-US" b="1" dirty="0"/>
              <a:t>Pea</a:t>
            </a:r>
            <a:r>
              <a:rPr lang="en-US" dirty="0"/>
              <a:t>: AAP1 and AAP2 is expressed in seed coats</a:t>
            </a:r>
          </a:p>
          <a:p>
            <a:pPr lvl="2"/>
            <a:r>
              <a:rPr lang="en-US" dirty="0"/>
              <a:t>	epidermal transfer cells</a:t>
            </a:r>
          </a:p>
          <a:p>
            <a:pPr lvl="2"/>
            <a:r>
              <a:rPr lang="en-US" dirty="0"/>
              <a:t>	storage parenchyma cells</a:t>
            </a:r>
          </a:p>
          <a:p>
            <a:pPr lvl="2"/>
            <a:r>
              <a:rPr lang="en-US" dirty="0"/>
              <a:t>	vegetative organs</a:t>
            </a:r>
          </a:p>
        </p:txBody>
      </p:sp>
      <p:sp>
        <p:nvSpPr>
          <p:cNvPr id="2" name="Slide Number Placeholder 1"/>
          <p:cNvSpPr>
            <a:spLocks noGrp="1"/>
          </p:cNvSpPr>
          <p:nvPr>
            <p:ph type="sldNum" sz="quarter" idx="12"/>
          </p:nvPr>
        </p:nvSpPr>
        <p:spPr/>
        <p:txBody>
          <a:bodyPr/>
          <a:lstStyle/>
          <a:p>
            <a:fld id="{9646A049-586C-450B-BC7F-485A74B1CE67}" type="slidenum">
              <a:rPr lang="en-US" smtClean="0"/>
              <a:t>44</a:t>
            </a:fld>
            <a:endParaRPr lang="en-US"/>
          </a:p>
        </p:txBody>
      </p:sp>
    </p:spTree>
    <p:extLst>
      <p:ext uri="{BB962C8B-B14F-4D97-AF65-F5344CB8AC3E}">
        <p14:creationId xmlns:p14="http://schemas.microsoft.com/office/powerpoint/2010/main" val="2851677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r>
              <a:rPr lang="en-US" sz="2800" b="1" dirty="0"/>
              <a:t> from</a:t>
            </a:r>
            <a:r>
              <a:rPr lang="en-US" sz="2800" b="1" i="1" dirty="0"/>
              <a:t> </a:t>
            </a:r>
            <a:r>
              <a:rPr lang="en-US" sz="2800" b="1" i="1" dirty="0" err="1"/>
              <a:t>Vicia</a:t>
            </a:r>
            <a:r>
              <a:rPr lang="en-US" sz="2800" b="1" i="1" dirty="0"/>
              <a:t> </a:t>
            </a:r>
            <a:r>
              <a:rPr lang="en-US" sz="2800" b="1" i="1" dirty="0" err="1"/>
              <a:t>faba</a:t>
            </a:r>
            <a:endParaRPr lang="en-GB" sz="2800" b="1" dirty="0"/>
          </a:p>
        </p:txBody>
      </p:sp>
      <p:sp>
        <p:nvSpPr>
          <p:cNvPr id="2" name="Rectangle 1"/>
          <p:cNvSpPr/>
          <p:nvPr/>
        </p:nvSpPr>
        <p:spPr>
          <a:xfrm>
            <a:off x="467544" y="1629955"/>
            <a:ext cx="5976664" cy="3970318"/>
          </a:xfrm>
          <a:prstGeom prst="rect">
            <a:avLst/>
          </a:prstGeom>
        </p:spPr>
        <p:txBody>
          <a:bodyPr wrap="square">
            <a:spAutoFit/>
          </a:bodyPr>
          <a:lstStyle/>
          <a:p>
            <a:r>
              <a:rPr lang="en-US" b="1" i="1" dirty="0"/>
              <a:t>AAP1 </a:t>
            </a:r>
            <a:r>
              <a:rPr lang="en-US" b="1" dirty="0"/>
              <a:t>from</a:t>
            </a:r>
            <a:r>
              <a:rPr lang="en-US" b="1" i="1" dirty="0"/>
              <a:t> </a:t>
            </a:r>
            <a:r>
              <a:rPr lang="en-US" b="1" i="1" dirty="0" err="1"/>
              <a:t>Vicia</a:t>
            </a:r>
            <a:r>
              <a:rPr lang="en-US" b="1" i="1" dirty="0"/>
              <a:t> </a:t>
            </a:r>
            <a:r>
              <a:rPr lang="en-US" b="1" i="1" dirty="0" err="1"/>
              <a:t>faba</a:t>
            </a:r>
            <a:r>
              <a:rPr lang="en-US" b="1" i="1" dirty="0"/>
              <a:t> - </a:t>
            </a:r>
            <a:r>
              <a:rPr lang="en-US" b="1" dirty="0"/>
              <a:t>broad bean</a:t>
            </a:r>
            <a:r>
              <a:rPr lang="en-US" dirty="0"/>
              <a:t>, </a:t>
            </a:r>
            <a:r>
              <a:rPr lang="en-US" b="1" dirty="0"/>
              <a:t>fava bean</a:t>
            </a:r>
          </a:p>
          <a:p>
            <a:endParaRPr lang="en-US" b="1" dirty="0"/>
          </a:p>
          <a:p>
            <a:r>
              <a:rPr lang="en-US" dirty="0"/>
              <a:t>Overexpression in seeds of pea (</a:t>
            </a:r>
            <a:r>
              <a:rPr lang="en-US" i="1" dirty="0" err="1"/>
              <a:t>Pisum</a:t>
            </a:r>
            <a:r>
              <a:rPr lang="en-US" i="1" dirty="0"/>
              <a:t> </a:t>
            </a:r>
            <a:r>
              <a:rPr lang="en-US" i="1" dirty="0" err="1"/>
              <a:t>sativum</a:t>
            </a:r>
            <a:r>
              <a:rPr lang="en-US" dirty="0"/>
              <a:t>) and </a:t>
            </a:r>
            <a:r>
              <a:rPr lang="en-US" i="1" dirty="0" err="1"/>
              <a:t>Vicia</a:t>
            </a:r>
            <a:r>
              <a:rPr lang="en-US" i="1" dirty="0"/>
              <a:t> </a:t>
            </a:r>
            <a:r>
              <a:rPr lang="en-US" i="1" dirty="0" err="1"/>
              <a:t>narbonensis</a:t>
            </a:r>
            <a:endParaRPr lang="en-US" dirty="0"/>
          </a:p>
          <a:p>
            <a:endParaRPr lang="en-US" dirty="0"/>
          </a:p>
          <a:p>
            <a:pPr marL="285750" indent="-285750">
              <a:buFont typeface="Arial" panose="020B0604020202020204" pitchFamily="34" charset="0"/>
              <a:buChar char="•"/>
            </a:pPr>
            <a:r>
              <a:rPr lang="en-US" dirty="0"/>
              <a:t>Increase in seed total nitrogen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Increase in sink strength for amino acids (more [14C]-glutamine uptake)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Stimulation of nitrogen root uptake (application of [</a:t>
            </a:r>
            <a:r>
              <a:rPr lang="en-US" baseline="30000" dirty="0"/>
              <a:t>15</a:t>
            </a:r>
            <a:r>
              <a:rPr lang="en-US" dirty="0"/>
              <a:t>N]-labeled ammonia to the roots)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 change in seed yield per plant</a:t>
            </a:r>
          </a:p>
        </p:txBody>
      </p:sp>
      <p:sp>
        <p:nvSpPr>
          <p:cNvPr id="5" name="Rectangle 4"/>
          <p:cNvSpPr/>
          <p:nvPr/>
        </p:nvSpPr>
        <p:spPr>
          <a:xfrm>
            <a:off x="107504" y="6234051"/>
            <a:ext cx="2591479" cy="646331"/>
          </a:xfrm>
          <a:prstGeom prst="rect">
            <a:avLst/>
          </a:prstGeom>
        </p:spPr>
        <p:txBody>
          <a:bodyPr wrap="none">
            <a:spAutoFit/>
          </a:bodyPr>
          <a:lstStyle/>
          <a:p>
            <a:r>
              <a:rPr lang="en-US" sz="1200" dirty="0" err="1"/>
              <a:t>Rolletschek</a:t>
            </a:r>
            <a:r>
              <a:rPr lang="en-US" sz="1200" dirty="0"/>
              <a:t>, et al. (2005). Plant </a:t>
            </a:r>
            <a:r>
              <a:rPr lang="en-US" sz="1200" dirty="0" err="1"/>
              <a:t>Physiol</a:t>
            </a:r>
            <a:endParaRPr lang="en-US" sz="1200" dirty="0"/>
          </a:p>
          <a:p>
            <a:r>
              <a:rPr lang="de-DE" sz="1200" dirty="0"/>
              <a:t>Götz, et al. </a:t>
            </a:r>
            <a:r>
              <a:rPr lang="en-US" sz="1200" dirty="0"/>
              <a:t>(2007). </a:t>
            </a:r>
            <a:r>
              <a:rPr lang="en-US" sz="1200" i="1" dirty="0"/>
              <a:t>J </a:t>
            </a:r>
            <a:r>
              <a:rPr lang="en-US" sz="1200" i="1" dirty="0" err="1"/>
              <a:t>Exp</a:t>
            </a:r>
            <a:r>
              <a:rPr lang="en-US" sz="1200" i="1" dirty="0"/>
              <a:t> Bot</a:t>
            </a:r>
            <a:endParaRPr lang="en-US" sz="1200" dirty="0"/>
          </a:p>
          <a:p>
            <a:r>
              <a:rPr lang="en-US" sz="1200" dirty="0" err="1"/>
              <a:t>Weigelt</a:t>
            </a:r>
            <a:r>
              <a:rPr lang="en-US" sz="1200" dirty="0"/>
              <a:t>, et al. (2008). Plant J</a:t>
            </a:r>
          </a:p>
        </p:txBody>
      </p:sp>
      <p:grpSp>
        <p:nvGrpSpPr>
          <p:cNvPr id="17" name="Group 16"/>
          <p:cNvGrpSpPr/>
          <p:nvPr/>
        </p:nvGrpSpPr>
        <p:grpSpPr>
          <a:xfrm>
            <a:off x="6949665" y="3645024"/>
            <a:ext cx="1941413" cy="2834719"/>
            <a:chOff x="6942857" y="3621335"/>
            <a:chExt cx="1941413" cy="2834719"/>
          </a:xfrm>
        </p:grpSpPr>
        <p:pic>
          <p:nvPicPr>
            <p:cNvPr id="14" name="Picture 13"/>
            <p:cNvPicPr>
              <a:picLocks noChangeAspect="1"/>
            </p:cNvPicPr>
            <p:nvPr/>
          </p:nvPicPr>
          <p:blipFill>
            <a:blip r:embed="rId3"/>
            <a:stretch>
              <a:fillRect/>
            </a:stretch>
          </p:blipFill>
          <p:spPr>
            <a:xfrm>
              <a:off x="6942857" y="3621335"/>
              <a:ext cx="1941413" cy="1977162"/>
            </a:xfrm>
            <a:prstGeom prst="rect">
              <a:avLst/>
            </a:prstGeom>
          </p:spPr>
        </p:pic>
        <p:sp>
          <p:nvSpPr>
            <p:cNvPr id="15" name="Rectangle 14"/>
            <p:cNvSpPr/>
            <p:nvPr/>
          </p:nvSpPr>
          <p:spPr>
            <a:xfrm>
              <a:off x="7092665" y="5625057"/>
              <a:ext cx="1641795" cy="830997"/>
            </a:xfrm>
            <a:prstGeom prst="rect">
              <a:avLst/>
            </a:prstGeom>
          </p:spPr>
          <p:txBody>
            <a:bodyPr wrap="none">
              <a:spAutoFit/>
            </a:bodyPr>
            <a:lstStyle/>
            <a:p>
              <a:pPr algn="ctr"/>
              <a:r>
                <a:rPr lang="en-US" sz="1600" i="1" dirty="0" err="1"/>
                <a:t>Vicia</a:t>
              </a:r>
              <a:r>
                <a:rPr lang="en-US" sz="1600" i="1" dirty="0"/>
                <a:t> </a:t>
              </a:r>
              <a:r>
                <a:rPr lang="en-US" sz="1600" i="1" dirty="0" err="1"/>
                <a:t>narbonensis</a:t>
              </a:r>
              <a:endParaRPr lang="en-US" sz="1600" i="1" dirty="0"/>
            </a:p>
            <a:p>
              <a:pPr algn="ctr"/>
              <a:r>
                <a:rPr lang="en-US" sz="1600" dirty="0"/>
                <a:t>AAP1ox seeds</a:t>
              </a:r>
            </a:p>
            <a:p>
              <a:pPr algn="ctr"/>
              <a:r>
                <a:rPr lang="en-US" sz="1600" dirty="0"/>
                <a:t>growth chamber</a:t>
              </a:r>
            </a:p>
          </p:txBody>
        </p:sp>
      </p:grpSp>
      <p:grpSp>
        <p:nvGrpSpPr>
          <p:cNvPr id="18" name="Group 17"/>
          <p:cNvGrpSpPr/>
          <p:nvPr/>
        </p:nvGrpSpPr>
        <p:grpSpPr>
          <a:xfrm>
            <a:off x="7236296" y="1412776"/>
            <a:ext cx="1368152" cy="2342276"/>
            <a:chOff x="7236296" y="1412776"/>
            <a:chExt cx="1368152" cy="2342276"/>
          </a:xfrm>
        </p:grpSpPr>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6296" y="1412776"/>
              <a:ext cx="1368152" cy="2181999"/>
            </a:xfrm>
            <a:prstGeom prst="rect">
              <a:avLst/>
            </a:prstGeom>
          </p:spPr>
        </p:pic>
        <p:sp>
          <p:nvSpPr>
            <p:cNvPr id="16" name="Rectangle 15"/>
            <p:cNvSpPr/>
            <p:nvPr/>
          </p:nvSpPr>
          <p:spPr>
            <a:xfrm>
              <a:off x="7323927" y="3416498"/>
              <a:ext cx="1055802" cy="338554"/>
            </a:xfrm>
            <a:prstGeom prst="rect">
              <a:avLst/>
            </a:prstGeom>
          </p:spPr>
          <p:txBody>
            <a:bodyPr wrap="none">
              <a:spAutoFit/>
            </a:bodyPr>
            <a:lstStyle/>
            <a:p>
              <a:r>
                <a:rPr lang="en-US" sz="1600" i="1" dirty="0" err="1"/>
                <a:t>Vicia</a:t>
              </a:r>
              <a:r>
                <a:rPr lang="en-US" sz="1600" i="1" dirty="0"/>
                <a:t> </a:t>
              </a:r>
              <a:r>
                <a:rPr lang="en-US" sz="1600" i="1" dirty="0" err="1"/>
                <a:t>faba</a:t>
              </a:r>
              <a:r>
                <a:rPr lang="en-US" sz="1600" i="1" dirty="0"/>
                <a:t> </a:t>
              </a:r>
              <a:endParaRPr lang="en-US" sz="1600" dirty="0"/>
            </a:p>
          </p:txBody>
        </p:sp>
      </p:grpSp>
      <p:sp>
        <p:nvSpPr>
          <p:cNvPr id="3" name="Slide Number Placeholder 2"/>
          <p:cNvSpPr>
            <a:spLocks noGrp="1"/>
          </p:cNvSpPr>
          <p:nvPr>
            <p:ph type="sldNum" sz="quarter" idx="12"/>
          </p:nvPr>
        </p:nvSpPr>
        <p:spPr/>
        <p:txBody>
          <a:bodyPr/>
          <a:lstStyle/>
          <a:p>
            <a:fld id="{9646A049-586C-450B-BC7F-485A74B1CE67}" type="slidenum">
              <a:rPr lang="en-US" smtClean="0"/>
              <a:t>45</a:t>
            </a:fld>
            <a:endParaRPr lang="en-US"/>
          </a:p>
        </p:txBody>
      </p:sp>
    </p:spTree>
    <p:extLst>
      <p:ext uri="{BB962C8B-B14F-4D97-AF65-F5344CB8AC3E}">
        <p14:creationId xmlns:p14="http://schemas.microsoft.com/office/powerpoint/2010/main" val="5490694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5468748" y="3469490"/>
            <a:ext cx="3304640" cy="3052920"/>
          </a:xfrm>
          <a:prstGeom prst="rect">
            <a:avLst/>
          </a:prstGeom>
        </p:spPr>
      </p:pic>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r>
              <a:rPr lang="en-US" sz="2800" b="1" dirty="0"/>
              <a:t> construct</a:t>
            </a:r>
            <a:endParaRPr lang="en-GB" sz="2800" b="1" dirty="0"/>
          </a:p>
        </p:txBody>
      </p:sp>
      <p:sp>
        <p:nvSpPr>
          <p:cNvPr id="6" name="Rectangle 5"/>
          <p:cNvSpPr/>
          <p:nvPr/>
        </p:nvSpPr>
        <p:spPr>
          <a:xfrm>
            <a:off x="467544" y="1629955"/>
            <a:ext cx="5544616" cy="2862322"/>
          </a:xfrm>
          <a:prstGeom prst="rect">
            <a:avLst/>
          </a:prstGeom>
        </p:spPr>
        <p:txBody>
          <a:bodyPr wrap="square">
            <a:spAutoFit/>
          </a:bodyPr>
          <a:lstStyle/>
          <a:p>
            <a:r>
              <a:rPr lang="en-US" b="1" i="1" dirty="0"/>
              <a:t>AAP1 </a:t>
            </a:r>
            <a:r>
              <a:rPr lang="en-US" dirty="0"/>
              <a:t>in Arabidopsis</a:t>
            </a:r>
          </a:p>
          <a:p>
            <a:endParaRPr lang="en-US" b="1" dirty="0"/>
          </a:p>
          <a:p>
            <a:r>
              <a:rPr lang="en-US" dirty="0"/>
              <a:t>The </a:t>
            </a:r>
            <a:r>
              <a:rPr lang="en-US" i="1" dirty="0"/>
              <a:t>aap2</a:t>
            </a:r>
            <a:r>
              <a:rPr lang="en-US" dirty="0"/>
              <a:t> plants outperformed wild-type plants with respect to growth, seed yield and carbon storage pools, and nitrogen use efficiency in both high and deficient nitrogen environments. (</a:t>
            </a:r>
            <a:r>
              <a:rPr lang="en-US" b="1" dirty="0" err="1"/>
              <a:t>Perchlik</a:t>
            </a:r>
            <a:r>
              <a:rPr lang="en-US" b="1" dirty="0"/>
              <a:t> and </a:t>
            </a:r>
            <a:r>
              <a:rPr lang="en-US" b="1" dirty="0" err="1"/>
              <a:t>Tegeder</a:t>
            </a:r>
            <a:r>
              <a:rPr lang="en-US" b="1" dirty="0"/>
              <a:t> 2018 Plant </a:t>
            </a:r>
            <a:r>
              <a:rPr lang="en-US" b="1" dirty="0" err="1"/>
              <a:t>Physiol</a:t>
            </a:r>
            <a:r>
              <a:rPr lang="en-US" b="1" dirty="0"/>
              <a:t>)</a:t>
            </a:r>
            <a:endParaRPr lang="en-US" dirty="0"/>
          </a:p>
          <a:p>
            <a:endParaRPr lang="en-US" dirty="0"/>
          </a:p>
          <a:p>
            <a:r>
              <a:rPr lang="en-US" dirty="0"/>
              <a:t>But reduced seed protein levels </a:t>
            </a:r>
            <a:r>
              <a:rPr lang="en-US" b="1" dirty="0"/>
              <a:t>(Zhang et al., 2010)</a:t>
            </a:r>
          </a:p>
          <a:p>
            <a:endParaRPr lang="en-US" dirty="0"/>
          </a:p>
        </p:txBody>
      </p:sp>
      <p:pic>
        <p:nvPicPr>
          <p:cNvPr id="7" name="Picture 6"/>
          <p:cNvPicPr>
            <a:picLocks noChangeAspect="1"/>
          </p:cNvPicPr>
          <p:nvPr/>
        </p:nvPicPr>
        <p:blipFill>
          <a:blip r:embed="rId4"/>
          <a:stretch>
            <a:fillRect/>
          </a:stretch>
        </p:blipFill>
        <p:spPr>
          <a:xfrm>
            <a:off x="6553200" y="1362004"/>
            <a:ext cx="1654859" cy="2306551"/>
          </a:xfrm>
          <a:prstGeom prst="rect">
            <a:avLst/>
          </a:prstGeom>
        </p:spPr>
      </p:pic>
      <p:pic>
        <p:nvPicPr>
          <p:cNvPr id="8" name="Picture 7"/>
          <p:cNvPicPr>
            <a:picLocks noChangeAspect="1"/>
          </p:cNvPicPr>
          <p:nvPr/>
        </p:nvPicPr>
        <p:blipFill>
          <a:blip r:embed="rId5"/>
          <a:stretch>
            <a:fillRect/>
          </a:stretch>
        </p:blipFill>
        <p:spPr>
          <a:xfrm>
            <a:off x="359024" y="4492277"/>
            <a:ext cx="2163441" cy="1643119"/>
          </a:xfrm>
          <a:prstGeom prst="rect">
            <a:avLst/>
          </a:prstGeom>
        </p:spPr>
      </p:pic>
      <p:pic>
        <p:nvPicPr>
          <p:cNvPr id="9" name="Picture 8"/>
          <p:cNvPicPr>
            <a:picLocks noChangeAspect="1"/>
          </p:cNvPicPr>
          <p:nvPr/>
        </p:nvPicPr>
        <p:blipFill>
          <a:blip r:embed="rId6"/>
          <a:stretch>
            <a:fillRect/>
          </a:stretch>
        </p:blipFill>
        <p:spPr>
          <a:xfrm>
            <a:off x="2546476" y="4629801"/>
            <a:ext cx="1800000" cy="1317716"/>
          </a:xfrm>
          <a:prstGeom prst="rect">
            <a:avLst/>
          </a:prstGeom>
        </p:spPr>
      </p:pic>
      <p:pic>
        <p:nvPicPr>
          <p:cNvPr id="10" name="Picture 9"/>
          <p:cNvPicPr>
            <a:picLocks noChangeAspect="1"/>
          </p:cNvPicPr>
          <p:nvPr/>
        </p:nvPicPr>
        <p:blipFill>
          <a:blip r:embed="rId7"/>
          <a:stretch>
            <a:fillRect/>
          </a:stretch>
        </p:blipFill>
        <p:spPr>
          <a:xfrm>
            <a:off x="251520" y="6250951"/>
            <a:ext cx="1867917" cy="285282"/>
          </a:xfrm>
          <a:prstGeom prst="rect">
            <a:avLst/>
          </a:prstGeom>
        </p:spPr>
      </p:pic>
      <p:sp>
        <p:nvSpPr>
          <p:cNvPr id="2" name="Slide Number Placeholder 1"/>
          <p:cNvSpPr>
            <a:spLocks noGrp="1"/>
          </p:cNvSpPr>
          <p:nvPr>
            <p:ph type="sldNum" sz="quarter" idx="12"/>
          </p:nvPr>
        </p:nvSpPr>
        <p:spPr/>
        <p:txBody>
          <a:bodyPr/>
          <a:lstStyle/>
          <a:p>
            <a:fld id="{9646A049-586C-450B-BC7F-485A74B1CE67}" type="slidenum">
              <a:rPr lang="en-US" smtClean="0"/>
              <a:t>46</a:t>
            </a:fld>
            <a:endParaRPr lang="en-US"/>
          </a:p>
        </p:txBody>
      </p:sp>
    </p:spTree>
    <p:extLst>
      <p:ext uri="{BB962C8B-B14F-4D97-AF65-F5344CB8AC3E}">
        <p14:creationId xmlns:p14="http://schemas.microsoft.com/office/powerpoint/2010/main" val="11680741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r>
              <a:rPr lang="en-US" sz="2800" b="1" dirty="0"/>
              <a:t> construct</a:t>
            </a:r>
            <a:endParaRPr lang="en-GB" sz="2800" b="1" dirty="0"/>
          </a:p>
        </p:txBody>
      </p:sp>
      <p:sp>
        <p:nvSpPr>
          <p:cNvPr id="6" name="Rectangle 5"/>
          <p:cNvSpPr/>
          <p:nvPr/>
        </p:nvSpPr>
        <p:spPr>
          <a:xfrm>
            <a:off x="467544" y="1629955"/>
            <a:ext cx="4536504" cy="4524315"/>
          </a:xfrm>
          <a:prstGeom prst="rect">
            <a:avLst/>
          </a:prstGeom>
        </p:spPr>
        <p:txBody>
          <a:bodyPr wrap="square">
            <a:spAutoFit/>
          </a:bodyPr>
          <a:lstStyle/>
          <a:p>
            <a:r>
              <a:rPr lang="en-US" b="1" i="1" dirty="0"/>
              <a:t>AAP1 </a:t>
            </a:r>
            <a:r>
              <a:rPr lang="en-US" dirty="0"/>
              <a:t>in </a:t>
            </a:r>
            <a:r>
              <a:rPr lang="en-US" dirty="0" err="1"/>
              <a:t>Oryza</a:t>
            </a:r>
            <a:r>
              <a:rPr lang="en-US" dirty="0"/>
              <a:t> sativa</a:t>
            </a:r>
            <a:endParaRPr lang="en-US" b="1" dirty="0"/>
          </a:p>
          <a:p>
            <a:endParaRPr lang="en-US" dirty="0"/>
          </a:p>
          <a:p>
            <a:r>
              <a:rPr lang="en-US" i="1" dirty="0"/>
              <a:t>OsAAP1</a:t>
            </a:r>
            <a:r>
              <a:rPr lang="en-US" dirty="0"/>
              <a:t> gene is highly expressed in rice axillary buds, leaves, and young panicles, and that the OsAAP1 protein is localized to both the plasma membrane and the nuclear membrane. </a:t>
            </a:r>
          </a:p>
          <a:p>
            <a:r>
              <a:rPr lang="en-US" dirty="0"/>
              <a:t>OE lines exhibited increased filled grain numbers as a result of enhanced </a:t>
            </a:r>
            <a:r>
              <a:rPr lang="en-US" dirty="0" err="1"/>
              <a:t>tillering</a:t>
            </a:r>
            <a:r>
              <a:rPr lang="en-US" dirty="0"/>
              <a:t>, </a:t>
            </a:r>
          </a:p>
          <a:p>
            <a:endParaRPr lang="en-US" dirty="0"/>
          </a:p>
          <a:p>
            <a:r>
              <a:rPr lang="en-US" dirty="0"/>
              <a:t>RNAi and CRISPR (</a:t>
            </a:r>
            <a:r>
              <a:rPr lang="en-US" i="1" dirty="0"/>
              <a:t>Osaap1</a:t>
            </a:r>
            <a:r>
              <a:rPr lang="en-US" dirty="0"/>
              <a:t>) knockout lines showed the opposite phenotype. </a:t>
            </a:r>
          </a:p>
          <a:p>
            <a:r>
              <a:rPr lang="en-US" dirty="0"/>
              <a:t>In addition, </a:t>
            </a:r>
            <a:r>
              <a:rPr lang="en-US" i="1" dirty="0"/>
              <a:t>OsAAP1</a:t>
            </a:r>
            <a:r>
              <a:rPr lang="en-US" dirty="0"/>
              <a:t>-OE lines had higher concentrations of neutral and acidic amino acids, but lower concentrations of basic amino acids in the straw. </a:t>
            </a:r>
          </a:p>
        </p:txBody>
      </p:sp>
      <p:pic>
        <p:nvPicPr>
          <p:cNvPr id="7" name="Picture 6"/>
          <p:cNvPicPr>
            <a:picLocks noChangeAspect="1"/>
          </p:cNvPicPr>
          <p:nvPr/>
        </p:nvPicPr>
        <p:blipFill>
          <a:blip r:embed="rId3"/>
          <a:stretch>
            <a:fillRect/>
          </a:stretch>
        </p:blipFill>
        <p:spPr>
          <a:xfrm>
            <a:off x="4932040" y="1700808"/>
            <a:ext cx="3973282" cy="2940507"/>
          </a:xfrm>
          <a:prstGeom prst="rect">
            <a:avLst/>
          </a:prstGeom>
        </p:spPr>
      </p:pic>
      <p:sp>
        <p:nvSpPr>
          <p:cNvPr id="2" name="Slide Number Placeholder 1"/>
          <p:cNvSpPr>
            <a:spLocks noGrp="1"/>
          </p:cNvSpPr>
          <p:nvPr>
            <p:ph type="sldNum" sz="quarter" idx="12"/>
          </p:nvPr>
        </p:nvSpPr>
        <p:spPr/>
        <p:txBody>
          <a:bodyPr/>
          <a:lstStyle/>
          <a:p>
            <a:fld id="{9646A049-586C-450B-BC7F-485A74B1CE67}" type="slidenum">
              <a:rPr lang="en-US" smtClean="0"/>
              <a:t>47</a:t>
            </a:fld>
            <a:endParaRPr lang="en-US"/>
          </a:p>
        </p:txBody>
      </p:sp>
    </p:spTree>
    <p:extLst>
      <p:ext uri="{BB962C8B-B14F-4D97-AF65-F5344CB8AC3E}">
        <p14:creationId xmlns:p14="http://schemas.microsoft.com/office/powerpoint/2010/main" val="37621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r>
              <a:rPr lang="en-US" sz="2800" b="1" dirty="0"/>
              <a:t> in pea</a:t>
            </a:r>
            <a:endParaRPr lang="en-GB" sz="2800" b="1" dirty="0"/>
          </a:p>
        </p:txBody>
      </p:sp>
      <p:sp>
        <p:nvSpPr>
          <p:cNvPr id="7" name="Rectangle 6"/>
          <p:cNvSpPr/>
          <p:nvPr/>
        </p:nvSpPr>
        <p:spPr>
          <a:xfrm>
            <a:off x="251520" y="1340768"/>
            <a:ext cx="5882483" cy="5078313"/>
          </a:xfrm>
          <a:prstGeom prst="rect">
            <a:avLst/>
          </a:prstGeom>
        </p:spPr>
        <p:txBody>
          <a:bodyPr wrap="square">
            <a:spAutoFit/>
          </a:bodyPr>
          <a:lstStyle/>
          <a:p>
            <a:r>
              <a:rPr lang="en-US" b="1" i="1" dirty="0"/>
              <a:t>AAP1 </a:t>
            </a:r>
            <a:r>
              <a:rPr lang="en-US" b="1" dirty="0"/>
              <a:t>from</a:t>
            </a:r>
            <a:r>
              <a:rPr lang="en-US" b="1" i="1" dirty="0"/>
              <a:t> </a:t>
            </a:r>
            <a:r>
              <a:rPr lang="en-US" b="1" dirty="0"/>
              <a:t>pea (</a:t>
            </a:r>
            <a:r>
              <a:rPr lang="en-US" b="1" i="1" dirty="0" err="1"/>
              <a:t>Pisum</a:t>
            </a:r>
            <a:r>
              <a:rPr lang="en-US" b="1" i="1" dirty="0"/>
              <a:t> </a:t>
            </a:r>
            <a:r>
              <a:rPr lang="en-US" b="1" i="1" dirty="0" err="1"/>
              <a:t>sativum</a:t>
            </a:r>
            <a:r>
              <a:rPr lang="en-US" b="1" dirty="0"/>
              <a:t>) </a:t>
            </a:r>
          </a:p>
          <a:p>
            <a:endParaRPr lang="en-US" b="1" dirty="0"/>
          </a:p>
          <a:p>
            <a:r>
              <a:rPr lang="en-US" dirty="0"/>
              <a:t>Simultaneous overexpression in pea targeting amino </a:t>
            </a:r>
          </a:p>
          <a:p>
            <a:r>
              <a:rPr lang="en-US" dirty="0"/>
              <a:t>acids source-sink partitioning via </a:t>
            </a:r>
          </a:p>
          <a:p>
            <a:r>
              <a:rPr lang="en-US" dirty="0"/>
              <a:t>        import into the seed </a:t>
            </a:r>
            <a:r>
              <a:rPr lang="en-US" sz="1600" dirty="0"/>
              <a:t>(cotyledon epidermis)</a:t>
            </a:r>
          </a:p>
          <a:p>
            <a:r>
              <a:rPr lang="en-US" dirty="0"/>
              <a:t>        and phloem loading </a:t>
            </a:r>
            <a:r>
              <a:rPr lang="en-US" sz="1600" dirty="0"/>
              <a:t>(sieve element-companion cell) </a:t>
            </a:r>
          </a:p>
          <a:p>
            <a:endParaRPr lang="en-US" dirty="0"/>
          </a:p>
          <a:p>
            <a:pPr marL="285750" indent="-285750">
              <a:buFont typeface="Arial" panose="020B0604020202020204" pitchFamily="34" charset="0"/>
              <a:buChar char="•"/>
            </a:pPr>
            <a:r>
              <a:rPr lang="en-US" dirty="0"/>
              <a:t>Increase in biomass</a:t>
            </a:r>
          </a:p>
          <a:p>
            <a:pPr marL="285750" indent="-285750">
              <a:buFont typeface="Arial" panose="020B0604020202020204" pitchFamily="34" charset="0"/>
              <a:buChar char="•"/>
            </a:pPr>
            <a:r>
              <a:rPr lang="en-US" dirty="0"/>
              <a:t>Increase in seed and leaves total nitrogen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Increase in total free amino acid levels in the phloem exudate and in the xylem sap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Increase in photosynthetic rate</a:t>
            </a:r>
          </a:p>
          <a:p>
            <a:pPr marL="285750" indent="-285750">
              <a:buFont typeface="Arial" panose="020B0604020202020204" pitchFamily="34" charset="0"/>
              <a:buChar char="•"/>
            </a:pPr>
            <a:r>
              <a:rPr lang="en-US" dirty="0"/>
              <a:t>Increased yield per plant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US" dirty="0"/>
              <a:t>Under different N treatments</a:t>
            </a:r>
          </a:p>
          <a:p>
            <a:pPr marL="285750" indent="-285750">
              <a:buFont typeface="Arial" panose="020B0604020202020204" pitchFamily="34" charset="0"/>
              <a:buChar char="•"/>
            </a:pPr>
            <a:endParaRPr lang="en-US" dirty="0"/>
          </a:p>
        </p:txBody>
      </p:sp>
      <p:sp>
        <p:nvSpPr>
          <p:cNvPr id="8" name="Rectangle 7"/>
          <p:cNvSpPr/>
          <p:nvPr/>
        </p:nvSpPr>
        <p:spPr>
          <a:xfrm>
            <a:off x="107504" y="6351711"/>
            <a:ext cx="2404184" cy="461665"/>
          </a:xfrm>
          <a:prstGeom prst="rect">
            <a:avLst/>
          </a:prstGeom>
        </p:spPr>
        <p:txBody>
          <a:bodyPr wrap="none">
            <a:spAutoFit/>
          </a:bodyPr>
          <a:lstStyle/>
          <a:p>
            <a:r>
              <a:rPr lang="en-US" sz="1200" dirty="0" err="1"/>
              <a:t>Perchlik</a:t>
            </a:r>
            <a:r>
              <a:rPr lang="en-US" sz="1200" dirty="0"/>
              <a:t>, et al. (2017). Plant </a:t>
            </a:r>
            <a:r>
              <a:rPr lang="en-US" sz="1200" dirty="0" err="1"/>
              <a:t>Physiol</a:t>
            </a:r>
            <a:r>
              <a:rPr lang="en-US" sz="1200" dirty="0"/>
              <a:t> </a:t>
            </a:r>
          </a:p>
          <a:p>
            <a:r>
              <a:rPr lang="en-US" sz="1200" dirty="0"/>
              <a:t>Zhang, et al. (2015). Plant J</a:t>
            </a:r>
          </a:p>
        </p:txBody>
      </p:sp>
      <p:grpSp>
        <p:nvGrpSpPr>
          <p:cNvPr id="12" name="Group 11"/>
          <p:cNvGrpSpPr/>
          <p:nvPr/>
        </p:nvGrpSpPr>
        <p:grpSpPr>
          <a:xfrm>
            <a:off x="5724128" y="3038475"/>
            <a:ext cx="3246661" cy="1586496"/>
            <a:chOff x="5775715" y="3170376"/>
            <a:chExt cx="3058743" cy="1440000"/>
          </a:xfrm>
        </p:grpSpPr>
        <p:pic>
          <p:nvPicPr>
            <p:cNvPr id="9" name="Picture 8"/>
            <p:cNvPicPr>
              <a:picLocks noChangeAspect="1"/>
            </p:cNvPicPr>
            <p:nvPr/>
          </p:nvPicPr>
          <p:blipFill>
            <a:blip r:embed="rId3"/>
            <a:stretch>
              <a:fillRect/>
            </a:stretch>
          </p:blipFill>
          <p:spPr>
            <a:xfrm>
              <a:off x="5775715" y="3170376"/>
              <a:ext cx="1554969" cy="1440000"/>
            </a:xfrm>
            <a:prstGeom prst="rect">
              <a:avLst/>
            </a:prstGeom>
          </p:spPr>
        </p:pic>
        <p:pic>
          <p:nvPicPr>
            <p:cNvPr id="10" name="Picture 9"/>
            <p:cNvPicPr>
              <a:picLocks noChangeAspect="1"/>
            </p:cNvPicPr>
            <p:nvPr/>
          </p:nvPicPr>
          <p:blipFill>
            <a:blip r:embed="rId4"/>
            <a:stretch>
              <a:fillRect/>
            </a:stretch>
          </p:blipFill>
          <p:spPr>
            <a:xfrm>
              <a:off x="7340164" y="3170376"/>
              <a:ext cx="1494294" cy="1440000"/>
            </a:xfrm>
            <a:prstGeom prst="rect">
              <a:avLst/>
            </a:prstGeom>
          </p:spPr>
        </p:pic>
      </p:grpSp>
      <p:pic>
        <p:nvPicPr>
          <p:cNvPr id="11" name="Picture 10"/>
          <p:cNvPicPr>
            <a:picLocks noChangeAspect="1"/>
          </p:cNvPicPr>
          <p:nvPr/>
        </p:nvPicPr>
        <p:blipFill rotWithShape="1">
          <a:blip r:embed="rId5"/>
          <a:srcRect r="50707"/>
          <a:stretch/>
        </p:blipFill>
        <p:spPr>
          <a:xfrm>
            <a:off x="6800693" y="4707831"/>
            <a:ext cx="1638611" cy="1439999"/>
          </a:xfrm>
          <a:prstGeom prst="rect">
            <a:avLst/>
          </a:prstGeom>
        </p:spPr>
      </p:pic>
      <p:sp>
        <p:nvSpPr>
          <p:cNvPr id="2" name="Slide Number Placeholder 1"/>
          <p:cNvSpPr>
            <a:spLocks noGrp="1"/>
          </p:cNvSpPr>
          <p:nvPr>
            <p:ph type="sldNum" sz="quarter" idx="12"/>
          </p:nvPr>
        </p:nvSpPr>
        <p:spPr/>
        <p:txBody>
          <a:bodyPr/>
          <a:lstStyle/>
          <a:p>
            <a:fld id="{9646A049-586C-450B-BC7F-485A74B1CE67}" type="slidenum">
              <a:rPr lang="en-US" smtClean="0"/>
              <a:t>48</a:t>
            </a:fld>
            <a:endParaRPr lang="en-US"/>
          </a:p>
        </p:txBody>
      </p:sp>
      <p:pic>
        <p:nvPicPr>
          <p:cNvPr id="13" name="Picture 12"/>
          <p:cNvPicPr>
            <a:picLocks noChangeAspect="1"/>
          </p:cNvPicPr>
          <p:nvPr/>
        </p:nvPicPr>
        <p:blipFill>
          <a:blip r:embed="rId6"/>
          <a:stretch>
            <a:fillRect/>
          </a:stretch>
        </p:blipFill>
        <p:spPr>
          <a:xfrm>
            <a:off x="5436096" y="1442068"/>
            <a:ext cx="3672008" cy="1341870"/>
          </a:xfrm>
          <a:prstGeom prst="rect">
            <a:avLst/>
          </a:prstGeom>
        </p:spPr>
      </p:pic>
    </p:spTree>
    <p:extLst>
      <p:ext uri="{BB962C8B-B14F-4D97-AF65-F5344CB8AC3E}">
        <p14:creationId xmlns:p14="http://schemas.microsoft.com/office/powerpoint/2010/main" val="269526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3" end="1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Supplemental info </a:t>
            </a:r>
          </a:p>
          <a:p>
            <a:pPr marL="0" indent="0" algn="ctr">
              <a:buNone/>
            </a:pPr>
            <a:r>
              <a:rPr lang="en-US" dirty="0" err="1"/>
              <a:t>mitoGS</a:t>
            </a:r>
            <a:endParaRPr lang="en-US" dirty="0"/>
          </a:p>
          <a:p>
            <a:endParaRPr lang="en-US" dirty="0"/>
          </a:p>
        </p:txBody>
      </p:sp>
      <p:sp>
        <p:nvSpPr>
          <p:cNvPr id="4" name="Slide Number Placeholder 3"/>
          <p:cNvSpPr>
            <a:spLocks noGrp="1"/>
          </p:cNvSpPr>
          <p:nvPr>
            <p:ph type="sldNum" sz="quarter" idx="12"/>
          </p:nvPr>
        </p:nvSpPr>
        <p:spPr/>
        <p:txBody>
          <a:bodyPr/>
          <a:lstStyle/>
          <a:p>
            <a:fld id="{9646A049-586C-450B-BC7F-485A74B1CE67}" type="slidenum">
              <a:rPr lang="en-US" smtClean="0"/>
              <a:t>49</a:t>
            </a:fld>
            <a:endParaRPr lang="en-US"/>
          </a:p>
        </p:txBody>
      </p:sp>
    </p:spTree>
    <p:extLst>
      <p:ext uri="{BB962C8B-B14F-4D97-AF65-F5344CB8AC3E}">
        <p14:creationId xmlns:p14="http://schemas.microsoft.com/office/powerpoint/2010/main" val="24870907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5338936" cy="4525963"/>
          </a:xfrm>
        </p:spPr>
        <p:txBody>
          <a:bodyPr>
            <a:normAutofit fontScale="47500" lnSpcReduction="20000"/>
          </a:bodyPr>
          <a:lstStyle/>
          <a:p>
            <a:pPr lvl="0"/>
            <a:r>
              <a:rPr lang="en-US" dirty="0"/>
              <a:t>Functional cassettes</a:t>
            </a:r>
          </a:p>
          <a:p>
            <a:r>
              <a:rPr lang="en-US" b="1" i="1" u="sng" dirty="0" err="1"/>
              <a:t>mitoGS</a:t>
            </a:r>
            <a:endParaRPr lang="en-US" dirty="0"/>
          </a:p>
          <a:p>
            <a:pPr marL="0" indent="0">
              <a:buNone/>
            </a:pPr>
            <a:r>
              <a:rPr lang="en-US" dirty="0"/>
              <a:t>Promoter – </a:t>
            </a:r>
            <a:r>
              <a:rPr lang="en-US" i="1" dirty="0" err="1"/>
              <a:t>Solanum</a:t>
            </a:r>
            <a:r>
              <a:rPr lang="en-US" i="1" dirty="0"/>
              <a:t> </a:t>
            </a:r>
            <a:r>
              <a:rPr lang="en-US" i="1" dirty="0" err="1"/>
              <a:t>lycopersicum</a:t>
            </a:r>
            <a:r>
              <a:rPr lang="en-US" cap="all" dirty="0"/>
              <a:t> </a:t>
            </a:r>
            <a:r>
              <a:rPr lang="en-US" i="1" cap="all" dirty="0"/>
              <a:t>Ribulose </a:t>
            </a:r>
            <a:r>
              <a:rPr lang="en-US" i="1" cap="all" dirty="0" err="1"/>
              <a:t>Biphosphate</a:t>
            </a:r>
            <a:r>
              <a:rPr lang="en-US" i="1" cap="all" dirty="0"/>
              <a:t> Carboxylase Small Subunit 2</a:t>
            </a:r>
            <a:r>
              <a:rPr lang="en-US" cap="all" dirty="0"/>
              <a:t> </a:t>
            </a:r>
            <a:r>
              <a:rPr lang="en-US" dirty="0"/>
              <a:t>(</a:t>
            </a:r>
            <a:r>
              <a:rPr lang="en-US" b="1" i="1" dirty="0"/>
              <a:t>pSlRBCS2</a:t>
            </a:r>
            <a:r>
              <a:rPr lang="en-US" dirty="0"/>
              <a:t>)</a:t>
            </a:r>
          </a:p>
          <a:p>
            <a:pPr marL="0" indent="0">
              <a:buNone/>
            </a:pPr>
            <a:r>
              <a:rPr lang="en-US" dirty="0"/>
              <a:t>5’-UTR – </a:t>
            </a:r>
            <a:r>
              <a:rPr lang="en-US" i="1" dirty="0" err="1"/>
              <a:t>Solanum</a:t>
            </a:r>
            <a:r>
              <a:rPr lang="en-US" i="1" dirty="0"/>
              <a:t> </a:t>
            </a:r>
            <a:r>
              <a:rPr lang="en-US" i="1" dirty="0" err="1"/>
              <a:t>lycopersicum</a:t>
            </a:r>
            <a:r>
              <a:rPr lang="en-US" cap="all" dirty="0"/>
              <a:t> </a:t>
            </a:r>
            <a:r>
              <a:rPr lang="en-US" i="1" cap="all" dirty="0"/>
              <a:t>Ribulose </a:t>
            </a:r>
            <a:r>
              <a:rPr lang="en-US" i="1" cap="all" dirty="0" err="1"/>
              <a:t>Biphosphate</a:t>
            </a:r>
            <a:r>
              <a:rPr lang="en-US" i="1" cap="all" dirty="0"/>
              <a:t> Carboxylase Small Subunit 2</a:t>
            </a:r>
            <a:r>
              <a:rPr lang="en-US" cap="all" dirty="0"/>
              <a:t> </a:t>
            </a:r>
            <a:r>
              <a:rPr lang="en-US" dirty="0"/>
              <a:t>(</a:t>
            </a:r>
            <a:r>
              <a:rPr lang="en-US" i="1" dirty="0"/>
              <a:t>pSlRBCS2</a:t>
            </a:r>
            <a:r>
              <a:rPr lang="en-US" dirty="0"/>
              <a:t>)</a:t>
            </a:r>
          </a:p>
          <a:p>
            <a:pPr marL="0" indent="0">
              <a:buNone/>
            </a:pPr>
            <a:endParaRPr lang="en-US" dirty="0"/>
          </a:p>
          <a:p>
            <a:pPr marL="0" indent="0">
              <a:buNone/>
            </a:pPr>
            <a:r>
              <a:rPr lang="en-US" dirty="0"/>
              <a:t>5’-Targeting signal – </a:t>
            </a:r>
            <a:r>
              <a:rPr lang="en-US" i="1" dirty="0"/>
              <a:t>Saccharomyces cerevisiae </a:t>
            </a:r>
            <a:r>
              <a:rPr lang="en-US" i="1" cap="all" dirty="0"/>
              <a:t>Cytochrome c Oxidase 4</a:t>
            </a:r>
            <a:r>
              <a:rPr lang="en-US" dirty="0"/>
              <a:t> (</a:t>
            </a:r>
            <a:r>
              <a:rPr lang="en-US" b="1" i="1" dirty="0"/>
              <a:t>ScCOX4</a:t>
            </a:r>
            <a:r>
              <a:rPr lang="en-US" dirty="0"/>
              <a:t>)</a:t>
            </a:r>
          </a:p>
          <a:p>
            <a:pPr marL="0" indent="0">
              <a:buNone/>
            </a:pPr>
            <a:r>
              <a:rPr lang="en-US" dirty="0"/>
              <a:t>5’-CDS – </a:t>
            </a:r>
            <a:r>
              <a:rPr lang="en-US" i="1" dirty="0" err="1"/>
              <a:t>Solanum</a:t>
            </a:r>
            <a:r>
              <a:rPr lang="en-US" i="1" dirty="0"/>
              <a:t> </a:t>
            </a:r>
            <a:r>
              <a:rPr lang="en-US" i="1" dirty="0" err="1"/>
              <a:t>lycopersicum</a:t>
            </a:r>
            <a:r>
              <a:rPr lang="en-US" i="1" dirty="0"/>
              <a:t> </a:t>
            </a:r>
            <a:r>
              <a:rPr lang="en-US" i="1" cap="all" dirty="0"/>
              <a:t>Glutamine Synthase cytosolic</a:t>
            </a:r>
            <a:r>
              <a:rPr lang="en-US" i="1" dirty="0"/>
              <a:t> </a:t>
            </a:r>
            <a:r>
              <a:rPr lang="en-US" dirty="0"/>
              <a:t>(</a:t>
            </a:r>
            <a:r>
              <a:rPr lang="en-US" i="1" dirty="0" err="1"/>
              <a:t>SlGScyt</a:t>
            </a:r>
            <a:r>
              <a:rPr lang="en-US" i="1" dirty="0"/>
              <a:t>.</a:t>
            </a:r>
            <a:r>
              <a:rPr lang="en-US" dirty="0"/>
              <a:t>)</a:t>
            </a:r>
          </a:p>
          <a:p>
            <a:pPr marL="0" indent="0">
              <a:buNone/>
            </a:pPr>
            <a:r>
              <a:rPr lang="en-US" dirty="0"/>
              <a:t>3’-UTR-terminator – </a:t>
            </a:r>
            <a:r>
              <a:rPr lang="en-US" i="1" cap="all" dirty="0"/>
              <a:t>Cauliflower Mosaic Virus 35S</a:t>
            </a:r>
          </a:p>
          <a:p>
            <a:endParaRPr lang="en-US" dirty="0"/>
          </a:p>
          <a:p>
            <a:pPr lvl="0"/>
            <a:r>
              <a:rPr lang="en-US" dirty="0"/>
              <a:t>Selectable marker cassette</a:t>
            </a:r>
          </a:p>
          <a:p>
            <a:pPr marL="0" indent="0">
              <a:buNone/>
            </a:pPr>
            <a:r>
              <a:rPr lang="en-US" dirty="0"/>
              <a:t>Promoter – </a:t>
            </a:r>
            <a:r>
              <a:rPr lang="en-US" i="1" dirty="0"/>
              <a:t>Agrobacterium </a:t>
            </a:r>
            <a:r>
              <a:rPr lang="en-US" i="1" dirty="0" err="1"/>
              <a:t>tumefaciens</a:t>
            </a:r>
            <a:r>
              <a:rPr lang="en-US" cap="all" dirty="0"/>
              <a:t> </a:t>
            </a:r>
            <a:r>
              <a:rPr lang="en-US" i="1" cap="all" dirty="0" err="1"/>
              <a:t>Nopaline</a:t>
            </a:r>
            <a:r>
              <a:rPr lang="en-US" i="1" cap="all" dirty="0"/>
              <a:t> Synthase</a:t>
            </a:r>
            <a:r>
              <a:rPr lang="en-US" dirty="0"/>
              <a:t> (</a:t>
            </a:r>
            <a:r>
              <a:rPr lang="en-US" i="1" dirty="0" err="1"/>
              <a:t>AtuNOS</a:t>
            </a:r>
            <a:r>
              <a:rPr lang="en-US" dirty="0"/>
              <a:t>)</a:t>
            </a:r>
          </a:p>
          <a:p>
            <a:pPr marL="0" indent="0">
              <a:buNone/>
            </a:pPr>
            <a:r>
              <a:rPr lang="en-US" dirty="0"/>
              <a:t>CDS – </a:t>
            </a:r>
            <a:r>
              <a:rPr lang="en-US" b="1" i="1" cap="all" dirty="0" err="1"/>
              <a:t>Hygromycin</a:t>
            </a:r>
            <a:r>
              <a:rPr lang="en-US" i="1" cap="all" dirty="0"/>
              <a:t> Phosphotransferase2</a:t>
            </a:r>
            <a:r>
              <a:rPr lang="en-US" dirty="0"/>
              <a:t> (</a:t>
            </a:r>
            <a:r>
              <a:rPr lang="en-US" i="1" dirty="0"/>
              <a:t>Hpt2</a:t>
            </a:r>
            <a:r>
              <a:rPr lang="en-US" dirty="0"/>
              <a:t>)</a:t>
            </a:r>
          </a:p>
          <a:p>
            <a:pPr marL="0" indent="0">
              <a:buNone/>
            </a:pPr>
            <a:r>
              <a:rPr lang="en-US" dirty="0"/>
              <a:t>Terminator – </a:t>
            </a:r>
            <a:r>
              <a:rPr lang="en-US" i="1" cap="all" dirty="0"/>
              <a:t>Cauliflower Mosaic Virus 35S</a:t>
            </a:r>
            <a:endParaRPr lang="en-US" dirty="0"/>
          </a:p>
        </p:txBody>
      </p:sp>
      <p:sp>
        <p:nvSpPr>
          <p:cNvPr id="4" name="Slide Number Placeholder 3"/>
          <p:cNvSpPr>
            <a:spLocks noGrp="1"/>
          </p:cNvSpPr>
          <p:nvPr>
            <p:ph type="sldNum" sz="quarter" idx="12"/>
          </p:nvPr>
        </p:nvSpPr>
        <p:spPr/>
        <p:txBody>
          <a:bodyPr/>
          <a:lstStyle/>
          <a:p>
            <a:fld id="{9646A049-586C-450B-BC7F-485A74B1CE67}" type="slidenum">
              <a:rPr lang="en-US" smtClean="0"/>
              <a:t>50</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endParaRPr lang="en-US" sz="2800" b="1" i="1" dirty="0"/>
          </a:p>
          <a:p>
            <a:r>
              <a:rPr lang="en-US" sz="2000" i="1" dirty="0"/>
              <a:t>p134GG_</a:t>
            </a:r>
            <a:r>
              <a:rPr lang="de-DE" sz="2000" dirty="0"/>
              <a:t>#2-14_</a:t>
            </a:r>
            <a:r>
              <a:rPr lang="en-US" sz="2000" i="1" dirty="0"/>
              <a:t>pSlRBCS2::COX4-SlGScyt</a:t>
            </a:r>
            <a:endParaRPr lang="en-US" sz="2000" dirty="0"/>
          </a:p>
        </p:txBody>
      </p:sp>
      <p:pic>
        <p:nvPicPr>
          <p:cNvPr id="6" name="Grafik 1"/>
          <p:cNvPicPr/>
          <p:nvPr/>
        </p:nvPicPr>
        <p:blipFill>
          <a:blip r:embed="rId2">
            <a:extLst>
              <a:ext uri="{28A0092B-C50C-407E-A947-70E740481C1C}">
                <a14:useLocalDpi xmlns:a14="http://schemas.microsoft.com/office/drawing/2010/main" val="0"/>
              </a:ext>
            </a:extLst>
          </a:blip>
          <a:stretch>
            <a:fillRect/>
          </a:stretch>
        </p:blipFill>
        <p:spPr>
          <a:xfrm>
            <a:off x="6444208" y="1412776"/>
            <a:ext cx="2392810" cy="1800200"/>
          </a:xfrm>
          <a:prstGeom prst="rect">
            <a:avLst/>
          </a:prstGeom>
        </p:spPr>
      </p:pic>
      <p:sp>
        <p:nvSpPr>
          <p:cNvPr id="7" name="Rectangle 6"/>
          <p:cNvSpPr/>
          <p:nvPr/>
        </p:nvSpPr>
        <p:spPr>
          <a:xfrm>
            <a:off x="6228184" y="3717032"/>
            <a:ext cx="2808312" cy="1815882"/>
          </a:xfrm>
          <a:prstGeom prst="rect">
            <a:avLst/>
          </a:prstGeom>
        </p:spPr>
        <p:txBody>
          <a:bodyPr wrap="square">
            <a:spAutoFit/>
          </a:bodyPr>
          <a:lstStyle/>
          <a:p>
            <a:r>
              <a:rPr lang="en-US" sz="1400" dirty="0"/>
              <a:t>Although no dedicated promoter-GUS lines were created for the promoters of </a:t>
            </a:r>
            <a:r>
              <a:rPr lang="en-US" sz="1400" i="1" dirty="0"/>
              <a:t>SlRBCS2</a:t>
            </a:r>
            <a:r>
              <a:rPr lang="en-US" sz="1400" dirty="0"/>
              <a:t> and </a:t>
            </a:r>
            <a:r>
              <a:rPr lang="en-US" sz="1400" i="1" dirty="0"/>
              <a:t>AtRBCS1A</a:t>
            </a:r>
            <a:r>
              <a:rPr lang="en-US" sz="1400" dirty="0"/>
              <a:t>, they appeared very active in </a:t>
            </a:r>
            <a:r>
              <a:rPr lang="en-US" sz="1400" b="1" dirty="0"/>
              <a:t>source leaf tissues </a:t>
            </a:r>
            <a:r>
              <a:rPr lang="en-US" sz="1400" dirty="0"/>
              <a:t>in transcript studies. In addition, </a:t>
            </a:r>
            <a:r>
              <a:rPr lang="en-US" sz="1400" i="1" dirty="0"/>
              <a:t>pSlRBCS2</a:t>
            </a:r>
            <a:r>
              <a:rPr lang="en-US" sz="1400" dirty="0"/>
              <a:t> also appeared to be specific for this tissue.</a:t>
            </a:r>
          </a:p>
        </p:txBody>
      </p:sp>
      <p:sp>
        <p:nvSpPr>
          <p:cNvPr id="8" name="Rectangle 7"/>
          <p:cNvSpPr/>
          <p:nvPr/>
        </p:nvSpPr>
        <p:spPr>
          <a:xfrm>
            <a:off x="323528" y="6381328"/>
            <a:ext cx="2277226" cy="276999"/>
          </a:xfrm>
          <a:prstGeom prst="rect">
            <a:avLst/>
          </a:prstGeom>
        </p:spPr>
        <p:txBody>
          <a:bodyPr wrap="none">
            <a:spAutoFit/>
          </a:bodyPr>
          <a:lstStyle/>
          <a:p>
            <a:r>
              <a:rPr lang="en-US" sz="1200" dirty="0" err="1">
                <a:latin typeface="Segoe UI" panose="020B0502040204020203" pitchFamily="34" charset="0"/>
              </a:rPr>
              <a:t>Zierer</a:t>
            </a:r>
            <a:r>
              <a:rPr lang="en-US" sz="1200" dirty="0">
                <a:latin typeface="Segoe UI" panose="020B0502040204020203" pitchFamily="34" charset="0"/>
              </a:rPr>
              <a:t> </a:t>
            </a:r>
            <a:r>
              <a:rPr lang="en-US" sz="1200" dirty="0" err="1">
                <a:latin typeface="Segoe UI" panose="020B0502040204020203" pitchFamily="34" charset="0"/>
              </a:rPr>
              <a:t>etal</a:t>
            </a:r>
            <a:r>
              <a:rPr lang="en-US" sz="1200" dirty="0">
                <a:latin typeface="Segoe UI" panose="020B0502040204020203" pitchFamily="34" charset="0"/>
              </a:rPr>
              <a:t>., 2022 </a:t>
            </a:r>
            <a:r>
              <a:rPr lang="en-US" sz="1200" u="sng" dirty="0"/>
              <a:t>Front Plant </a:t>
            </a:r>
            <a:r>
              <a:rPr lang="en-US" sz="1200" u="sng" dirty="0" err="1"/>
              <a:t>Sci</a:t>
            </a:r>
            <a:r>
              <a:rPr lang="en-US" sz="1200" u="sng" dirty="0"/>
              <a:t> </a:t>
            </a:r>
            <a:endParaRPr lang="en-US" sz="1200" dirty="0"/>
          </a:p>
        </p:txBody>
      </p:sp>
    </p:spTree>
    <p:extLst>
      <p:ext uri="{BB962C8B-B14F-4D97-AF65-F5344CB8AC3E}">
        <p14:creationId xmlns:p14="http://schemas.microsoft.com/office/powerpoint/2010/main" val="1955249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Glutamine </a:t>
            </a:r>
            <a:r>
              <a:rPr lang="en-US" sz="2800" b="1" dirty="0" err="1"/>
              <a:t>synthetase</a:t>
            </a:r>
            <a:r>
              <a:rPr lang="en-US" sz="2800" b="1" dirty="0"/>
              <a:t> (GS)</a:t>
            </a:r>
            <a:endParaRPr lang="en-GB" sz="2800" b="1" dirty="0"/>
          </a:p>
        </p:txBody>
      </p:sp>
      <p:sp>
        <p:nvSpPr>
          <p:cNvPr id="6" name="Rectangle 5"/>
          <p:cNvSpPr/>
          <p:nvPr/>
        </p:nvSpPr>
        <p:spPr>
          <a:xfrm>
            <a:off x="393724" y="1700808"/>
            <a:ext cx="8858795" cy="5078313"/>
          </a:xfrm>
          <a:prstGeom prst="rect">
            <a:avLst/>
          </a:prstGeom>
        </p:spPr>
        <p:txBody>
          <a:bodyPr wrap="square">
            <a:spAutoFit/>
          </a:bodyPr>
          <a:lstStyle/>
          <a:p>
            <a:r>
              <a:rPr lang="en-GB" sz="1800" b="1" i="0" dirty="0">
                <a:solidFill>
                  <a:srgbClr val="000000"/>
                </a:solidFill>
                <a:effectLst/>
              </a:rPr>
              <a:t>GS/GOGAT</a:t>
            </a:r>
            <a:r>
              <a:rPr lang="en-GB" b="1" dirty="0"/>
              <a:t> cycle</a:t>
            </a:r>
            <a:br>
              <a:rPr lang="en-GB" dirty="0"/>
            </a:br>
            <a:r>
              <a:rPr lang="nb-NO" dirty="0">
                <a:solidFill>
                  <a:srgbClr val="000000"/>
                </a:solidFill>
              </a:rPr>
              <a:t>G</a:t>
            </a:r>
            <a:r>
              <a:rPr lang="nb-NO" sz="1800" b="0" i="0" dirty="0">
                <a:solidFill>
                  <a:srgbClr val="000000"/>
                </a:solidFill>
                <a:effectLst/>
              </a:rPr>
              <a:t>lutamine synthetase (GS)</a:t>
            </a:r>
          </a:p>
          <a:p>
            <a:r>
              <a:rPr lang="nb-NO" dirty="0">
                <a:solidFill>
                  <a:srgbClr val="000000"/>
                </a:solidFill>
              </a:rPr>
              <a:t>G</a:t>
            </a:r>
            <a:r>
              <a:rPr lang="nb-NO" sz="1800" b="0" i="0" dirty="0">
                <a:solidFill>
                  <a:srgbClr val="000000"/>
                </a:solidFill>
                <a:effectLst/>
              </a:rPr>
              <a:t>lutamate synthetase (GOGAT)</a:t>
            </a:r>
            <a:r>
              <a:rPr lang="nb-NO" dirty="0"/>
              <a:t> </a:t>
            </a:r>
            <a:br>
              <a:rPr lang="nb-NO" dirty="0"/>
            </a:br>
            <a:endParaRPr lang="nb-NO" dirty="0"/>
          </a:p>
          <a:p>
            <a:r>
              <a:rPr lang="en-GB" dirty="0">
                <a:solidFill>
                  <a:srgbClr val="000000"/>
                </a:solidFill>
              </a:rPr>
              <a:t>I</a:t>
            </a:r>
            <a:r>
              <a:rPr lang="en-GB" sz="1800" b="0" i="0" dirty="0">
                <a:solidFill>
                  <a:srgbClr val="000000"/>
                </a:solidFill>
                <a:effectLst/>
              </a:rPr>
              <a:t>ncorporation of inorganic nitrogen </a:t>
            </a:r>
          </a:p>
          <a:p>
            <a:r>
              <a:rPr lang="en-GB" sz="1800" b="0" i="0" dirty="0">
                <a:solidFill>
                  <a:srgbClr val="000000"/>
                </a:solidFill>
                <a:effectLst/>
              </a:rPr>
              <a:t>into organic molecules</a:t>
            </a:r>
            <a:r>
              <a:rPr lang="en-GB" dirty="0"/>
              <a:t> </a:t>
            </a:r>
            <a:br>
              <a:rPr lang="en-GB" dirty="0"/>
            </a:br>
            <a:endParaRPr lang="en-GB" dirty="0"/>
          </a:p>
          <a:p>
            <a:r>
              <a:rPr lang="en-GB" sz="1800" b="1" i="0" dirty="0">
                <a:solidFill>
                  <a:srgbClr val="000000"/>
                </a:solidFill>
                <a:effectLst/>
              </a:rPr>
              <a:t>GS1</a:t>
            </a:r>
            <a:r>
              <a:rPr lang="en-GB" sz="1800" b="0" i="0" dirty="0">
                <a:solidFill>
                  <a:srgbClr val="000000"/>
                </a:solidFill>
                <a:effectLst/>
              </a:rPr>
              <a:t>: cytosol</a:t>
            </a:r>
          </a:p>
          <a:p>
            <a:r>
              <a:rPr lang="en-GB" sz="1800" b="0" i="0" dirty="0">
                <a:solidFill>
                  <a:srgbClr val="000000"/>
                </a:solidFill>
                <a:effectLst/>
              </a:rPr>
              <a:t>         encoded by multiple genes</a:t>
            </a:r>
          </a:p>
          <a:p>
            <a:r>
              <a:rPr lang="en-GB" dirty="0">
                <a:solidFill>
                  <a:srgbClr val="000000"/>
                </a:solidFill>
              </a:rPr>
              <a:t>         </a:t>
            </a:r>
            <a:r>
              <a:rPr lang="en-GB" sz="1800" b="0" i="0" dirty="0">
                <a:solidFill>
                  <a:srgbClr val="000000"/>
                </a:solidFill>
                <a:effectLst/>
              </a:rPr>
              <a:t>primary NH</a:t>
            </a:r>
            <a:r>
              <a:rPr lang="en-GB" sz="1800" b="0" i="0" baseline="-25000" dirty="0">
                <a:solidFill>
                  <a:srgbClr val="000000"/>
                </a:solidFill>
                <a:effectLst/>
              </a:rPr>
              <a:t>4</a:t>
            </a:r>
            <a:r>
              <a:rPr lang="en-GB" sz="1800" b="0" i="0" baseline="30000" dirty="0">
                <a:solidFill>
                  <a:srgbClr val="000000"/>
                </a:solidFill>
                <a:effectLst/>
              </a:rPr>
              <a:t>+</a:t>
            </a:r>
            <a:r>
              <a:rPr lang="en-GB" sz="1800" b="0" i="0" dirty="0">
                <a:solidFill>
                  <a:srgbClr val="000000"/>
                </a:solidFill>
                <a:effectLst/>
              </a:rPr>
              <a:t> assimilation, N remobilization and translocation</a:t>
            </a:r>
            <a:r>
              <a:rPr lang="en-GB" dirty="0"/>
              <a:t> </a:t>
            </a:r>
            <a:br>
              <a:rPr lang="en-GB" dirty="0"/>
            </a:br>
            <a:endParaRPr lang="en-GB" sz="1800" b="0" i="0" dirty="0">
              <a:solidFill>
                <a:srgbClr val="000000"/>
              </a:solidFill>
              <a:effectLst/>
            </a:endParaRPr>
          </a:p>
          <a:p>
            <a:r>
              <a:rPr lang="en-GB" sz="1800" b="1" i="0" dirty="0">
                <a:solidFill>
                  <a:srgbClr val="000000"/>
                </a:solidFill>
                <a:effectLst/>
              </a:rPr>
              <a:t>GS2:</a:t>
            </a:r>
            <a:r>
              <a:rPr lang="en-GB" sz="1800" b="0" i="0" dirty="0">
                <a:solidFill>
                  <a:srgbClr val="000000"/>
                </a:solidFill>
                <a:effectLst/>
              </a:rPr>
              <a:t> plastid </a:t>
            </a:r>
          </a:p>
          <a:p>
            <a:r>
              <a:rPr lang="en-GB" dirty="0">
                <a:solidFill>
                  <a:srgbClr val="000000"/>
                </a:solidFill>
              </a:rPr>
              <a:t>         </a:t>
            </a:r>
            <a:r>
              <a:rPr lang="en-GB" sz="1800" b="0" i="0" dirty="0">
                <a:solidFill>
                  <a:srgbClr val="000000"/>
                </a:solidFill>
                <a:effectLst/>
              </a:rPr>
              <a:t>generally encoded by a single gene</a:t>
            </a:r>
          </a:p>
          <a:p>
            <a:r>
              <a:rPr lang="en-GB" dirty="0">
                <a:solidFill>
                  <a:srgbClr val="000000"/>
                </a:solidFill>
              </a:rPr>
              <a:t>         </a:t>
            </a:r>
            <a:r>
              <a:rPr lang="en-GB" sz="1800" b="0" i="0" dirty="0">
                <a:solidFill>
                  <a:srgbClr val="000000"/>
                </a:solidFill>
                <a:effectLst/>
              </a:rPr>
              <a:t>reassimilation of photorespiratory NH</a:t>
            </a:r>
            <a:r>
              <a:rPr lang="en-GB" sz="1800" b="0" i="0" baseline="-25000" dirty="0">
                <a:solidFill>
                  <a:srgbClr val="000000"/>
                </a:solidFill>
                <a:effectLst/>
              </a:rPr>
              <a:t>4</a:t>
            </a:r>
            <a:r>
              <a:rPr lang="en-GB" sz="1800" b="0" i="0" baseline="30000" dirty="0">
                <a:solidFill>
                  <a:srgbClr val="000000"/>
                </a:solidFill>
                <a:effectLst/>
              </a:rPr>
              <a:t>+</a:t>
            </a:r>
            <a:r>
              <a:rPr lang="en-GB" sz="1800" b="0" i="0" dirty="0">
                <a:solidFill>
                  <a:srgbClr val="000000"/>
                </a:solidFill>
                <a:effectLst/>
              </a:rPr>
              <a:t>, and NH</a:t>
            </a:r>
            <a:r>
              <a:rPr lang="en-GB" sz="1800" b="0" i="0" baseline="-25000" dirty="0">
                <a:solidFill>
                  <a:srgbClr val="000000"/>
                </a:solidFill>
                <a:effectLst/>
              </a:rPr>
              <a:t>4</a:t>
            </a:r>
            <a:r>
              <a:rPr lang="en-GB" sz="1800" b="0" i="0" baseline="30000" dirty="0">
                <a:solidFill>
                  <a:srgbClr val="000000"/>
                </a:solidFill>
                <a:effectLst/>
              </a:rPr>
              <a:t>+</a:t>
            </a:r>
            <a:r>
              <a:rPr lang="en-GB" baseline="30000" dirty="0">
                <a:solidFill>
                  <a:srgbClr val="000000"/>
                </a:solidFill>
              </a:rPr>
              <a:t> </a:t>
            </a:r>
            <a:r>
              <a:rPr lang="en-GB" sz="1800" b="0" i="0" dirty="0">
                <a:solidFill>
                  <a:srgbClr val="000000"/>
                </a:solidFill>
                <a:effectLst/>
              </a:rPr>
              <a:t>from nitrite reduction</a:t>
            </a:r>
            <a:endParaRPr lang="en-GB" dirty="0"/>
          </a:p>
          <a:p>
            <a:endParaRPr lang="en-GB" dirty="0"/>
          </a:p>
          <a:p>
            <a:endParaRPr lang="en-GB" dirty="0"/>
          </a:p>
          <a:p>
            <a:r>
              <a:rPr lang="en-GB" dirty="0"/>
              <a:t>Increasing expression of GS is in general beneficial, associated with N use and stress tolerance</a:t>
            </a:r>
            <a:endParaRPr lang="en-US" dirty="0"/>
          </a:p>
        </p:txBody>
      </p:sp>
      <p:pic>
        <p:nvPicPr>
          <p:cNvPr id="7" name="Picture 6"/>
          <p:cNvPicPr>
            <a:picLocks noChangeAspect="1"/>
          </p:cNvPicPr>
          <p:nvPr/>
        </p:nvPicPr>
        <p:blipFill>
          <a:blip r:embed="rId3"/>
          <a:stretch>
            <a:fillRect/>
          </a:stretch>
        </p:blipFill>
        <p:spPr>
          <a:xfrm>
            <a:off x="5364088" y="1693734"/>
            <a:ext cx="3012456" cy="2047582"/>
          </a:xfrm>
          <a:prstGeom prst="rect">
            <a:avLst/>
          </a:prstGeom>
        </p:spPr>
      </p:pic>
      <p:sp>
        <p:nvSpPr>
          <p:cNvPr id="2" name="Slide Number Placeholder 1"/>
          <p:cNvSpPr>
            <a:spLocks noGrp="1"/>
          </p:cNvSpPr>
          <p:nvPr>
            <p:ph type="sldNum" sz="quarter" idx="12"/>
          </p:nvPr>
        </p:nvSpPr>
        <p:spPr/>
        <p:txBody>
          <a:bodyPr/>
          <a:lstStyle/>
          <a:p>
            <a:fld id="{9646A049-586C-450B-BC7F-485A74B1CE67}" type="slidenum">
              <a:rPr lang="en-US" smtClean="0"/>
              <a:t>51</a:t>
            </a:fld>
            <a:endParaRPr lang="en-US"/>
          </a:p>
        </p:txBody>
      </p:sp>
    </p:spTree>
    <p:extLst>
      <p:ext uri="{BB962C8B-B14F-4D97-AF65-F5344CB8AC3E}">
        <p14:creationId xmlns:p14="http://schemas.microsoft.com/office/powerpoint/2010/main" val="117982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52</a:t>
            </a:fld>
            <a:endParaRPr lang="en-US"/>
          </a:p>
        </p:txBody>
      </p:sp>
      <p:sp>
        <p:nvSpPr>
          <p:cNvPr id="7" name="Title 1"/>
          <p:cNvSpPr txBox="1">
            <a:spLocks/>
          </p:cNvSpPr>
          <p:nvPr/>
        </p:nvSpPr>
        <p:spPr>
          <a:xfrm>
            <a:off x="365562"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err="1"/>
              <a:t>mitoGS</a:t>
            </a:r>
            <a:endParaRPr lang="en-GB" sz="2800" b="1" dirty="0"/>
          </a:p>
        </p:txBody>
      </p:sp>
      <p:sp>
        <p:nvSpPr>
          <p:cNvPr id="5" name="Rectangle 4">
            <a:extLst>
              <a:ext uri="{FF2B5EF4-FFF2-40B4-BE49-F238E27FC236}">
                <a16:creationId xmlns:a16="http://schemas.microsoft.com/office/drawing/2014/main" id="{16F041F4-10A6-1C06-17B0-979F139724FE}"/>
              </a:ext>
            </a:extLst>
          </p:cNvPr>
          <p:cNvSpPr/>
          <p:nvPr/>
        </p:nvSpPr>
        <p:spPr>
          <a:xfrm>
            <a:off x="393725" y="1556792"/>
            <a:ext cx="3890243" cy="4493538"/>
          </a:xfrm>
          <a:prstGeom prst="rect">
            <a:avLst/>
          </a:prstGeom>
        </p:spPr>
        <p:txBody>
          <a:bodyPr wrap="square">
            <a:spAutoFit/>
          </a:bodyPr>
          <a:lstStyle/>
          <a:p>
            <a:r>
              <a:rPr lang="nb-NO" b="1" dirty="0"/>
              <a:t>Glutamine synthetase (GS)</a:t>
            </a:r>
          </a:p>
          <a:p>
            <a:r>
              <a:rPr lang="en-US" b="1" dirty="0"/>
              <a:t>Flux balance analysis (FBA) model</a:t>
            </a:r>
          </a:p>
          <a:p>
            <a:r>
              <a:rPr lang="en-US" b="1" dirty="0"/>
              <a:t>Tomato plants</a:t>
            </a:r>
          </a:p>
          <a:p>
            <a:endParaRPr lang="en-US" dirty="0"/>
          </a:p>
          <a:p>
            <a:r>
              <a:rPr lang="en-US" dirty="0"/>
              <a:t>Increase expression</a:t>
            </a:r>
          </a:p>
          <a:p>
            <a:r>
              <a:rPr lang="en-US" i="1" dirty="0"/>
              <a:t>GS1</a:t>
            </a:r>
            <a:r>
              <a:rPr lang="en-US" b="1" i="1" dirty="0"/>
              <a:t> </a:t>
            </a:r>
            <a:r>
              <a:rPr lang="en-US" dirty="0"/>
              <a:t>(cytosolic)</a:t>
            </a:r>
            <a:r>
              <a:rPr lang="en-US" b="1" dirty="0"/>
              <a:t> </a:t>
            </a:r>
            <a:r>
              <a:rPr lang="en-US" dirty="0"/>
              <a:t>or </a:t>
            </a:r>
            <a:r>
              <a:rPr lang="en-US" i="1" dirty="0"/>
              <a:t>GS2 </a:t>
            </a:r>
            <a:r>
              <a:rPr lang="en-US" dirty="0"/>
              <a:t>(</a:t>
            </a:r>
            <a:r>
              <a:rPr lang="en-US" dirty="0" err="1"/>
              <a:t>plastidic</a:t>
            </a:r>
            <a:r>
              <a:rPr lang="en-US" dirty="0"/>
              <a:t>) +</a:t>
            </a:r>
          </a:p>
          <a:p>
            <a:endParaRPr lang="en-US" dirty="0"/>
          </a:p>
          <a:p>
            <a:r>
              <a:rPr lang="en-US" dirty="0"/>
              <a:t>Leaf mesophyll-specific promoter </a:t>
            </a:r>
            <a:r>
              <a:rPr lang="en-US" sz="1600" dirty="0"/>
              <a:t>(ribulose-bisphosphate carboxylase, </a:t>
            </a:r>
            <a:r>
              <a:rPr lang="en-US" sz="1600" dirty="0" err="1"/>
              <a:t>RbcS</a:t>
            </a:r>
            <a:r>
              <a:rPr lang="en-US" sz="1600" dirty="0"/>
              <a:t>) </a:t>
            </a:r>
            <a:r>
              <a:rPr lang="en-US" dirty="0"/>
              <a:t>+</a:t>
            </a:r>
          </a:p>
          <a:p>
            <a:endParaRPr lang="en-US" dirty="0"/>
          </a:p>
          <a:p>
            <a:r>
              <a:rPr lang="en-US" dirty="0"/>
              <a:t>Mitochondrial transit peptide COX4ts </a:t>
            </a:r>
            <a:r>
              <a:rPr lang="en-US" sz="1600" dirty="0"/>
              <a:t>(for mitochondrial localization)</a:t>
            </a:r>
          </a:p>
          <a:p>
            <a:endParaRPr lang="en-US" dirty="0"/>
          </a:p>
          <a:p>
            <a:r>
              <a:rPr lang="en-US" dirty="0"/>
              <a:t>Early flowering and fruit set </a:t>
            </a:r>
          </a:p>
          <a:p>
            <a:r>
              <a:rPr lang="en-US" dirty="0"/>
              <a:t>Faster growth rate</a:t>
            </a:r>
          </a:p>
          <a:p>
            <a:r>
              <a:rPr lang="en-US" dirty="0"/>
              <a:t>Increased fruit yield</a:t>
            </a:r>
          </a:p>
        </p:txBody>
      </p:sp>
      <p:grpSp>
        <p:nvGrpSpPr>
          <p:cNvPr id="8" name="Group 7">
            <a:extLst>
              <a:ext uri="{FF2B5EF4-FFF2-40B4-BE49-F238E27FC236}">
                <a16:creationId xmlns:a16="http://schemas.microsoft.com/office/drawing/2014/main" id="{1AF08067-B8A2-0B41-3046-801EE12F45EA}"/>
              </a:ext>
            </a:extLst>
          </p:cNvPr>
          <p:cNvGrpSpPr/>
          <p:nvPr/>
        </p:nvGrpSpPr>
        <p:grpSpPr>
          <a:xfrm>
            <a:off x="4572000" y="1268760"/>
            <a:ext cx="4176031" cy="3312368"/>
            <a:chOff x="4404169" y="1685925"/>
            <a:chExt cx="4523815" cy="3588225"/>
          </a:xfrm>
        </p:grpSpPr>
        <p:pic>
          <p:nvPicPr>
            <p:cNvPr id="9" name="Picture 8">
              <a:extLst>
                <a:ext uri="{FF2B5EF4-FFF2-40B4-BE49-F238E27FC236}">
                  <a16:creationId xmlns:a16="http://schemas.microsoft.com/office/drawing/2014/main" id="{1D679931-1462-0B34-9BD1-EF3120D307AC}"/>
                </a:ext>
              </a:extLst>
            </p:cNvPr>
            <p:cNvPicPr>
              <a:picLocks noChangeAspect="1"/>
            </p:cNvPicPr>
            <p:nvPr/>
          </p:nvPicPr>
          <p:blipFill rotWithShape="1">
            <a:blip r:embed="rId3"/>
            <a:srcRect r="50293"/>
            <a:stretch/>
          </p:blipFill>
          <p:spPr>
            <a:xfrm>
              <a:off x="4404169" y="1685925"/>
              <a:ext cx="4500000" cy="1802332"/>
            </a:xfrm>
            <a:prstGeom prst="rect">
              <a:avLst/>
            </a:prstGeom>
          </p:spPr>
        </p:pic>
        <p:pic>
          <p:nvPicPr>
            <p:cNvPr id="10" name="Picture 9">
              <a:extLst>
                <a:ext uri="{FF2B5EF4-FFF2-40B4-BE49-F238E27FC236}">
                  <a16:creationId xmlns:a16="http://schemas.microsoft.com/office/drawing/2014/main" id="{EED3B2E7-4410-DD44-5777-FBF9D36612D7}"/>
                </a:ext>
              </a:extLst>
            </p:cNvPr>
            <p:cNvPicPr>
              <a:picLocks noChangeAspect="1"/>
            </p:cNvPicPr>
            <p:nvPr/>
          </p:nvPicPr>
          <p:blipFill rotWithShape="1">
            <a:blip r:embed="rId3"/>
            <a:srcRect l="49707"/>
            <a:stretch/>
          </p:blipFill>
          <p:spPr>
            <a:xfrm>
              <a:off x="4427984" y="3492809"/>
              <a:ext cx="4500000" cy="1781341"/>
            </a:xfrm>
            <a:prstGeom prst="rect">
              <a:avLst/>
            </a:prstGeom>
          </p:spPr>
        </p:pic>
      </p:grpSp>
      <p:sp>
        <p:nvSpPr>
          <p:cNvPr id="11" name="Rectangle 10">
            <a:extLst>
              <a:ext uri="{FF2B5EF4-FFF2-40B4-BE49-F238E27FC236}">
                <a16:creationId xmlns:a16="http://schemas.microsoft.com/office/drawing/2014/main" id="{64359ECF-05D4-A5D2-41C7-6E42322BC7E5}"/>
              </a:ext>
            </a:extLst>
          </p:cNvPr>
          <p:cNvSpPr/>
          <p:nvPr/>
        </p:nvSpPr>
        <p:spPr>
          <a:xfrm>
            <a:off x="107504" y="6501626"/>
            <a:ext cx="1982274" cy="276999"/>
          </a:xfrm>
          <a:prstGeom prst="rect">
            <a:avLst/>
          </a:prstGeom>
        </p:spPr>
        <p:txBody>
          <a:bodyPr wrap="none">
            <a:spAutoFit/>
          </a:bodyPr>
          <a:lstStyle/>
          <a:p>
            <a:r>
              <a:rPr lang="en-US" sz="1200" dirty="0"/>
              <a:t>Vallarino, et al. 2022, </a:t>
            </a:r>
            <a:r>
              <a:rPr lang="en-US" sz="1200" i="1" dirty="0" err="1"/>
              <a:t>bioRxiv</a:t>
            </a:r>
            <a:endParaRPr lang="en-US" sz="1200" dirty="0"/>
          </a:p>
        </p:txBody>
      </p:sp>
      <p:pic>
        <p:nvPicPr>
          <p:cNvPr id="12" name="Picture 11"/>
          <p:cNvPicPr>
            <a:picLocks noChangeAspect="1"/>
          </p:cNvPicPr>
          <p:nvPr/>
        </p:nvPicPr>
        <p:blipFill rotWithShape="1">
          <a:blip r:embed="rId4"/>
          <a:srcRect r="49146"/>
          <a:stretch/>
        </p:blipFill>
        <p:spPr>
          <a:xfrm>
            <a:off x="5004048" y="4653136"/>
            <a:ext cx="2808312" cy="1965818"/>
          </a:xfrm>
          <a:prstGeom prst="rect">
            <a:avLst/>
          </a:prstGeom>
        </p:spPr>
      </p:pic>
    </p:spTree>
    <p:extLst>
      <p:ext uri="{BB962C8B-B14F-4D97-AF65-F5344CB8AC3E}">
        <p14:creationId xmlns:p14="http://schemas.microsoft.com/office/powerpoint/2010/main" val="74859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2" end="1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3" end="1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53</a:t>
            </a:fld>
            <a:endParaRPr lang="en-US"/>
          </a:p>
        </p:txBody>
      </p:sp>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i="1" dirty="0" err="1"/>
              <a:t>mitoGS</a:t>
            </a:r>
            <a:endParaRPr lang="en-US" sz="2000" i="1" dirty="0"/>
          </a:p>
          <a:p>
            <a:r>
              <a:rPr lang="en-GB" sz="2000" i="1" dirty="0"/>
              <a:t>Expression, intermediate harvest Taiwan 2022</a:t>
            </a:r>
            <a:endParaRPr lang="en-US" sz="2000" dirty="0"/>
          </a:p>
        </p:txBody>
      </p:sp>
      <p:pic>
        <p:nvPicPr>
          <p:cNvPr id="7" name="Picture 6"/>
          <p:cNvPicPr>
            <a:picLocks noChangeAspect="1"/>
          </p:cNvPicPr>
          <p:nvPr/>
        </p:nvPicPr>
        <p:blipFill>
          <a:blip r:embed="rId2"/>
          <a:stretch>
            <a:fillRect/>
          </a:stretch>
        </p:blipFill>
        <p:spPr>
          <a:xfrm>
            <a:off x="2279705" y="2060329"/>
            <a:ext cx="4584589" cy="2737341"/>
          </a:xfrm>
          <a:prstGeom prst="rect">
            <a:avLst/>
          </a:prstGeom>
        </p:spPr>
      </p:pic>
    </p:spTree>
    <p:extLst>
      <p:ext uri="{BB962C8B-B14F-4D97-AF65-F5344CB8AC3E}">
        <p14:creationId xmlns:p14="http://schemas.microsoft.com/office/powerpoint/2010/main" val="267871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US" sz="1200" b="1" dirty="0">
                <a:hlinkClick r:id="rId2"/>
              </a:rPr>
              <a:t>Enzymes and Nitrogen Cycling</a:t>
            </a:r>
            <a:endParaRPr lang="en-US" sz="1200" b="1" dirty="0"/>
          </a:p>
          <a:p>
            <a:r>
              <a:rPr lang="en-US" sz="1200" i="1" dirty="0"/>
              <a:t>John A. </a:t>
            </a:r>
            <a:r>
              <a:rPr lang="en-US" sz="1200" i="1" dirty="0" err="1"/>
              <a:t>Berges</a:t>
            </a:r>
            <a:r>
              <a:rPr lang="en-US" sz="1200" i="1" dirty="0"/>
              <a:t>, Margaret R. Mulholland, in </a:t>
            </a:r>
            <a:r>
              <a:rPr lang="en-US" sz="1200" i="1" dirty="0">
                <a:hlinkClick r:id="rId3"/>
              </a:rPr>
              <a:t>Nitrogen in the Marine Environment (Second Edition)</a:t>
            </a:r>
            <a:r>
              <a:rPr lang="en-US" sz="1200" i="1" dirty="0"/>
              <a:t>, 2008</a:t>
            </a:r>
          </a:p>
          <a:p>
            <a:r>
              <a:rPr lang="en-US" sz="1200" b="1" dirty="0"/>
              <a:t>2.2.2.3 Enzyme regulation and interpretation of activity assays</a:t>
            </a:r>
          </a:p>
          <a:p>
            <a:r>
              <a:rPr lang="en-US" sz="1200" dirty="0"/>
              <a:t>GOGAT activity does not appear to be as heavily regulated as GS activity, or perhaps it is just less studied (Florencio </a:t>
            </a:r>
            <a:r>
              <a:rPr lang="en-US" sz="1200" i="1" dirty="0"/>
              <a:t>et al.</a:t>
            </a:r>
            <a:r>
              <a:rPr lang="en-US" sz="1200" dirty="0"/>
              <a:t>, 1987; </a:t>
            </a:r>
            <a:r>
              <a:rPr lang="en-US" sz="1200" dirty="0" err="1"/>
              <a:t>Muro</a:t>
            </a:r>
            <a:r>
              <a:rPr lang="en-US" sz="1200" dirty="0"/>
              <a:t>-Pastor </a:t>
            </a:r>
            <a:r>
              <a:rPr lang="en-US" sz="1200" i="1" dirty="0"/>
              <a:t>et al.</a:t>
            </a:r>
            <a:r>
              <a:rPr lang="en-US" sz="1200" dirty="0"/>
              <a:t>, 2005). However, GOGAT does appear to be regulated by light and metabolite sensing systems in higher plants (Suzuki and </a:t>
            </a:r>
            <a:r>
              <a:rPr lang="en-US" sz="1200" dirty="0" err="1"/>
              <a:t>Knaff</a:t>
            </a:r>
            <a:r>
              <a:rPr lang="en-US" sz="1200" dirty="0"/>
              <a:t>, 2005)</a:t>
            </a:r>
          </a:p>
          <a:p>
            <a:endParaRPr lang="en-US" sz="1200" dirty="0"/>
          </a:p>
          <a:p>
            <a:r>
              <a:rPr lang="en-US" sz="1200" dirty="0"/>
              <a:t>Functions of macronutrients☆</a:t>
            </a:r>
          </a:p>
          <a:p>
            <a:endParaRPr lang="en-US" sz="1200" dirty="0"/>
          </a:p>
          <a:p>
            <a:r>
              <a:rPr lang="en-US" sz="1200" dirty="0"/>
              <a:t>Malcolm J. </a:t>
            </a:r>
            <a:r>
              <a:rPr lang="en-US" sz="1200" dirty="0" err="1"/>
              <a:t>Hawkesford</a:t>
            </a:r>
            <a:r>
              <a:rPr lang="en-US" sz="1200" dirty="0"/>
              <a:t>, ... Philip J. White, in </a:t>
            </a:r>
            <a:r>
              <a:rPr lang="en-US" sz="1200" dirty="0" err="1"/>
              <a:t>Marschner's</a:t>
            </a:r>
            <a:r>
              <a:rPr lang="en-US" sz="1200" dirty="0"/>
              <a:t> Mineral Nutrition of Plants (Fourth Edition), 2023</a:t>
            </a:r>
          </a:p>
          <a:p>
            <a:r>
              <a:rPr lang="en-US" sz="1200" dirty="0"/>
              <a:t>6.1.4.2 Ammonium assimilation</a:t>
            </a:r>
          </a:p>
          <a:p>
            <a:endParaRPr lang="en-US" sz="1200" dirty="0"/>
          </a:p>
          <a:p>
            <a:r>
              <a:rPr lang="en-US" sz="1200" dirty="0"/>
              <a:t>Ammonium is a central intermediate in plant N metabolism. As well as uptake from the soil by roots, ammonium is constantly generated in plant tissues by processes such as nitrate reduction, photorespiration, lignin biosynthesis, senescence-induced N remobilization, and N2 fixation in legumes (Joy, 1988). Irrespective of the source of ammonium, or the organ in which it is assimilated (roots, root nodules, and leaves), the key enzymes involved are glutamine </a:t>
            </a:r>
            <a:r>
              <a:rPr lang="en-US" sz="1200" dirty="0" err="1"/>
              <a:t>synthetase</a:t>
            </a:r>
            <a:r>
              <a:rPr lang="en-US" sz="1200" dirty="0"/>
              <a:t> (GS) and glutamate synthase (GOGAT; glutamine-</a:t>
            </a:r>
            <a:r>
              <a:rPr lang="en-US" sz="1200" dirty="0" err="1"/>
              <a:t>oxoglutarate</a:t>
            </a:r>
            <a:r>
              <a:rPr lang="en-US" sz="1200" dirty="0"/>
              <a:t> aminotransferase). Both enzymes are present in roots, in chloroplasts, and in N2-fixing microorganisms, and assimilation of most if not all ammonium derived from ammonium uptake, N2 fixation, nitrate reduction, and photorespiration is mediated by the GS-GOGAT pathway. In this pathway the amino acid glutamate acts as the acceptor for ammonium, and the amide glutamine is formed (Fig. 6.9). The net reaction is:</a:t>
            </a:r>
          </a:p>
          <a:p>
            <a:r>
              <a:rPr lang="en-US" sz="1200" dirty="0"/>
              <a:t>Sign in to download full-size image</a:t>
            </a:r>
          </a:p>
          <a:p>
            <a:endParaRPr lang="en-US" sz="1200" dirty="0"/>
          </a:p>
          <a:p>
            <a:r>
              <a:rPr lang="en-US" sz="1200" dirty="0"/>
              <a:t>Figure 6.9. Model of ammonium assimilation via the glutamine </a:t>
            </a:r>
            <a:r>
              <a:rPr lang="en-US" sz="1200" dirty="0" err="1"/>
              <a:t>synthetase</a:t>
            </a:r>
            <a:r>
              <a:rPr lang="en-US" sz="1200" dirty="0"/>
              <a:t>-glutamate synthase cycle. Pathways at low (1) and high (2) ammonium supply.</a:t>
            </a:r>
          </a:p>
          <a:p>
            <a:r>
              <a:rPr lang="en-US" sz="1200" dirty="0"/>
              <a:t>(6.2)Glutamate+2-oxoglutarate+NH4+→</a:t>
            </a:r>
            <a:r>
              <a:rPr lang="en-US" sz="1200" dirty="0" err="1"/>
              <a:t>glutamine+H</a:t>
            </a:r>
            <a:r>
              <a:rPr lang="en-US" sz="1200" dirty="0"/>
              <a:t>+</a:t>
            </a:r>
          </a:p>
          <a:p>
            <a:endParaRPr lang="en-US" sz="1200" dirty="0"/>
          </a:p>
          <a:p>
            <a:r>
              <a:rPr lang="en-US" sz="1200" dirty="0"/>
              <a:t>GS exists in multiple enzyme forms located in the cytosol and in plastids (Bernard et al., 2008). Cytosolic GS assimilates ammonium into glutamine for transport and distribution throughout the plant. During leaf senescence, cytosolic GS fulfills a key function in the assimilation and recycling of ammonium generated in various catabolic processes (</a:t>
            </a:r>
            <a:r>
              <a:rPr lang="en-US" sz="1200" dirty="0" err="1"/>
              <a:t>Masclaux-Daubresse</a:t>
            </a:r>
            <a:r>
              <a:rPr lang="en-US" sz="1200" dirty="0"/>
              <a:t> et al., 2010). This role is particularly important after </a:t>
            </a:r>
            <a:r>
              <a:rPr lang="en-US" sz="1200" dirty="0" err="1"/>
              <a:t>anthesis</a:t>
            </a:r>
            <a:r>
              <a:rPr lang="en-US" sz="1200" dirty="0"/>
              <a:t> and during grain development and filling in cereals, when N is remobilized to the reproductive sinks (Thomsen et al., 2014). Several </a:t>
            </a:r>
            <a:r>
              <a:rPr lang="en-US" sz="1200" dirty="0" err="1"/>
              <a:t>isoenzymes</a:t>
            </a:r>
            <a:r>
              <a:rPr lang="en-US" sz="1200" dirty="0"/>
              <a:t> of the cytosolic GS1 gene family are abundantly expressed in roots and can be classified into high-affinity or low-affinity subtypes differing in </a:t>
            </a:r>
            <a:r>
              <a:rPr lang="en-US" sz="1200" dirty="0" err="1"/>
              <a:t>Vmax</a:t>
            </a:r>
            <a:r>
              <a:rPr lang="en-US" sz="1200" dirty="0"/>
              <a:t> values (</a:t>
            </a:r>
            <a:r>
              <a:rPr lang="en-US" sz="1200" dirty="0" err="1"/>
              <a:t>Ishiyama</a:t>
            </a:r>
            <a:r>
              <a:rPr lang="en-US" sz="1200" dirty="0"/>
              <a:t> et al., 2004). Some </a:t>
            </a:r>
            <a:r>
              <a:rPr lang="en-US" sz="1200" dirty="0" err="1"/>
              <a:t>isoenzymes</a:t>
            </a:r>
            <a:r>
              <a:rPr lang="en-US" sz="1200" dirty="0"/>
              <a:t> play a redundant role under low ammonium supply and others dominate under high external ammonium supply (</a:t>
            </a:r>
            <a:r>
              <a:rPr lang="en-US" sz="1200" dirty="0" err="1"/>
              <a:t>Konishi</a:t>
            </a:r>
            <a:r>
              <a:rPr lang="en-US" sz="1200" dirty="0"/>
              <a:t> et al., 2018). This dynamic regulation may contribute to the homeostatic control of glutamine synthesis in roots. In </a:t>
            </a:r>
            <a:r>
              <a:rPr lang="en-US" sz="1200" dirty="0" err="1"/>
              <a:t>arabidopsis</a:t>
            </a:r>
            <a:r>
              <a:rPr lang="en-US" sz="1200" dirty="0"/>
              <a:t> shoots, separate isoforms of cytosolic GS play distinct roles for seed yield structure and for coping with ammonium toxicity (Guan et al., 2015; 2016). The same is the case in maize, where the Gln1–3 and Gln1–4 genes affect kernel number and kernel size, respectively, with a specific impact on grain production (Martin et al., 2006).</a:t>
            </a:r>
          </a:p>
          <a:p>
            <a:endParaRPr lang="en-US" sz="1200" dirty="0"/>
          </a:p>
          <a:p>
            <a:r>
              <a:rPr lang="en-US" sz="1200" dirty="0"/>
              <a:t>In chloroplasts, light-stimulated nitrate reduction and enhanced ammonium assimilation are coordinated through the import of 2-oxoglutarate from the stroma and export of glutamate from the stroma of chloroplasts into the cytoplasm, thus preventing high ammonium concentrations. Chloroplast GS is activated by high pH and high concentrations of Mg and ATP, and all three factors are increased in the chloroplast stroma upon illumination. In cytosol and chloroplasts, GS is also subject to posttranslational regulation by phosphorylation and subsequent interactions with proteins (</a:t>
            </a:r>
            <a:r>
              <a:rPr lang="en-US" sz="1200" dirty="0" err="1"/>
              <a:t>Finnemann</a:t>
            </a:r>
            <a:r>
              <a:rPr lang="en-US" sz="1200" dirty="0"/>
              <a:t> and </a:t>
            </a:r>
            <a:r>
              <a:rPr lang="en-US" sz="1200" dirty="0" err="1"/>
              <a:t>Schjoerring</a:t>
            </a:r>
            <a:r>
              <a:rPr lang="en-US" sz="1200" dirty="0"/>
              <a:t>, 2000; Lima et al., 2006).</a:t>
            </a:r>
          </a:p>
          <a:p>
            <a:endParaRPr lang="en-US" sz="1200" dirty="0"/>
          </a:p>
          <a:p>
            <a:r>
              <a:rPr lang="en-US" sz="1200" dirty="0"/>
              <a:t>The other enzyme involved in ammonium assimilation, glutamate synthase (GOGAT), catalyzes the transfer of the amide group (–NH2) from glutamine to 2-oxoglutarate, which is a product of the tricarboxylic acid (TCA) cycle. The conversion of glutamine to glutamate takes place in plastids that have two isoforms of GOGAT. One form accepts electrons from reduced ferredoxin (from photosystem I), the other from NADPH from respiration. The ferredoxin-linked GOGAT isoform dominates in leaves, particularly in the chloroplasts of phloem companion cells in leaf veins (</a:t>
            </a:r>
            <a:r>
              <a:rPr lang="en-US" sz="1200" dirty="0" err="1"/>
              <a:t>Masclaux-Daubresse</a:t>
            </a:r>
            <a:r>
              <a:rPr lang="en-US" sz="1200" dirty="0"/>
              <a:t> et al., 2007), whereas the NADPH isoform is prevalent in roots (</a:t>
            </a:r>
            <a:r>
              <a:rPr lang="en-US" sz="1200" dirty="0" err="1"/>
              <a:t>Tabuchi</a:t>
            </a:r>
            <a:r>
              <a:rPr lang="en-US" sz="1200" dirty="0"/>
              <a:t> et al., 2007). Both forms contain an Fe-S cluster that transfers electrons during the reductive synthesis of two glutamate molecules from one 2-oxoglutarate and one glutamine molecule. One of the two molecules of glutamate produced is required for the maintenance of the ammonium assimilation cycle and the other can be transported from the sites of assimilation and utilized elsewhere for the biosynthesis of proteins. When the ammonium supply is high, both glutamate molecules can act as ammonium acceptors, and one molecule of glutamine leaves the cycle (Fig. 6.9). Two </a:t>
            </a:r>
            <a:r>
              <a:rPr lang="en-US" sz="1200" dirty="0" err="1"/>
              <a:t>Fd</a:t>
            </a:r>
            <a:r>
              <a:rPr lang="en-US" sz="1200" dirty="0"/>
              <a:t>-GOGAT genes (GLU1 and GLU2) have been characterized in higher plants, with GLU1 playing a major role in the assimilation of ammonium derived from photorespiration, whereas the GLU2 gene may play a major role in the primary N assimilation in roots (Suzuki and </a:t>
            </a:r>
            <a:r>
              <a:rPr lang="en-US" sz="1200" dirty="0" err="1"/>
              <a:t>Knaff</a:t>
            </a:r>
            <a:r>
              <a:rPr lang="en-US" sz="1200" dirty="0"/>
              <a:t>, 2005).</a:t>
            </a:r>
          </a:p>
        </p:txBody>
      </p:sp>
      <p:sp>
        <p:nvSpPr>
          <p:cNvPr id="4" name="Slide Number Placeholder 3"/>
          <p:cNvSpPr>
            <a:spLocks noGrp="1"/>
          </p:cNvSpPr>
          <p:nvPr>
            <p:ph type="sldNum" sz="quarter" idx="12"/>
          </p:nvPr>
        </p:nvSpPr>
        <p:spPr/>
        <p:txBody>
          <a:bodyPr/>
          <a:lstStyle/>
          <a:p>
            <a:fld id="{9646A049-586C-450B-BC7F-485A74B1CE67}" type="slidenum">
              <a:rPr lang="en-US" smtClean="0"/>
              <a:t>54</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GS/GOGAT cycle</a:t>
            </a:r>
          </a:p>
        </p:txBody>
      </p:sp>
    </p:spTree>
    <p:extLst>
      <p:ext uri="{BB962C8B-B14F-4D97-AF65-F5344CB8AC3E}">
        <p14:creationId xmlns:p14="http://schemas.microsoft.com/office/powerpoint/2010/main" val="22342213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DB862C-02B7-79B1-37D6-1CECA14EC695}"/>
              </a:ext>
            </a:extLst>
          </p:cNvPr>
          <p:cNvPicPr>
            <a:picLocks noChangeAspect="1"/>
          </p:cNvPicPr>
          <p:nvPr/>
        </p:nvPicPr>
        <p:blipFill>
          <a:blip r:embed="rId2"/>
          <a:stretch>
            <a:fillRect/>
          </a:stretch>
        </p:blipFill>
        <p:spPr>
          <a:xfrm>
            <a:off x="1070700" y="1268760"/>
            <a:ext cx="7002601" cy="5444493"/>
          </a:xfrm>
          <a:prstGeom prst="rect">
            <a:avLst/>
          </a:prstGeom>
        </p:spPr>
      </p:pic>
      <p:sp>
        <p:nvSpPr>
          <p:cNvPr id="7" name="Title 1">
            <a:extLst>
              <a:ext uri="{FF2B5EF4-FFF2-40B4-BE49-F238E27FC236}">
                <a16:creationId xmlns:a16="http://schemas.microsoft.com/office/drawing/2014/main" id="{109DB34E-78AE-0D92-68BB-5E17ED46F0FE}"/>
              </a:ext>
            </a:extLst>
          </p:cNvPr>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GS1 and GS2</a:t>
            </a:r>
            <a:endParaRPr lang="en-GB" sz="2800" b="1" dirty="0"/>
          </a:p>
        </p:txBody>
      </p:sp>
      <p:sp>
        <p:nvSpPr>
          <p:cNvPr id="9" name="TextBox 8">
            <a:extLst>
              <a:ext uri="{FF2B5EF4-FFF2-40B4-BE49-F238E27FC236}">
                <a16:creationId xmlns:a16="http://schemas.microsoft.com/office/drawing/2014/main" id="{7855C2D7-8222-612F-B79D-AF35F7576710}"/>
              </a:ext>
            </a:extLst>
          </p:cNvPr>
          <p:cNvSpPr txBox="1"/>
          <p:nvPr/>
        </p:nvSpPr>
        <p:spPr>
          <a:xfrm>
            <a:off x="0" y="6488668"/>
            <a:ext cx="4584192" cy="276999"/>
          </a:xfrm>
          <a:prstGeom prst="rect">
            <a:avLst/>
          </a:prstGeom>
          <a:noFill/>
        </p:spPr>
        <p:txBody>
          <a:bodyPr wrap="square">
            <a:spAutoFit/>
          </a:bodyPr>
          <a:lstStyle/>
          <a:p>
            <a:r>
              <a:rPr lang="en-GB" sz="1200" dirty="0"/>
              <a:t>Marino, D., et al. (2022) New Phytol</a:t>
            </a:r>
          </a:p>
        </p:txBody>
      </p:sp>
      <p:sp>
        <p:nvSpPr>
          <p:cNvPr id="2" name="Slide Number Placeholder 1"/>
          <p:cNvSpPr>
            <a:spLocks noGrp="1"/>
          </p:cNvSpPr>
          <p:nvPr>
            <p:ph type="sldNum" sz="quarter" idx="12"/>
          </p:nvPr>
        </p:nvSpPr>
        <p:spPr/>
        <p:txBody>
          <a:bodyPr/>
          <a:lstStyle/>
          <a:p>
            <a:fld id="{9646A049-586C-450B-BC7F-485A74B1CE67}" type="slidenum">
              <a:rPr lang="en-US" smtClean="0"/>
              <a:t>55</a:t>
            </a:fld>
            <a:endParaRPr lang="en-US"/>
          </a:p>
        </p:txBody>
      </p:sp>
    </p:spTree>
    <p:extLst>
      <p:ext uri="{BB962C8B-B14F-4D97-AF65-F5344CB8AC3E}">
        <p14:creationId xmlns:p14="http://schemas.microsoft.com/office/powerpoint/2010/main" val="14890237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E67AE4E-5BBD-A2A9-BB5F-4C42C2C349FA}"/>
              </a:ext>
            </a:extLst>
          </p:cNvPr>
          <p:cNvPicPr>
            <a:picLocks noChangeAspect="1"/>
          </p:cNvPicPr>
          <p:nvPr/>
        </p:nvPicPr>
        <p:blipFill>
          <a:blip r:embed="rId2"/>
          <a:stretch>
            <a:fillRect/>
          </a:stretch>
        </p:blipFill>
        <p:spPr>
          <a:xfrm>
            <a:off x="2925200" y="1321228"/>
            <a:ext cx="5607240" cy="5536772"/>
          </a:xfrm>
          <a:prstGeom prst="rect">
            <a:avLst/>
          </a:prstGeom>
        </p:spPr>
      </p:pic>
      <p:sp>
        <p:nvSpPr>
          <p:cNvPr id="7" name="TextBox 6">
            <a:extLst>
              <a:ext uri="{FF2B5EF4-FFF2-40B4-BE49-F238E27FC236}">
                <a16:creationId xmlns:a16="http://schemas.microsoft.com/office/drawing/2014/main" id="{B503A4E8-E686-CCB2-47A6-AC40C87EFD58}"/>
              </a:ext>
            </a:extLst>
          </p:cNvPr>
          <p:cNvSpPr txBox="1"/>
          <p:nvPr/>
        </p:nvSpPr>
        <p:spPr>
          <a:xfrm>
            <a:off x="0" y="6488668"/>
            <a:ext cx="4584192" cy="369332"/>
          </a:xfrm>
          <a:prstGeom prst="rect">
            <a:avLst/>
          </a:prstGeom>
        </p:spPr>
        <p:txBody>
          <a:bodyPr wrap="none">
            <a:spAutoFit/>
          </a:bodyPr>
          <a:lstStyle>
            <a:defPPr>
              <a:defRPr lang="en-US"/>
            </a:defPPr>
            <a:lvl1pPr>
              <a:defRPr sz="1200"/>
            </a:lvl1pPr>
          </a:lstStyle>
          <a:p>
            <a:r>
              <a:rPr lang="en-GB" dirty="0"/>
              <a:t>Marino, D., et al. (2022) New Phytol</a:t>
            </a:r>
          </a:p>
        </p:txBody>
      </p:sp>
      <p:sp>
        <p:nvSpPr>
          <p:cNvPr id="2" name="Slide Number Placeholder 1"/>
          <p:cNvSpPr>
            <a:spLocks noGrp="1"/>
          </p:cNvSpPr>
          <p:nvPr>
            <p:ph type="sldNum" sz="quarter" idx="12"/>
          </p:nvPr>
        </p:nvSpPr>
        <p:spPr/>
        <p:txBody>
          <a:bodyPr/>
          <a:lstStyle/>
          <a:p>
            <a:fld id="{9646A049-586C-450B-BC7F-485A74B1CE67}" type="slidenum">
              <a:rPr lang="en-US" smtClean="0"/>
              <a:t>56</a:t>
            </a:fld>
            <a:endParaRPr lang="en-US"/>
          </a:p>
        </p:txBody>
      </p:sp>
    </p:spTree>
    <p:extLst>
      <p:ext uri="{BB962C8B-B14F-4D97-AF65-F5344CB8AC3E}">
        <p14:creationId xmlns:p14="http://schemas.microsoft.com/office/powerpoint/2010/main" val="3252608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646A049-586C-450B-BC7F-485A74B1CE67}" type="slidenum">
              <a:rPr lang="en-US" smtClean="0"/>
              <a:t>57</a:t>
            </a:fld>
            <a:endParaRPr lang="en-US"/>
          </a:p>
        </p:txBody>
      </p:sp>
    </p:spTree>
    <p:extLst>
      <p:ext uri="{BB962C8B-B14F-4D97-AF65-F5344CB8AC3E}">
        <p14:creationId xmlns:p14="http://schemas.microsoft.com/office/powerpoint/2010/main" val="3784173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4577</Words>
  <Application>Microsoft Office PowerPoint</Application>
  <PresentationFormat>On-screen Show (4:3)</PresentationFormat>
  <Paragraphs>765</Paragraphs>
  <Slides>57</Slides>
  <Notes>20</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AdvGARAD-R</vt:lpstr>
      <vt:lpstr>Arial</vt:lpstr>
      <vt:lpstr>Calibri</vt:lpstr>
      <vt:lpstr>Roboto</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MPI for Molecular Plant Physiology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Metabolic engineering of carbon pathways to enhance yield of root and tuber crops</dc:title>
  <dc:creator>Laise Rosado de Souza</dc:creator>
  <cp:lastModifiedBy>rosado</cp:lastModifiedBy>
  <cp:revision>1029</cp:revision>
  <dcterms:created xsi:type="dcterms:W3CDTF">2018-05-15T16:17:11Z</dcterms:created>
  <dcterms:modified xsi:type="dcterms:W3CDTF">2024-04-08T02:12:42Z</dcterms:modified>
</cp:coreProperties>
</file>