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264" r:id="rId2"/>
    <p:sldId id="274" r:id="rId3"/>
    <p:sldId id="265" r:id="rId4"/>
    <p:sldId id="266" r:id="rId5"/>
    <p:sldId id="273" r:id="rId6"/>
    <p:sldId id="267" r:id="rId7"/>
    <p:sldId id="268" r:id="rId8"/>
    <p:sldId id="269" r:id="rId9"/>
    <p:sldId id="270" r:id="rId10"/>
    <p:sldId id="271" r:id="rId11"/>
    <p:sldId id="272" r:id="rId12"/>
    <p:sldId id="275" r:id="rId13"/>
  </p:sldIdLst>
  <p:sldSz cx="10287000" cy="6858000" type="35mm"/>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7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26"/>
    <p:restoredTop sz="94674"/>
  </p:normalViewPr>
  <p:slideViewPr>
    <p:cSldViewPr snapToGrid="0" snapToObjects="1">
      <p:cViewPr>
        <p:scale>
          <a:sx n="52" d="100"/>
          <a:sy n="52" d="100"/>
        </p:scale>
        <p:origin x="1572" y="224"/>
      </p:cViewPr>
      <p:guideLst/>
    </p:cSldViewPr>
  </p:slideViewPr>
  <p:notesTextViewPr>
    <p:cViewPr>
      <p:scale>
        <a:sx n="1" d="1"/>
        <a:sy n="1" d="1"/>
      </p:scale>
      <p:origin x="0" y="0"/>
    </p:cViewPr>
  </p:notesTextViewPr>
  <p:notesViewPr>
    <p:cSldViewPr snapToGrid="0" snapToObjects="1" showGuides="1">
      <p:cViewPr varScale="1">
        <p:scale>
          <a:sx n="113" d="100"/>
          <a:sy n="113" d="100"/>
        </p:scale>
        <p:origin x="195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NCHU\CASS\Experiments%20and%20data\2025\UAV_2025_Height%20and%20Volum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NCHU\CASS\Experiments%20and%20data\2025\UAV_2025_Height%20and%20Volum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D:\NCHU\CASS\Experiments%20and%20data\2025\UAV_2025_Height%20and%20Volume.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D:\NCHU\IRGA\2025\AKT2%20May-June%202025\Complete%20for%20WUE%20at%20420%20CO2.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D:\NCHU\IRGA\2025\AKT2%20May-June%202025\Complete%20for%20WUE%20at%20420%20CO2.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D:\NCHU\IRGA\2025\AKT2%20May-June%202025\Complete%20for%20WUE%20at%20420%20CO2.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D:\NCHU\IRGA\2025\AKT2%20May-June%202025\Complete%20for%20WUE%20at%20420%20CO2.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D:\NCHU\IRGA\2025\AKT2%20May-June%202025\Complete%20for%20WUE%20at%20420%20CO2.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D:\NCHU\IRGA\2025\AAT%20June-July%202025\Complete_AAT.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D:\NCHU\IRGA\2025\AAT%20June-July%202025\Complete_AAT.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D:\NCHU\IRGA\2025\AAT%20June-July%202025\Complete_AAT.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D:\NCHU\IRGA\2025\AAT%20June-July%202025\Complete_AAT.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D:\NCHU\IRGA\2025\AAT%20June-July%202025\Complete_AAT.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D:\NCHU\IRGA\2025\GTP%20NTT%20June%202025\Complete.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sers\Silas\Downloads\uav_height_vol_2025_with_layout.csv" TargetMode="External"/><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oleObject" Target="file:///C:\Users\Silas\Downloads\uav_height_vol_2025_with_layout.csv" TargetMode="External"/><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572917403953886E-2"/>
          <c:y val="0.17198853033544217"/>
          <c:w val="0.9028282605438338"/>
          <c:h val="0.54390132447316919"/>
        </c:manualLayout>
      </c:layout>
      <c:barChart>
        <c:barDir val="col"/>
        <c:grouping val="clustered"/>
        <c:varyColors val="0"/>
        <c:ser>
          <c:idx val="0"/>
          <c:order val="0"/>
          <c:tx>
            <c:strRef>
              <c:f>'AKT2'!$B$1</c:f>
              <c:strCache>
                <c:ptCount val="1"/>
                <c:pt idx="0">
                  <c:v>Height (m)</c:v>
                </c:pt>
              </c:strCache>
            </c:strRef>
          </c:tx>
          <c:spPr>
            <a:solidFill>
              <a:schemeClr val="accent1"/>
            </a:solidFill>
            <a:ln>
              <a:noFill/>
            </a:ln>
            <a:effectLst/>
          </c:spPr>
          <c:invertIfNegative val="0"/>
          <c:cat>
            <c:strRef>
              <c:f>'AKT2'!$A$2:$A$8</c:f>
              <c:strCache>
                <c:ptCount val="7"/>
                <c:pt idx="0">
                  <c:v>C2-8_ETH4255</c:v>
                </c:pt>
                <c:pt idx="1">
                  <c:v>C2-8_ETH4261</c:v>
                </c:pt>
                <c:pt idx="2">
                  <c:v>C2-8_ETH4262</c:v>
                </c:pt>
                <c:pt idx="3">
                  <c:v>C2-8_ETH4265</c:v>
                </c:pt>
                <c:pt idx="4">
                  <c:v>C2-8_ETH4266</c:v>
                </c:pt>
                <c:pt idx="5">
                  <c:v>TMS60444_ETH</c:v>
                </c:pt>
                <c:pt idx="6">
                  <c:v>TMS60444</c:v>
                </c:pt>
              </c:strCache>
            </c:strRef>
          </c:cat>
          <c:val>
            <c:numRef>
              <c:f>'AKT2'!$B$2:$B$8</c:f>
              <c:numCache>
                <c:formatCode>General</c:formatCode>
                <c:ptCount val="7"/>
                <c:pt idx="0">
                  <c:v>0.96692770699999997</c:v>
                </c:pt>
                <c:pt idx="1">
                  <c:v>1.007213235</c:v>
                </c:pt>
                <c:pt idx="2">
                  <c:v>0.975315869</c:v>
                </c:pt>
                <c:pt idx="3">
                  <c:v>1.0491409300000001</c:v>
                </c:pt>
                <c:pt idx="4">
                  <c:v>0.96864968500000004</c:v>
                </c:pt>
                <c:pt idx="5">
                  <c:v>0.98983001699999995</c:v>
                </c:pt>
                <c:pt idx="6">
                  <c:v>0.98052215600000003</c:v>
                </c:pt>
              </c:numCache>
            </c:numRef>
          </c:val>
          <c:extLst>
            <c:ext xmlns:c16="http://schemas.microsoft.com/office/drawing/2014/chart" uri="{C3380CC4-5D6E-409C-BE32-E72D297353CC}">
              <c16:uniqueId val="{00000000-B744-46F4-AEA6-A68157391D72}"/>
            </c:ext>
          </c:extLst>
        </c:ser>
        <c:ser>
          <c:idx val="1"/>
          <c:order val="1"/>
          <c:tx>
            <c:strRef>
              <c:f>'AKT2'!$C$1</c:f>
              <c:strCache>
                <c:ptCount val="1"/>
                <c:pt idx="0">
                  <c:v>Volume (m2)</c:v>
                </c:pt>
              </c:strCache>
            </c:strRef>
          </c:tx>
          <c:spPr>
            <a:solidFill>
              <a:schemeClr val="accent2"/>
            </a:solidFill>
            <a:ln>
              <a:noFill/>
            </a:ln>
            <a:effectLst/>
          </c:spPr>
          <c:invertIfNegative val="0"/>
          <c:cat>
            <c:strRef>
              <c:f>'AKT2'!$A$2:$A$8</c:f>
              <c:strCache>
                <c:ptCount val="7"/>
                <c:pt idx="0">
                  <c:v>C2-8_ETH4255</c:v>
                </c:pt>
                <c:pt idx="1">
                  <c:v>C2-8_ETH4261</c:v>
                </c:pt>
                <c:pt idx="2">
                  <c:v>C2-8_ETH4262</c:v>
                </c:pt>
                <c:pt idx="3">
                  <c:v>C2-8_ETH4265</c:v>
                </c:pt>
                <c:pt idx="4">
                  <c:v>C2-8_ETH4266</c:v>
                </c:pt>
                <c:pt idx="5">
                  <c:v>TMS60444_ETH</c:v>
                </c:pt>
                <c:pt idx="6">
                  <c:v>TMS60444</c:v>
                </c:pt>
              </c:strCache>
            </c:strRef>
          </c:cat>
          <c:val>
            <c:numRef>
              <c:f>'AKT2'!$C$2:$C$8</c:f>
              <c:numCache>
                <c:formatCode>General</c:formatCode>
                <c:ptCount val="7"/>
                <c:pt idx="0">
                  <c:v>0.58158427499999998</c:v>
                </c:pt>
                <c:pt idx="1">
                  <c:v>0.59445953399999996</c:v>
                </c:pt>
                <c:pt idx="2">
                  <c:v>0.58473032700000005</c:v>
                </c:pt>
                <c:pt idx="3">
                  <c:v>0.660949707</c:v>
                </c:pt>
                <c:pt idx="4">
                  <c:v>0.56726646400000003</c:v>
                </c:pt>
                <c:pt idx="5">
                  <c:v>0.52462291699999997</c:v>
                </c:pt>
                <c:pt idx="6">
                  <c:v>0.62368178399999996</c:v>
                </c:pt>
              </c:numCache>
            </c:numRef>
          </c:val>
          <c:extLst>
            <c:ext xmlns:c16="http://schemas.microsoft.com/office/drawing/2014/chart" uri="{C3380CC4-5D6E-409C-BE32-E72D297353CC}">
              <c16:uniqueId val="{00000001-B744-46F4-AEA6-A68157391D72}"/>
            </c:ext>
          </c:extLst>
        </c:ser>
        <c:dLbls>
          <c:showLegendKey val="0"/>
          <c:showVal val="0"/>
          <c:showCatName val="0"/>
          <c:showSerName val="0"/>
          <c:showPercent val="0"/>
          <c:showBubbleSize val="0"/>
        </c:dLbls>
        <c:gapWidth val="219"/>
        <c:overlap val="-27"/>
        <c:axId val="1933342047"/>
        <c:axId val="1933332927"/>
      </c:barChart>
      <c:catAx>
        <c:axId val="19333420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600" b="1" i="0" u="none" strike="noStrike" kern="1200" baseline="0">
                <a:solidFill>
                  <a:schemeClr val="tx1"/>
                </a:solidFill>
                <a:latin typeface="+mn-lt"/>
                <a:ea typeface="+mn-ea"/>
                <a:cs typeface="+mn-cs"/>
              </a:defRPr>
            </a:pPr>
            <a:endParaRPr lang="en-US"/>
          </a:p>
        </c:txPr>
        <c:crossAx val="1933332927"/>
        <c:crosses val="autoZero"/>
        <c:auto val="1"/>
        <c:lblAlgn val="ctr"/>
        <c:lblOffset val="100"/>
        <c:noMultiLvlLbl val="0"/>
      </c:catAx>
      <c:valAx>
        <c:axId val="19333329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mn-lt"/>
                <a:ea typeface="+mn-ea"/>
                <a:cs typeface="+mn-cs"/>
              </a:defRPr>
            </a:pPr>
            <a:endParaRPr lang="en-US"/>
          </a:p>
        </c:txPr>
        <c:crossAx val="1933342047"/>
        <c:crosses val="autoZero"/>
        <c:crossBetween val="between"/>
      </c:valAx>
      <c:spPr>
        <a:noFill/>
        <a:ln w="6350">
          <a:solidFill>
            <a:schemeClr val="tx1"/>
          </a:solidFill>
        </a:ln>
        <a:effectLst/>
      </c:spPr>
    </c:plotArea>
    <c:legend>
      <c:legendPos val="b"/>
      <c:layout>
        <c:manualLayout>
          <c:xMode val="edge"/>
          <c:yMode val="edge"/>
          <c:x val="0.12772350056883366"/>
          <c:y val="0.17283182376769377"/>
          <c:w val="0.48488442225487899"/>
          <c:h val="7.8035228255427608E-2"/>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135560374684393E-2"/>
          <c:y val="0.25083333333333335"/>
          <c:w val="0.91395656044475448"/>
          <c:h val="0.43218686205890933"/>
        </c:manualLayout>
      </c:layout>
      <c:barChart>
        <c:barDir val="col"/>
        <c:grouping val="clustered"/>
        <c:varyColors val="0"/>
        <c:ser>
          <c:idx val="0"/>
          <c:order val="0"/>
          <c:tx>
            <c:strRef>
              <c:f>'GTP-NTT'!$B$1</c:f>
              <c:strCache>
                <c:ptCount val="1"/>
                <c:pt idx="0">
                  <c:v>Height (m)</c:v>
                </c:pt>
              </c:strCache>
            </c:strRef>
          </c:tx>
          <c:spPr>
            <a:solidFill>
              <a:schemeClr val="accent1"/>
            </a:solidFill>
            <a:ln>
              <a:noFill/>
            </a:ln>
            <a:effectLst/>
          </c:spPr>
          <c:invertIfNegative val="0"/>
          <c:cat>
            <c:strRef>
              <c:f>'GTP-NTT'!$A$2:$A$8</c:f>
              <c:strCache>
                <c:ptCount val="7"/>
                <c:pt idx="0">
                  <c:v>C56_ETH4838</c:v>
                </c:pt>
                <c:pt idx="1">
                  <c:v>C56_ETH4839</c:v>
                </c:pt>
                <c:pt idx="2">
                  <c:v>C56_ETH4844</c:v>
                </c:pt>
                <c:pt idx="3">
                  <c:v>C56_ETH4845</c:v>
                </c:pt>
                <c:pt idx="4">
                  <c:v>C56_ETH4847</c:v>
                </c:pt>
                <c:pt idx="5">
                  <c:v>TMS60444_ETH</c:v>
                </c:pt>
                <c:pt idx="6">
                  <c:v>TMS60444</c:v>
                </c:pt>
              </c:strCache>
            </c:strRef>
          </c:cat>
          <c:val>
            <c:numRef>
              <c:f>'GTP-NTT'!$B$2:$B$8</c:f>
              <c:numCache>
                <c:formatCode>General</c:formatCode>
                <c:ptCount val="7"/>
                <c:pt idx="0">
                  <c:v>1.4006805419999999</c:v>
                </c:pt>
                <c:pt idx="1">
                  <c:v>1.3840911389999999</c:v>
                </c:pt>
                <c:pt idx="2">
                  <c:v>1.31551671</c:v>
                </c:pt>
                <c:pt idx="3">
                  <c:v>1.7571102380000001</c:v>
                </c:pt>
                <c:pt idx="4">
                  <c:v>1.5737400050000001</c:v>
                </c:pt>
                <c:pt idx="5">
                  <c:v>1.3317306040000001</c:v>
                </c:pt>
                <c:pt idx="6">
                  <c:v>1.4550533290000001</c:v>
                </c:pt>
              </c:numCache>
            </c:numRef>
          </c:val>
          <c:extLst>
            <c:ext xmlns:c16="http://schemas.microsoft.com/office/drawing/2014/chart" uri="{C3380CC4-5D6E-409C-BE32-E72D297353CC}">
              <c16:uniqueId val="{00000000-C51C-4BCA-842C-0A40B0749F57}"/>
            </c:ext>
          </c:extLst>
        </c:ser>
        <c:ser>
          <c:idx val="1"/>
          <c:order val="1"/>
          <c:tx>
            <c:strRef>
              <c:f>'GTP-NTT'!$C$1</c:f>
              <c:strCache>
                <c:ptCount val="1"/>
                <c:pt idx="0">
                  <c:v>Volume (m2)</c:v>
                </c:pt>
              </c:strCache>
            </c:strRef>
          </c:tx>
          <c:spPr>
            <a:solidFill>
              <a:schemeClr val="accent2"/>
            </a:solidFill>
            <a:ln>
              <a:noFill/>
            </a:ln>
            <a:effectLst/>
          </c:spPr>
          <c:invertIfNegative val="0"/>
          <c:cat>
            <c:strRef>
              <c:f>'GTP-NTT'!$A$2:$A$8</c:f>
              <c:strCache>
                <c:ptCount val="7"/>
                <c:pt idx="0">
                  <c:v>C56_ETH4838</c:v>
                </c:pt>
                <c:pt idx="1">
                  <c:v>C56_ETH4839</c:v>
                </c:pt>
                <c:pt idx="2">
                  <c:v>C56_ETH4844</c:v>
                </c:pt>
                <c:pt idx="3">
                  <c:v>C56_ETH4845</c:v>
                </c:pt>
                <c:pt idx="4">
                  <c:v>C56_ETH4847</c:v>
                </c:pt>
                <c:pt idx="5">
                  <c:v>TMS60444_ETH</c:v>
                </c:pt>
                <c:pt idx="6">
                  <c:v>TMS60444</c:v>
                </c:pt>
              </c:strCache>
            </c:strRef>
          </c:cat>
          <c:val>
            <c:numRef>
              <c:f>'GTP-NTT'!$C$2:$C$8</c:f>
              <c:numCache>
                <c:formatCode>General</c:formatCode>
                <c:ptCount val="7"/>
                <c:pt idx="0">
                  <c:v>0.96033632800000002</c:v>
                </c:pt>
                <c:pt idx="1">
                  <c:v>0.94817078099999996</c:v>
                </c:pt>
                <c:pt idx="2">
                  <c:v>0.84996271099999998</c:v>
                </c:pt>
                <c:pt idx="3">
                  <c:v>1.29995656</c:v>
                </c:pt>
                <c:pt idx="4">
                  <c:v>1.1254385710000001</c:v>
                </c:pt>
                <c:pt idx="5">
                  <c:v>0.87881034599999996</c:v>
                </c:pt>
                <c:pt idx="6">
                  <c:v>1.0406079290000001</c:v>
                </c:pt>
              </c:numCache>
            </c:numRef>
          </c:val>
          <c:extLst>
            <c:ext xmlns:c16="http://schemas.microsoft.com/office/drawing/2014/chart" uri="{C3380CC4-5D6E-409C-BE32-E72D297353CC}">
              <c16:uniqueId val="{00000001-C51C-4BCA-842C-0A40B0749F57}"/>
            </c:ext>
          </c:extLst>
        </c:ser>
        <c:dLbls>
          <c:showLegendKey val="0"/>
          <c:showVal val="0"/>
          <c:showCatName val="0"/>
          <c:showSerName val="0"/>
          <c:showPercent val="0"/>
          <c:showBubbleSize val="0"/>
        </c:dLbls>
        <c:gapWidth val="219"/>
        <c:overlap val="-27"/>
        <c:axId val="1933357887"/>
        <c:axId val="1933380447"/>
      </c:barChart>
      <c:catAx>
        <c:axId val="193335788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600" b="1" i="0" u="none" strike="noStrike" kern="1200" baseline="0">
                <a:solidFill>
                  <a:schemeClr val="tx1"/>
                </a:solidFill>
                <a:latin typeface="+mn-lt"/>
                <a:ea typeface="+mn-ea"/>
                <a:cs typeface="+mn-cs"/>
              </a:defRPr>
            </a:pPr>
            <a:endParaRPr lang="en-US"/>
          </a:p>
        </c:txPr>
        <c:crossAx val="1933380447"/>
        <c:crosses val="autoZero"/>
        <c:auto val="1"/>
        <c:lblAlgn val="ctr"/>
        <c:lblOffset val="100"/>
        <c:noMultiLvlLbl val="0"/>
      </c:catAx>
      <c:valAx>
        <c:axId val="19333804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mn-lt"/>
                <a:ea typeface="+mn-ea"/>
                <a:cs typeface="+mn-cs"/>
              </a:defRPr>
            </a:pPr>
            <a:endParaRPr lang="en-US"/>
          </a:p>
        </c:txPr>
        <c:crossAx val="1933357887"/>
        <c:crosses val="autoZero"/>
        <c:crossBetween val="between"/>
        <c:majorUnit val="0.4"/>
      </c:valAx>
      <c:spPr>
        <a:noFill/>
        <a:ln>
          <a:solidFill>
            <a:schemeClr val="tx1"/>
          </a:solidFill>
        </a:ln>
        <a:effectLst/>
      </c:spPr>
    </c:plotArea>
    <c:legend>
      <c:legendPos val="b"/>
      <c:layout>
        <c:manualLayout>
          <c:xMode val="edge"/>
          <c:yMode val="edge"/>
          <c:x val="9.7598453204240654E-2"/>
          <c:y val="0.25057815689705454"/>
          <c:w val="0.3839439923960542"/>
          <c:h val="7.8125546806649168E-2"/>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AlaAT!$B$1</c:f>
              <c:strCache>
                <c:ptCount val="1"/>
                <c:pt idx="0">
                  <c:v>Height (m)</c:v>
                </c:pt>
              </c:strCache>
            </c:strRef>
          </c:tx>
          <c:spPr>
            <a:solidFill>
              <a:schemeClr val="accent1"/>
            </a:solidFill>
            <a:ln>
              <a:noFill/>
            </a:ln>
            <a:effectLst/>
          </c:spPr>
          <c:invertIfNegative val="0"/>
          <c:cat>
            <c:strRef>
              <c:f>AlaAT!$A$2:$A$8</c:f>
              <c:strCache>
                <c:ptCount val="7"/>
                <c:pt idx="0">
                  <c:v>C2-16_ETH4808</c:v>
                </c:pt>
                <c:pt idx="1">
                  <c:v>C2-16_ETH4809</c:v>
                </c:pt>
                <c:pt idx="2">
                  <c:v>C2-16_ETH4810</c:v>
                </c:pt>
                <c:pt idx="3">
                  <c:v>C2-16_ETH4812</c:v>
                </c:pt>
                <c:pt idx="4">
                  <c:v>C2-16_ETH4813</c:v>
                </c:pt>
                <c:pt idx="5">
                  <c:v>TMS60444_ETH</c:v>
                </c:pt>
                <c:pt idx="6">
                  <c:v>TMS60444</c:v>
                </c:pt>
              </c:strCache>
            </c:strRef>
          </c:cat>
          <c:val>
            <c:numRef>
              <c:f>AlaAT!$B$2:$B$8</c:f>
              <c:numCache>
                <c:formatCode>General</c:formatCode>
                <c:ptCount val="7"/>
                <c:pt idx="0">
                  <c:v>1.3482528920000001</c:v>
                </c:pt>
                <c:pt idx="1">
                  <c:v>1.496942878</c:v>
                </c:pt>
                <c:pt idx="2">
                  <c:v>1.3155304189999999</c:v>
                </c:pt>
                <c:pt idx="3">
                  <c:v>1.673817396</c:v>
                </c:pt>
                <c:pt idx="4">
                  <c:v>1.586835861</c:v>
                </c:pt>
                <c:pt idx="5">
                  <c:v>1.549066544</c:v>
                </c:pt>
                <c:pt idx="6">
                  <c:v>1.7966933249999999</c:v>
                </c:pt>
              </c:numCache>
            </c:numRef>
          </c:val>
          <c:extLst>
            <c:ext xmlns:c16="http://schemas.microsoft.com/office/drawing/2014/chart" uri="{C3380CC4-5D6E-409C-BE32-E72D297353CC}">
              <c16:uniqueId val="{00000000-BE32-4693-A8BD-888EC458A1C9}"/>
            </c:ext>
          </c:extLst>
        </c:ser>
        <c:ser>
          <c:idx val="1"/>
          <c:order val="1"/>
          <c:tx>
            <c:strRef>
              <c:f>AlaAT!$C$1</c:f>
              <c:strCache>
                <c:ptCount val="1"/>
                <c:pt idx="0">
                  <c:v>Volume (m2)</c:v>
                </c:pt>
              </c:strCache>
            </c:strRef>
          </c:tx>
          <c:spPr>
            <a:solidFill>
              <a:schemeClr val="accent2"/>
            </a:solidFill>
            <a:ln>
              <a:noFill/>
            </a:ln>
            <a:effectLst/>
          </c:spPr>
          <c:invertIfNegative val="0"/>
          <c:cat>
            <c:strRef>
              <c:f>AlaAT!$A$2:$A$8</c:f>
              <c:strCache>
                <c:ptCount val="7"/>
                <c:pt idx="0">
                  <c:v>C2-16_ETH4808</c:v>
                </c:pt>
                <c:pt idx="1">
                  <c:v>C2-16_ETH4809</c:v>
                </c:pt>
                <c:pt idx="2">
                  <c:v>C2-16_ETH4810</c:v>
                </c:pt>
                <c:pt idx="3">
                  <c:v>C2-16_ETH4812</c:v>
                </c:pt>
                <c:pt idx="4">
                  <c:v>C2-16_ETH4813</c:v>
                </c:pt>
                <c:pt idx="5">
                  <c:v>TMS60444_ETH</c:v>
                </c:pt>
                <c:pt idx="6">
                  <c:v>TMS60444</c:v>
                </c:pt>
              </c:strCache>
            </c:strRef>
          </c:cat>
          <c:val>
            <c:numRef>
              <c:f>AlaAT!$C$2:$C$8</c:f>
              <c:numCache>
                <c:formatCode>General</c:formatCode>
                <c:ptCount val="7"/>
                <c:pt idx="0">
                  <c:v>0.94535481899999996</c:v>
                </c:pt>
                <c:pt idx="1">
                  <c:v>1.082293153</c:v>
                </c:pt>
                <c:pt idx="2">
                  <c:v>0.92166137699999995</c:v>
                </c:pt>
                <c:pt idx="3">
                  <c:v>1.241974592</c:v>
                </c:pt>
                <c:pt idx="4">
                  <c:v>1.094754577</c:v>
                </c:pt>
                <c:pt idx="5">
                  <c:v>1.0562717909999999</c:v>
                </c:pt>
                <c:pt idx="6">
                  <c:v>1.310356259</c:v>
                </c:pt>
              </c:numCache>
            </c:numRef>
          </c:val>
          <c:extLst>
            <c:ext xmlns:c16="http://schemas.microsoft.com/office/drawing/2014/chart" uri="{C3380CC4-5D6E-409C-BE32-E72D297353CC}">
              <c16:uniqueId val="{00000001-BE32-4693-A8BD-888EC458A1C9}"/>
            </c:ext>
          </c:extLst>
        </c:ser>
        <c:dLbls>
          <c:showLegendKey val="0"/>
          <c:showVal val="0"/>
          <c:showCatName val="0"/>
          <c:showSerName val="0"/>
          <c:showPercent val="0"/>
          <c:showBubbleSize val="0"/>
        </c:dLbls>
        <c:gapWidth val="219"/>
        <c:overlap val="-27"/>
        <c:axId val="1933337247"/>
        <c:axId val="1933330047"/>
      </c:barChart>
      <c:catAx>
        <c:axId val="1933337247"/>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5400000" spcFirstLastPara="1" vertOverflow="ellipsis" wrap="square" anchor="ctr" anchorCtr="1"/>
          <a:lstStyle/>
          <a:p>
            <a:pPr>
              <a:defRPr sz="600" b="1" i="0" u="none" strike="noStrike" kern="1200" baseline="0">
                <a:solidFill>
                  <a:schemeClr val="tx1"/>
                </a:solidFill>
                <a:latin typeface="+mn-lt"/>
                <a:ea typeface="+mn-ea"/>
                <a:cs typeface="+mn-cs"/>
              </a:defRPr>
            </a:pPr>
            <a:endParaRPr lang="en-US"/>
          </a:p>
        </c:txPr>
        <c:crossAx val="1933330047"/>
        <c:crosses val="autoZero"/>
        <c:auto val="1"/>
        <c:lblAlgn val="ctr"/>
        <c:lblOffset val="100"/>
        <c:noMultiLvlLbl val="0"/>
      </c:catAx>
      <c:valAx>
        <c:axId val="193333004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600" b="1" i="0" u="none" strike="noStrike" kern="1200" baseline="0">
                <a:solidFill>
                  <a:schemeClr val="tx1"/>
                </a:solidFill>
                <a:latin typeface="+mn-lt"/>
                <a:ea typeface="+mn-ea"/>
                <a:cs typeface="+mn-cs"/>
              </a:defRPr>
            </a:pPr>
            <a:endParaRPr lang="en-US"/>
          </a:p>
        </c:txPr>
        <c:crossAx val="1933337247"/>
        <c:crosses val="autoZero"/>
        <c:crossBetween val="between"/>
        <c:majorUnit val="0.5"/>
      </c:valAx>
      <c:spPr>
        <a:noFill/>
        <a:ln>
          <a:solidFill>
            <a:schemeClr val="tx1"/>
          </a:solidFill>
        </a:ln>
        <a:effectLst/>
      </c:spPr>
    </c:plotArea>
    <c:legend>
      <c:legendPos val="b"/>
      <c:layout>
        <c:manualLayout>
          <c:xMode val="edge"/>
          <c:yMode val="edge"/>
          <c:x val="6.9031969441481128E-2"/>
          <c:y val="6.6284293391574961E-2"/>
          <c:w val="0.45747458364650501"/>
          <c:h val="7.208350781246059E-2"/>
        </c:manualLayout>
      </c:layout>
      <c:overlay val="0"/>
      <c:spPr>
        <a:noFill/>
        <a:ln>
          <a:noFill/>
        </a:ln>
        <a:effectLst/>
      </c:spPr>
      <c:txPr>
        <a:bodyPr rot="0" spcFirstLastPara="1" vertOverflow="ellipsis" vert="horz" wrap="square" anchor="ctr" anchorCtr="1"/>
        <a:lstStyle/>
        <a:p>
          <a:pPr>
            <a:defRPr sz="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600">
          <a:solidFill>
            <a:schemeClr val="tx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V</a:t>
            </a:r>
            <a:r>
              <a:rPr lang="en-IN" b="1" baseline="-25000" dirty="0" err="1">
                <a:solidFill>
                  <a:srgbClr val="002060"/>
                </a:solidFill>
              </a:rPr>
              <a:t>cmax</a:t>
            </a:r>
            <a:endParaRPr lang="en-IN" b="1" baseline="-25000" dirty="0">
              <a:solidFill>
                <a:srgbClr val="002060"/>
              </a:solidFill>
            </a:endParaRPr>
          </a:p>
        </c:rich>
      </c:tx>
      <c:layout>
        <c:manualLayout>
          <c:xMode val="edge"/>
          <c:yMode val="edge"/>
          <c:x val="0.4568431029454651"/>
          <c:y val="7.7015643802647415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1-4656-4F0F-A593-CD7872D5F8AD}"/>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3-4656-4F0F-A593-CD7872D5F8AD}"/>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5-4656-4F0F-A593-CD7872D5F8AD}"/>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7-4656-4F0F-A593-CD7872D5F8AD}"/>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9-4656-4F0F-A593-CD7872D5F8AD}"/>
              </c:ext>
            </c:extLst>
          </c:dPt>
          <c:dPt>
            <c:idx val="10"/>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B-4656-4F0F-A593-CD7872D5F8AD}"/>
              </c:ext>
            </c:extLst>
          </c:dPt>
          <c:dPt>
            <c:idx val="11"/>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D-4656-4F0F-A593-CD7872D5F8AD}"/>
              </c:ext>
            </c:extLst>
          </c:dPt>
          <c:errBars>
            <c:errBarType val="both"/>
            <c:errValType val="cust"/>
            <c:noEndCap val="0"/>
            <c:plus>
              <c:numRef>
                <c:f>'Data from R'!$M$25:$M$36</c:f>
                <c:numCache>
                  <c:formatCode>General</c:formatCode>
                  <c:ptCount val="12"/>
                  <c:pt idx="0">
                    <c:v>1.738283</c:v>
                  </c:pt>
                  <c:pt idx="1">
                    <c:v>3.00346</c:v>
                  </c:pt>
                  <c:pt idx="2">
                    <c:v>1.915394</c:v>
                  </c:pt>
                  <c:pt idx="3">
                    <c:v>2.2549800000000002</c:v>
                  </c:pt>
                  <c:pt idx="4">
                    <c:v>1.1912510000000001</c:v>
                  </c:pt>
                  <c:pt idx="5">
                    <c:v>3.889459</c:v>
                  </c:pt>
                  <c:pt idx="6">
                    <c:v>1.467884</c:v>
                  </c:pt>
                  <c:pt idx="7">
                    <c:v>1.0452429999999999</c:v>
                  </c:pt>
                  <c:pt idx="8">
                    <c:v>1.394495</c:v>
                  </c:pt>
                  <c:pt idx="9">
                    <c:v>1.638857</c:v>
                  </c:pt>
                  <c:pt idx="10">
                    <c:v>2.4842149999999998</c:v>
                  </c:pt>
                  <c:pt idx="11">
                    <c:v>4.2775720000000002</c:v>
                  </c:pt>
                </c:numCache>
              </c:numRef>
            </c:plus>
            <c:minus>
              <c:numRef>
                <c:f>'Data from R'!$M$25:$M$36</c:f>
                <c:numCache>
                  <c:formatCode>General</c:formatCode>
                  <c:ptCount val="12"/>
                  <c:pt idx="0">
                    <c:v>1.738283</c:v>
                  </c:pt>
                  <c:pt idx="1">
                    <c:v>3.00346</c:v>
                  </c:pt>
                  <c:pt idx="2">
                    <c:v>1.915394</c:v>
                  </c:pt>
                  <c:pt idx="3">
                    <c:v>2.2549800000000002</c:v>
                  </c:pt>
                  <c:pt idx="4">
                    <c:v>1.1912510000000001</c:v>
                  </c:pt>
                  <c:pt idx="5">
                    <c:v>3.889459</c:v>
                  </c:pt>
                  <c:pt idx="6">
                    <c:v>1.467884</c:v>
                  </c:pt>
                  <c:pt idx="7">
                    <c:v>1.0452429999999999</c:v>
                  </c:pt>
                  <c:pt idx="8">
                    <c:v>1.394495</c:v>
                  </c:pt>
                  <c:pt idx="9">
                    <c:v>1.638857</c:v>
                  </c:pt>
                  <c:pt idx="10">
                    <c:v>2.4842149999999998</c:v>
                  </c:pt>
                  <c:pt idx="11">
                    <c:v>4.2775720000000002</c:v>
                  </c:pt>
                </c:numCache>
              </c:numRef>
            </c:minus>
            <c:spPr>
              <a:noFill/>
              <a:ln w="9525" cap="flat" cmpd="sng" algn="ctr">
                <a:solidFill>
                  <a:schemeClr val="tx1">
                    <a:lumMod val="65000"/>
                    <a:lumOff val="35000"/>
                  </a:schemeClr>
                </a:solidFill>
                <a:round/>
              </a:ln>
              <a:effectLst/>
            </c:spPr>
          </c:errBars>
          <c:cat>
            <c:strRef>
              <c:f>'Data from R'!$K$25:$K$36</c:f>
              <c:strCache>
                <c:ptCount val="12"/>
                <c:pt idx="0">
                  <c:v>AKT-4255</c:v>
                </c:pt>
                <c:pt idx="1">
                  <c:v>AKT-4261</c:v>
                </c:pt>
                <c:pt idx="2">
                  <c:v>AKT-4262</c:v>
                </c:pt>
                <c:pt idx="3">
                  <c:v>AKT-4265</c:v>
                </c:pt>
                <c:pt idx="4">
                  <c:v>AKT-4266</c:v>
                </c:pt>
                <c:pt idx="5">
                  <c:v>VC-ETH-4218</c:v>
                </c:pt>
                <c:pt idx="6">
                  <c:v>VC-ETH-4220</c:v>
                </c:pt>
                <c:pt idx="7">
                  <c:v>VC-ETH-4221</c:v>
                </c:pt>
                <c:pt idx="8">
                  <c:v>VC-ETH-4234</c:v>
                </c:pt>
                <c:pt idx="9">
                  <c:v>VC-ETH-4243</c:v>
                </c:pt>
                <c:pt idx="10">
                  <c:v>WT-FAU</c:v>
                </c:pt>
                <c:pt idx="11">
                  <c:v>WT-ETH</c:v>
                </c:pt>
              </c:strCache>
            </c:strRef>
          </c:cat>
          <c:val>
            <c:numRef>
              <c:f>'Data from R'!$L$25:$L$36</c:f>
              <c:numCache>
                <c:formatCode>General</c:formatCode>
                <c:ptCount val="12"/>
                <c:pt idx="0">
                  <c:v>77.014610000000005</c:v>
                </c:pt>
                <c:pt idx="1">
                  <c:v>77.417619999999999</c:v>
                </c:pt>
                <c:pt idx="2">
                  <c:v>73.135589999999993</c:v>
                </c:pt>
                <c:pt idx="3">
                  <c:v>64.420860000000005</c:v>
                </c:pt>
                <c:pt idx="4">
                  <c:v>63.280299999999997</c:v>
                </c:pt>
                <c:pt idx="5">
                  <c:v>72.042429999999996</c:v>
                </c:pt>
                <c:pt idx="6">
                  <c:v>67.799279999999996</c:v>
                </c:pt>
                <c:pt idx="7">
                  <c:v>64.656710000000004</c:v>
                </c:pt>
                <c:pt idx="8">
                  <c:v>63.060409999999997</c:v>
                </c:pt>
                <c:pt idx="9">
                  <c:v>65.910210000000006</c:v>
                </c:pt>
                <c:pt idx="10">
                  <c:v>63.738709999999998</c:v>
                </c:pt>
                <c:pt idx="11">
                  <c:v>66.361469999999997</c:v>
                </c:pt>
              </c:numCache>
            </c:numRef>
          </c:val>
          <c:extLst>
            <c:ext xmlns:c16="http://schemas.microsoft.com/office/drawing/2014/chart" uri="{C3380CC4-5D6E-409C-BE32-E72D297353CC}">
              <c16:uniqueId val="{0000000E-4656-4F0F-A593-CD7872D5F8AD}"/>
            </c:ext>
          </c:extLst>
        </c:ser>
        <c:dLbls>
          <c:showLegendKey val="0"/>
          <c:showVal val="0"/>
          <c:showCatName val="0"/>
          <c:showSerName val="0"/>
          <c:showPercent val="0"/>
          <c:showBubbleSize val="0"/>
        </c:dLbls>
        <c:gapWidth val="70"/>
        <c:overlap val="-27"/>
        <c:axId val="1230055535"/>
        <c:axId val="1230056015"/>
      </c:barChart>
      <c:catAx>
        <c:axId val="1230055535"/>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3000000" spcFirstLastPara="1" vertOverflow="ellipsis" wrap="square" anchor="ctr" anchorCtr="1"/>
          <a:lstStyle/>
          <a:p>
            <a:pPr>
              <a:defRPr sz="1000" b="1" i="0" u="none" strike="noStrike" kern="1200" baseline="0">
                <a:solidFill>
                  <a:schemeClr val="tx1"/>
                </a:solidFill>
                <a:latin typeface="+mn-lt"/>
                <a:ea typeface="+mn-ea"/>
                <a:cs typeface="+mn-cs"/>
              </a:defRPr>
            </a:pPr>
            <a:endParaRPr lang="en-US"/>
          </a:p>
        </c:txPr>
        <c:crossAx val="1230056015"/>
        <c:crosses val="autoZero"/>
        <c:auto val="1"/>
        <c:lblAlgn val="ctr"/>
        <c:lblOffset val="100"/>
        <c:noMultiLvlLbl val="0"/>
      </c:catAx>
      <c:valAx>
        <c:axId val="1230056015"/>
        <c:scaling>
          <c:orientation val="minMax"/>
          <c:max val="85"/>
          <c:min val="5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230055535"/>
        <c:crosses val="autoZero"/>
        <c:crossBetween val="between"/>
        <c:majorUnit val="8"/>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J</a:t>
            </a:r>
            <a:r>
              <a:rPr lang="en-IN" b="1" baseline="-25000" dirty="0" err="1">
                <a:solidFill>
                  <a:srgbClr val="002060"/>
                </a:solidFill>
              </a:rPr>
              <a:t>max</a:t>
            </a:r>
            <a:endParaRPr lang="en-IN" b="1" baseline="-25000" dirty="0">
              <a:solidFill>
                <a:srgbClr val="002060"/>
              </a:solidFill>
            </a:endParaRPr>
          </a:p>
        </c:rich>
      </c:tx>
      <c:layout>
        <c:manualLayout>
          <c:xMode val="edge"/>
          <c:yMode val="edge"/>
          <c:x val="0.47710435501117909"/>
          <c:y val="8.182912154031288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solidFill>
                <a:sysClr val="windowText" lastClr="000000"/>
              </a:solidFill>
            </a:ln>
            <a:effectLst/>
          </c:spPr>
          <c:invertIfNegative val="0"/>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1-0654-43B3-8242-C50B7B984C6B}"/>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3-0654-43B3-8242-C50B7B984C6B}"/>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5-0654-43B3-8242-C50B7B984C6B}"/>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7-0654-43B3-8242-C50B7B984C6B}"/>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9-0654-43B3-8242-C50B7B984C6B}"/>
              </c:ext>
            </c:extLst>
          </c:dPt>
          <c:dPt>
            <c:idx val="10"/>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B-0654-43B3-8242-C50B7B984C6B}"/>
              </c:ext>
            </c:extLst>
          </c:dPt>
          <c:dPt>
            <c:idx val="11"/>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D-0654-43B3-8242-C50B7B984C6B}"/>
              </c:ext>
            </c:extLst>
          </c:dPt>
          <c:errBars>
            <c:errBarType val="both"/>
            <c:errValType val="cust"/>
            <c:noEndCap val="0"/>
            <c:plus>
              <c:numRef>
                <c:f>'Data from R'!$O$25:$O$36</c:f>
                <c:numCache>
                  <c:formatCode>General</c:formatCode>
                  <c:ptCount val="12"/>
                  <c:pt idx="0">
                    <c:v>5.604546</c:v>
                  </c:pt>
                  <c:pt idx="1">
                    <c:v>4.5489519999999999</c:v>
                  </c:pt>
                  <c:pt idx="2">
                    <c:v>6.1197369999999998</c:v>
                  </c:pt>
                  <c:pt idx="3">
                    <c:v>5.7064360000000001</c:v>
                  </c:pt>
                  <c:pt idx="4">
                    <c:v>8.9822360000000003</c:v>
                  </c:pt>
                  <c:pt idx="5">
                    <c:v>7.5048500000000002</c:v>
                  </c:pt>
                  <c:pt idx="6">
                    <c:v>6.4993910000000001</c:v>
                  </c:pt>
                  <c:pt idx="7">
                    <c:v>5.8861270000000001</c:v>
                  </c:pt>
                  <c:pt idx="8">
                    <c:v>4.2603850000000003</c:v>
                  </c:pt>
                  <c:pt idx="9">
                    <c:v>4.0614679999999996</c:v>
                  </c:pt>
                  <c:pt idx="10">
                    <c:v>6.7918589999999996</c:v>
                  </c:pt>
                  <c:pt idx="11">
                    <c:v>7.8106010000000001</c:v>
                  </c:pt>
                </c:numCache>
              </c:numRef>
            </c:plus>
            <c:minus>
              <c:numRef>
                <c:f>'Data from R'!$O$25:$O$36</c:f>
                <c:numCache>
                  <c:formatCode>General</c:formatCode>
                  <c:ptCount val="12"/>
                  <c:pt idx="0">
                    <c:v>5.604546</c:v>
                  </c:pt>
                  <c:pt idx="1">
                    <c:v>4.5489519999999999</c:v>
                  </c:pt>
                  <c:pt idx="2">
                    <c:v>6.1197369999999998</c:v>
                  </c:pt>
                  <c:pt idx="3">
                    <c:v>5.7064360000000001</c:v>
                  </c:pt>
                  <c:pt idx="4">
                    <c:v>8.9822360000000003</c:v>
                  </c:pt>
                  <c:pt idx="5">
                    <c:v>7.5048500000000002</c:v>
                  </c:pt>
                  <c:pt idx="6">
                    <c:v>6.4993910000000001</c:v>
                  </c:pt>
                  <c:pt idx="7">
                    <c:v>5.8861270000000001</c:v>
                  </c:pt>
                  <c:pt idx="8">
                    <c:v>4.2603850000000003</c:v>
                  </c:pt>
                  <c:pt idx="9">
                    <c:v>4.0614679999999996</c:v>
                  </c:pt>
                  <c:pt idx="10">
                    <c:v>6.7918589999999996</c:v>
                  </c:pt>
                  <c:pt idx="11">
                    <c:v>7.8106010000000001</c:v>
                  </c:pt>
                </c:numCache>
              </c:numRef>
            </c:minus>
            <c:spPr>
              <a:noFill/>
              <a:ln w="9525" cap="flat" cmpd="sng" algn="ctr">
                <a:solidFill>
                  <a:schemeClr val="tx1">
                    <a:lumMod val="65000"/>
                    <a:lumOff val="35000"/>
                  </a:schemeClr>
                </a:solidFill>
                <a:round/>
              </a:ln>
              <a:effectLst/>
            </c:spPr>
          </c:errBars>
          <c:cat>
            <c:strRef>
              <c:f>'Data from R'!$K$25:$K$36</c:f>
              <c:strCache>
                <c:ptCount val="12"/>
                <c:pt idx="0">
                  <c:v>AKT-4255</c:v>
                </c:pt>
                <c:pt idx="1">
                  <c:v>AKT-4261</c:v>
                </c:pt>
                <c:pt idx="2">
                  <c:v>AKT-4262</c:v>
                </c:pt>
                <c:pt idx="3">
                  <c:v>AKT-4265</c:v>
                </c:pt>
                <c:pt idx="4">
                  <c:v>AKT-4266</c:v>
                </c:pt>
                <c:pt idx="5">
                  <c:v>VC-ETH-4218</c:v>
                </c:pt>
                <c:pt idx="6">
                  <c:v>VC-ETH-4220</c:v>
                </c:pt>
                <c:pt idx="7">
                  <c:v>VC-ETH-4221</c:v>
                </c:pt>
                <c:pt idx="8">
                  <c:v>VC-ETH-4234</c:v>
                </c:pt>
                <c:pt idx="9">
                  <c:v>VC-ETH-4243</c:v>
                </c:pt>
                <c:pt idx="10">
                  <c:v>WT-FAU</c:v>
                </c:pt>
                <c:pt idx="11">
                  <c:v>WT-ETH</c:v>
                </c:pt>
              </c:strCache>
            </c:strRef>
          </c:cat>
          <c:val>
            <c:numRef>
              <c:f>'Data from R'!$N$25:$N$36</c:f>
              <c:numCache>
                <c:formatCode>General</c:formatCode>
                <c:ptCount val="12"/>
                <c:pt idx="0">
                  <c:v>140.55609999999999</c:v>
                </c:pt>
                <c:pt idx="1">
                  <c:v>137.21170000000001</c:v>
                </c:pt>
                <c:pt idx="2">
                  <c:v>130.03620000000001</c:v>
                </c:pt>
                <c:pt idx="3">
                  <c:v>124.6812</c:v>
                </c:pt>
                <c:pt idx="4">
                  <c:v>100.84220000000001</c:v>
                </c:pt>
                <c:pt idx="5">
                  <c:v>118.35590000000001</c:v>
                </c:pt>
                <c:pt idx="6">
                  <c:v>116.40689999999999</c:v>
                </c:pt>
                <c:pt idx="7">
                  <c:v>117.99290000000001</c:v>
                </c:pt>
                <c:pt idx="8">
                  <c:v>122.3094</c:v>
                </c:pt>
                <c:pt idx="9">
                  <c:v>115.9526</c:v>
                </c:pt>
                <c:pt idx="10">
                  <c:v>116.6602</c:v>
                </c:pt>
                <c:pt idx="11">
                  <c:v>120.715</c:v>
                </c:pt>
              </c:numCache>
            </c:numRef>
          </c:val>
          <c:extLst>
            <c:ext xmlns:c16="http://schemas.microsoft.com/office/drawing/2014/chart" uri="{C3380CC4-5D6E-409C-BE32-E72D297353CC}">
              <c16:uniqueId val="{0000000E-0654-43B3-8242-C50B7B984C6B}"/>
            </c:ext>
          </c:extLst>
        </c:ser>
        <c:dLbls>
          <c:showLegendKey val="0"/>
          <c:showVal val="0"/>
          <c:showCatName val="0"/>
          <c:showSerName val="0"/>
          <c:showPercent val="0"/>
          <c:showBubbleSize val="0"/>
        </c:dLbls>
        <c:gapWidth val="70"/>
        <c:overlap val="-27"/>
        <c:axId val="1661751519"/>
        <c:axId val="1661752479"/>
      </c:barChart>
      <c:catAx>
        <c:axId val="1661751519"/>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52479"/>
        <c:crosses val="autoZero"/>
        <c:auto val="1"/>
        <c:lblAlgn val="ctr"/>
        <c:lblOffset val="100"/>
        <c:noMultiLvlLbl val="0"/>
      </c:catAx>
      <c:valAx>
        <c:axId val="1661752479"/>
        <c:scaling>
          <c:orientation val="minMax"/>
          <c:min val="8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e⁻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51519"/>
        <c:crosses val="autoZero"/>
        <c:crossBetween val="between"/>
        <c:majorUnit val="20"/>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a:solidFill>
                  <a:srgbClr val="002060"/>
                </a:solidFill>
              </a:rPr>
              <a:t>TPU</a:t>
            </a:r>
          </a:p>
        </c:rich>
      </c:tx>
      <c:layout>
        <c:manualLayout>
          <c:xMode val="edge"/>
          <c:yMode val="edge"/>
          <c:x val="0.50020705745115202"/>
          <c:y val="9.7829955371102104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1-77A7-4F87-9AC1-97F731A06A78}"/>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3-77A7-4F87-9AC1-97F731A06A78}"/>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5-77A7-4F87-9AC1-97F731A06A78}"/>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7-77A7-4F87-9AC1-97F731A06A78}"/>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9-77A7-4F87-9AC1-97F731A06A78}"/>
              </c:ext>
            </c:extLst>
          </c:dPt>
          <c:dPt>
            <c:idx val="10"/>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B-77A7-4F87-9AC1-97F731A06A78}"/>
              </c:ext>
            </c:extLst>
          </c:dPt>
          <c:dPt>
            <c:idx val="11"/>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D-77A7-4F87-9AC1-97F731A06A78}"/>
              </c:ext>
            </c:extLst>
          </c:dPt>
          <c:errBars>
            <c:errBarType val="both"/>
            <c:errValType val="cust"/>
            <c:noEndCap val="0"/>
            <c:plus>
              <c:numRef>
                <c:f>'Data from R'!$S$25:$S$36</c:f>
                <c:numCache>
                  <c:formatCode>General</c:formatCode>
                  <c:ptCount val="12"/>
                  <c:pt idx="0">
                    <c:v>0.3812352</c:v>
                  </c:pt>
                  <c:pt idx="1">
                    <c:v>0.27275850000000001</c:v>
                  </c:pt>
                  <c:pt idx="2">
                    <c:v>0.4116205</c:v>
                  </c:pt>
                  <c:pt idx="3">
                    <c:v>0.31604019999999999</c:v>
                  </c:pt>
                  <c:pt idx="4">
                    <c:v>0.54156800000000005</c:v>
                  </c:pt>
                  <c:pt idx="5">
                    <c:v>0.19779260000000001</c:v>
                  </c:pt>
                  <c:pt idx="6">
                    <c:v>0.147205</c:v>
                  </c:pt>
                  <c:pt idx="7">
                    <c:v>0.45504289999999997</c:v>
                  </c:pt>
                  <c:pt idx="8">
                    <c:v>0.3007126</c:v>
                  </c:pt>
                  <c:pt idx="9">
                    <c:v>0.2858291</c:v>
                  </c:pt>
                  <c:pt idx="10">
                    <c:v>0.52767339999999996</c:v>
                  </c:pt>
                  <c:pt idx="11">
                    <c:v>0.45874090000000001</c:v>
                  </c:pt>
                </c:numCache>
              </c:numRef>
            </c:plus>
            <c:minus>
              <c:numRef>
                <c:f>'Data from R'!$S$25:$S$36</c:f>
                <c:numCache>
                  <c:formatCode>General</c:formatCode>
                  <c:ptCount val="12"/>
                  <c:pt idx="0">
                    <c:v>0.3812352</c:v>
                  </c:pt>
                  <c:pt idx="1">
                    <c:v>0.27275850000000001</c:v>
                  </c:pt>
                  <c:pt idx="2">
                    <c:v>0.4116205</c:v>
                  </c:pt>
                  <c:pt idx="3">
                    <c:v>0.31604019999999999</c:v>
                  </c:pt>
                  <c:pt idx="4">
                    <c:v>0.54156800000000005</c:v>
                  </c:pt>
                  <c:pt idx="5">
                    <c:v>0.19779260000000001</c:v>
                  </c:pt>
                  <c:pt idx="6">
                    <c:v>0.147205</c:v>
                  </c:pt>
                  <c:pt idx="7">
                    <c:v>0.45504289999999997</c:v>
                  </c:pt>
                  <c:pt idx="8">
                    <c:v>0.3007126</c:v>
                  </c:pt>
                  <c:pt idx="9">
                    <c:v>0.2858291</c:v>
                  </c:pt>
                  <c:pt idx="10">
                    <c:v>0.52767339999999996</c:v>
                  </c:pt>
                  <c:pt idx="11">
                    <c:v>0.45874090000000001</c:v>
                  </c:pt>
                </c:numCache>
              </c:numRef>
            </c:minus>
            <c:spPr>
              <a:noFill/>
              <a:ln w="9525" cap="flat" cmpd="sng" algn="ctr">
                <a:solidFill>
                  <a:schemeClr val="tx1">
                    <a:lumMod val="65000"/>
                    <a:lumOff val="35000"/>
                  </a:schemeClr>
                </a:solidFill>
                <a:round/>
              </a:ln>
              <a:effectLst/>
            </c:spPr>
          </c:errBars>
          <c:cat>
            <c:strRef>
              <c:f>'Data from R'!$K$25:$K$36</c:f>
              <c:strCache>
                <c:ptCount val="12"/>
                <c:pt idx="0">
                  <c:v>AKT-4255</c:v>
                </c:pt>
                <c:pt idx="1">
                  <c:v>AKT-4261</c:v>
                </c:pt>
                <c:pt idx="2">
                  <c:v>AKT-4262</c:v>
                </c:pt>
                <c:pt idx="3">
                  <c:v>AKT-4265</c:v>
                </c:pt>
                <c:pt idx="4">
                  <c:v>AKT-4266</c:v>
                </c:pt>
                <c:pt idx="5">
                  <c:v>VC-ETH-4218</c:v>
                </c:pt>
                <c:pt idx="6">
                  <c:v>VC-ETH-4220</c:v>
                </c:pt>
                <c:pt idx="7">
                  <c:v>VC-ETH-4221</c:v>
                </c:pt>
                <c:pt idx="8">
                  <c:v>VC-ETH-4234</c:v>
                </c:pt>
                <c:pt idx="9">
                  <c:v>VC-ETH-4243</c:v>
                </c:pt>
                <c:pt idx="10">
                  <c:v>WT-FAU</c:v>
                </c:pt>
                <c:pt idx="11">
                  <c:v>WT-ETH</c:v>
                </c:pt>
              </c:strCache>
            </c:strRef>
          </c:cat>
          <c:val>
            <c:numRef>
              <c:f>'Data from R'!$R$25:$R$36</c:f>
              <c:numCache>
                <c:formatCode>General</c:formatCode>
                <c:ptCount val="12"/>
                <c:pt idx="0">
                  <c:v>8.8810859999999998</c:v>
                </c:pt>
                <c:pt idx="1">
                  <c:v>8.7038130000000002</c:v>
                </c:pt>
                <c:pt idx="2">
                  <c:v>8.26</c:v>
                </c:pt>
                <c:pt idx="3">
                  <c:v>7.8064169999999997</c:v>
                </c:pt>
                <c:pt idx="4">
                  <c:v>7.7243449999999996</c:v>
                </c:pt>
                <c:pt idx="5">
                  <c:v>7.9482419999999996</c:v>
                </c:pt>
                <c:pt idx="6">
                  <c:v>7.6649999999999991</c:v>
                </c:pt>
                <c:pt idx="7">
                  <c:v>7.5600000000000005</c:v>
                </c:pt>
                <c:pt idx="8">
                  <c:v>8.0828571428571419</c:v>
                </c:pt>
                <c:pt idx="9">
                  <c:v>7.5</c:v>
                </c:pt>
                <c:pt idx="10">
                  <c:v>7.8243130000000001</c:v>
                </c:pt>
                <c:pt idx="11">
                  <c:v>7.6339870000000003</c:v>
                </c:pt>
              </c:numCache>
            </c:numRef>
          </c:val>
          <c:extLst>
            <c:ext xmlns:c16="http://schemas.microsoft.com/office/drawing/2014/chart" uri="{C3380CC4-5D6E-409C-BE32-E72D297353CC}">
              <c16:uniqueId val="{0000000E-77A7-4F87-9AC1-97F731A06A78}"/>
            </c:ext>
          </c:extLst>
        </c:ser>
        <c:dLbls>
          <c:showLegendKey val="0"/>
          <c:showVal val="0"/>
          <c:showCatName val="0"/>
          <c:showSerName val="0"/>
          <c:showPercent val="0"/>
          <c:showBubbleSize val="0"/>
        </c:dLbls>
        <c:gapWidth val="70"/>
        <c:overlap val="-27"/>
        <c:axId val="1661747199"/>
        <c:axId val="1661743839"/>
      </c:barChart>
      <c:catAx>
        <c:axId val="1661747199"/>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43839"/>
        <c:crosses val="autoZero"/>
        <c:auto val="1"/>
        <c:lblAlgn val="ctr"/>
        <c:lblOffset val="100"/>
        <c:noMultiLvlLbl val="0"/>
      </c:catAx>
      <c:valAx>
        <c:axId val="1661743839"/>
        <c:scaling>
          <c:orientation val="minMax"/>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47199"/>
        <c:crosses val="autoZero"/>
        <c:crossBetween val="between"/>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a:solidFill>
                  <a:srgbClr val="002060"/>
                </a:solidFill>
              </a:rPr>
              <a:t>Rd</a:t>
            </a:r>
          </a:p>
        </c:rich>
      </c:tx>
      <c:layout>
        <c:manualLayout>
          <c:xMode val="edge"/>
          <c:yMode val="edge"/>
          <c:x val="0.4911545347439637"/>
          <c:y val="0.84752750990588821"/>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1-D051-4AD3-9EBF-FA0C89E00FEE}"/>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3-D051-4AD3-9EBF-FA0C89E00FEE}"/>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5-D051-4AD3-9EBF-FA0C89E00FEE}"/>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7-D051-4AD3-9EBF-FA0C89E00FEE}"/>
              </c:ext>
            </c:extLst>
          </c:dPt>
          <c:dPt>
            <c:idx val="10"/>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9-D051-4AD3-9EBF-FA0C89E00FEE}"/>
              </c:ext>
            </c:extLst>
          </c:dPt>
          <c:dPt>
            <c:idx val="11"/>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B-D051-4AD3-9EBF-FA0C89E00FEE}"/>
              </c:ext>
            </c:extLst>
          </c:dPt>
          <c:errBars>
            <c:errBarType val="both"/>
            <c:errValType val="cust"/>
            <c:noEndCap val="0"/>
            <c:plus>
              <c:numRef>
                <c:f>'Data from R'!$Q$25:$Q$36</c:f>
                <c:numCache>
                  <c:formatCode>General</c:formatCode>
                  <c:ptCount val="12"/>
                  <c:pt idx="0">
                    <c:v>0.19267609999999999</c:v>
                  </c:pt>
                  <c:pt idx="1">
                    <c:v>0.2374173</c:v>
                  </c:pt>
                  <c:pt idx="2">
                    <c:v>0.1528805</c:v>
                  </c:pt>
                  <c:pt idx="3">
                    <c:v>0.23157849999999999</c:v>
                  </c:pt>
                  <c:pt idx="4">
                    <c:v>8.5588890000000001E-2</c:v>
                  </c:pt>
                  <c:pt idx="5">
                    <c:v>0.20269380000000001</c:v>
                  </c:pt>
                  <c:pt idx="6">
                    <c:v>8.9605920000000006E-2</c:v>
                  </c:pt>
                  <c:pt idx="7">
                    <c:v>9.0950939999999994E-2</c:v>
                  </c:pt>
                  <c:pt idx="8">
                    <c:v>9.0472940000000002E-2</c:v>
                  </c:pt>
                  <c:pt idx="9">
                    <c:v>0.12985820000000001</c:v>
                  </c:pt>
                  <c:pt idx="10">
                    <c:v>0.22256290000000001</c:v>
                  </c:pt>
                  <c:pt idx="11">
                    <c:v>0.18918789999999999</c:v>
                  </c:pt>
                </c:numCache>
              </c:numRef>
            </c:plus>
            <c:minus>
              <c:numRef>
                <c:f>'Data from R'!$Q$25:$Q$36</c:f>
                <c:numCache>
                  <c:formatCode>General</c:formatCode>
                  <c:ptCount val="12"/>
                  <c:pt idx="0">
                    <c:v>0.19267609999999999</c:v>
                  </c:pt>
                  <c:pt idx="1">
                    <c:v>0.2374173</c:v>
                  </c:pt>
                  <c:pt idx="2">
                    <c:v>0.1528805</c:v>
                  </c:pt>
                  <c:pt idx="3">
                    <c:v>0.23157849999999999</c:v>
                  </c:pt>
                  <c:pt idx="4">
                    <c:v>8.5588890000000001E-2</c:v>
                  </c:pt>
                  <c:pt idx="5">
                    <c:v>0.20269380000000001</c:v>
                  </c:pt>
                  <c:pt idx="6">
                    <c:v>8.9605920000000006E-2</c:v>
                  </c:pt>
                  <c:pt idx="7">
                    <c:v>9.0950939999999994E-2</c:v>
                  </c:pt>
                  <c:pt idx="8">
                    <c:v>9.0472940000000002E-2</c:v>
                  </c:pt>
                  <c:pt idx="9">
                    <c:v>0.12985820000000001</c:v>
                  </c:pt>
                  <c:pt idx="10">
                    <c:v>0.22256290000000001</c:v>
                  </c:pt>
                  <c:pt idx="11">
                    <c:v>0.18918789999999999</c:v>
                  </c:pt>
                </c:numCache>
              </c:numRef>
            </c:minus>
            <c:spPr>
              <a:noFill/>
              <a:ln w="9525" cap="flat" cmpd="sng" algn="ctr">
                <a:solidFill>
                  <a:schemeClr val="tx1">
                    <a:lumMod val="65000"/>
                    <a:lumOff val="35000"/>
                  </a:schemeClr>
                </a:solidFill>
                <a:round/>
              </a:ln>
              <a:effectLst/>
            </c:spPr>
          </c:errBars>
          <c:cat>
            <c:strRef>
              <c:f>'Data from R'!$K$25:$K$36</c:f>
              <c:strCache>
                <c:ptCount val="12"/>
                <c:pt idx="0">
                  <c:v>AKT-4255</c:v>
                </c:pt>
                <c:pt idx="1">
                  <c:v>AKT-4261</c:v>
                </c:pt>
                <c:pt idx="2">
                  <c:v>AKT-4262</c:v>
                </c:pt>
                <c:pt idx="3">
                  <c:v>AKT-4265</c:v>
                </c:pt>
                <c:pt idx="4">
                  <c:v>AKT-4266</c:v>
                </c:pt>
                <c:pt idx="5">
                  <c:v>VC-ETH-4218</c:v>
                </c:pt>
                <c:pt idx="6">
                  <c:v>VC-ETH-4220</c:v>
                </c:pt>
                <c:pt idx="7">
                  <c:v>VC-ETH-4221</c:v>
                </c:pt>
                <c:pt idx="8">
                  <c:v>VC-ETH-4234</c:v>
                </c:pt>
                <c:pt idx="9">
                  <c:v>VC-ETH-4243</c:v>
                </c:pt>
                <c:pt idx="10">
                  <c:v>WT-FAU</c:v>
                </c:pt>
                <c:pt idx="11">
                  <c:v>WT-ETH</c:v>
                </c:pt>
              </c:strCache>
            </c:strRef>
          </c:cat>
          <c:val>
            <c:numRef>
              <c:f>'Data from R'!$P$25:$P$36</c:f>
              <c:numCache>
                <c:formatCode>General</c:formatCode>
                <c:ptCount val="12"/>
                <c:pt idx="0">
                  <c:v>-0.66992430000000003</c:v>
                </c:pt>
                <c:pt idx="1">
                  <c:v>-1.049793</c:v>
                </c:pt>
                <c:pt idx="2">
                  <c:v>-0.22029960000000001</c:v>
                </c:pt>
                <c:pt idx="3">
                  <c:v>-0.8483482</c:v>
                </c:pt>
                <c:pt idx="4">
                  <c:v>-0.2492694</c:v>
                </c:pt>
                <c:pt idx="5">
                  <c:v>-0.28010479999999999</c:v>
                </c:pt>
                <c:pt idx="6">
                  <c:v>-1.499093E-2</c:v>
                </c:pt>
                <c:pt idx="7">
                  <c:v>5.2663080000000001E-2</c:v>
                </c:pt>
                <c:pt idx="8">
                  <c:v>-0.10690860000000001</c:v>
                </c:pt>
                <c:pt idx="9">
                  <c:v>6.8703020000000004E-2</c:v>
                </c:pt>
                <c:pt idx="10">
                  <c:v>-0.85498099999999999</c:v>
                </c:pt>
                <c:pt idx="11">
                  <c:v>-0.41392630000000002</c:v>
                </c:pt>
              </c:numCache>
            </c:numRef>
          </c:val>
          <c:extLst>
            <c:ext xmlns:c16="http://schemas.microsoft.com/office/drawing/2014/chart" uri="{C3380CC4-5D6E-409C-BE32-E72D297353CC}">
              <c16:uniqueId val="{0000000C-D051-4AD3-9EBF-FA0C89E00FEE}"/>
            </c:ext>
          </c:extLst>
        </c:ser>
        <c:dLbls>
          <c:showLegendKey val="0"/>
          <c:showVal val="0"/>
          <c:showCatName val="0"/>
          <c:showSerName val="0"/>
          <c:showPercent val="0"/>
          <c:showBubbleSize val="0"/>
        </c:dLbls>
        <c:gapWidth val="70"/>
        <c:overlap val="-27"/>
        <c:axId val="1661730399"/>
        <c:axId val="1661721759"/>
      </c:barChart>
      <c:catAx>
        <c:axId val="1661730399"/>
        <c:scaling>
          <c:orientation val="minMax"/>
        </c:scaling>
        <c:delete val="0"/>
        <c:axPos val="b"/>
        <c:numFmt formatCode="General" sourceLinked="1"/>
        <c:majorTickMark val="none"/>
        <c:minorTickMark val="none"/>
        <c:tickLblPos val="high"/>
        <c:spPr>
          <a:noFill/>
          <a:ln w="9525" cap="flat" cmpd="sng" algn="ctr">
            <a:solidFill>
              <a:sysClr val="windowText" lastClr="000000"/>
            </a:solidFill>
            <a:round/>
          </a:ln>
          <a:effectLst/>
        </c:spPr>
        <c:txPr>
          <a:bodyPr rot="-60000000" spcFirstLastPara="1" vertOverflow="ellipsis" vert="horz" wrap="square" anchor="t" anchorCtr="0"/>
          <a:lstStyle/>
          <a:p>
            <a:pPr>
              <a:defRPr sz="1000" b="1" i="0" u="none" strike="noStrike" kern="1200" baseline="0">
                <a:solidFill>
                  <a:schemeClr val="tx1"/>
                </a:solidFill>
                <a:latin typeface="+mn-lt"/>
                <a:ea typeface="+mn-ea"/>
                <a:cs typeface="+mn-cs"/>
              </a:defRPr>
            </a:pPr>
            <a:endParaRPr lang="en-US"/>
          </a:p>
        </c:txPr>
        <c:crossAx val="1661721759"/>
        <c:crosses val="autoZero"/>
        <c:auto val="1"/>
        <c:lblAlgn val="ctr"/>
        <c:lblOffset val="100"/>
        <c:noMultiLvlLbl val="0"/>
      </c:catAx>
      <c:valAx>
        <c:axId val="1661721759"/>
        <c:scaling>
          <c:orientation val="minMax"/>
          <c:max val="0.2"/>
          <c:min val="-1.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30399"/>
        <c:crosses val="autoZero"/>
        <c:crossBetween val="between"/>
        <c:majorUnit val="0.4"/>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GB" sz="1400" b="1" i="0" u="none" strike="noStrike" baseline="0" dirty="0">
                <a:solidFill>
                  <a:srgbClr val="002060"/>
                </a:solidFill>
              </a:rPr>
              <a:t>CO</a:t>
            </a:r>
            <a:r>
              <a:rPr lang="en-GB" sz="1400" b="1" i="0" u="none" strike="noStrike" baseline="-25000" dirty="0">
                <a:solidFill>
                  <a:srgbClr val="002060"/>
                </a:solidFill>
              </a:rPr>
              <a:t>2</a:t>
            </a:r>
            <a:r>
              <a:rPr lang="en-GB" sz="1400" b="1" i="0" u="none" strike="noStrike" baseline="0" dirty="0">
                <a:solidFill>
                  <a:srgbClr val="002060"/>
                </a:solidFill>
              </a:rPr>
              <a:t> compensation point in absence of Rd (</a:t>
            </a:r>
            <a:r>
              <a:rPr lang="el-GR" sz="1400" b="1" i="0" u="none" strike="noStrike" baseline="0" dirty="0">
                <a:solidFill>
                  <a:srgbClr val="002060"/>
                </a:solidFill>
              </a:rPr>
              <a:t>Γ*</a:t>
            </a:r>
            <a:r>
              <a:rPr lang="en-IN" sz="1400" b="1" i="0" u="none" strike="noStrike" baseline="0" dirty="0">
                <a:solidFill>
                  <a:srgbClr val="002060"/>
                </a:solidFill>
              </a:rPr>
              <a:t>)</a:t>
            </a:r>
            <a:endParaRPr lang="en-IN" b="1" dirty="0">
              <a:solidFill>
                <a:srgbClr val="002060"/>
              </a:solidFill>
            </a:endParaRPr>
          </a:p>
        </c:rich>
      </c:tx>
      <c:layout>
        <c:manualLayout>
          <c:xMode val="edge"/>
          <c:yMode val="edge"/>
          <c:x val="0.16330348182392632"/>
          <c:y val="6.4590542099192613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1-21B4-4298-BB90-75D5073FBB57}"/>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3-21B4-4298-BB90-75D5073FBB57}"/>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5-21B4-4298-BB90-75D5073FBB57}"/>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07-21B4-4298-BB90-75D5073FBB57}"/>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09-21B4-4298-BB90-75D5073FBB57}"/>
              </c:ext>
            </c:extLst>
          </c:dPt>
          <c:dPt>
            <c:idx val="10"/>
            <c:invertIfNegative val="0"/>
            <c:bubble3D val="0"/>
            <c:spPr>
              <a:solidFill>
                <a:sysClr val="window" lastClr="FFFFFF"/>
              </a:solidFill>
              <a:ln>
                <a:solidFill>
                  <a:schemeClr val="tx1"/>
                </a:solidFill>
              </a:ln>
              <a:effectLst/>
            </c:spPr>
            <c:extLst>
              <c:ext xmlns:c16="http://schemas.microsoft.com/office/drawing/2014/chart" uri="{C3380CC4-5D6E-409C-BE32-E72D297353CC}">
                <c16:uniqueId val="{0000000B-21B4-4298-BB90-75D5073FBB57}"/>
              </c:ext>
            </c:extLst>
          </c:dPt>
          <c:dPt>
            <c:idx val="11"/>
            <c:invertIfNegative val="0"/>
            <c:bubble3D val="0"/>
            <c:spPr>
              <a:solidFill>
                <a:sysClr val="window" lastClr="FFFFFF"/>
              </a:solidFill>
              <a:ln>
                <a:solidFill>
                  <a:schemeClr val="tx1"/>
                </a:solidFill>
              </a:ln>
              <a:effectLst/>
            </c:spPr>
            <c:extLst>
              <c:ext xmlns:c16="http://schemas.microsoft.com/office/drawing/2014/chart" uri="{C3380CC4-5D6E-409C-BE32-E72D297353CC}">
                <c16:uniqueId val="{0000000D-21B4-4298-BB90-75D5073FBB57}"/>
              </c:ext>
            </c:extLst>
          </c:dPt>
          <c:errBars>
            <c:errBarType val="both"/>
            <c:errValType val="cust"/>
            <c:noEndCap val="0"/>
            <c:plus>
              <c:numRef>
                <c:f>'Data from R'!$U$25:$U$36</c:f>
                <c:numCache>
                  <c:formatCode>General</c:formatCode>
                  <c:ptCount val="12"/>
                  <c:pt idx="0">
                    <c:v>0.50989390000000001</c:v>
                  </c:pt>
                  <c:pt idx="1">
                    <c:v>0.42863810000000002</c:v>
                  </c:pt>
                  <c:pt idx="2">
                    <c:v>0.72787290000000004</c:v>
                  </c:pt>
                  <c:pt idx="3">
                    <c:v>1.1613869999999999</c:v>
                  </c:pt>
                  <c:pt idx="4">
                    <c:v>0.75056809999999996</c:v>
                  </c:pt>
                  <c:pt idx="5">
                    <c:v>1.2587390000000001</c:v>
                  </c:pt>
                  <c:pt idx="6">
                    <c:v>0.91835069999999996</c:v>
                  </c:pt>
                  <c:pt idx="7">
                    <c:v>0.70740130000000001</c:v>
                  </c:pt>
                  <c:pt idx="8">
                    <c:v>0.78792329999999999</c:v>
                  </c:pt>
                  <c:pt idx="9">
                    <c:v>0.73761379999999999</c:v>
                  </c:pt>
                  <c:pt idx="10">
                    <c:v>0.82570650000000001</c:v>
                  </c:pt>
                  <c:pt idx="11">
                    <c:v>0.66717910000000002</c:v>
                  </c:pt>
                </c:numCache>
              </c:numRef>
            </c:plus>
            <c:minus>
              <c:numRef>
                <c:f>'Data from R'!$U$25:$U$36</c:f>
                <c:numCache>
                  <c:formatCode>General</c:formatCode>
                  <c:ptCount val="12"/>
                  <c:pt idx="0">
                    <c:v>0.50989390000000001</c:v>
                  </c:pt>
                  <c:pt idx="1">
                    <c:v>0.42863810000000002</c:v>
                  </c:pt>
                  <c:pt idx="2">
                    <c:v>0.72787290000000004</c:v>
                  </c:pt>
                  <c:pt idx="3">
                    <c:v>1.1613869999999999</c:v>
                  </c:pt>
                  <c:pt idx="4">
                    <c:v>0.75056809999999996</c:v>
                  </c:pt>
                  <c:pt idx="5">
                    <c:v>1.2587390000000001</c:v>
                  </c:pt>
                  <c:pt idx="6">
                    <c:v>0.91835069999999996</c:v>
                  </c:pt>
                  <c:pt idx="7">
                    <c:v>0.70740130000000001</c:v>
                  </c:pt>
                  <c:pt idx="8">
                    <c:v>0.78792329999999999</c:v>
                  </c:pt>
                  <c:pt idx="9">
                    <c:v>0.73761379999999999</c:v>
                  </c:pt>
                  <c:pt idx="10">
                    <c:v>0.82570650000000001</c:v>
                  </c:pt>
                  <c:pt idx="11">
                    <c:v>0.66717910000000002</c:v>
                  </c:pt>
                </c:numCache>
              </c:numRef>
            </c:minus>
            <c:spPr>
              <a:noFill/>
              <a:ln w="9525" cap="flat" cmpd="sng" algn="ctr">
                <a:solidFill>
                  <a:schemeClr val="tx1">
                    <a:lumMod val="65000"/>
                    <a:lumOff val="35000"/>
                  </a:schemeClr>
                </a:solidFill>
                <a:round/>
              </a:ln>
              <a:effectLst/>
            </c:spPr>
          </c:errBars>
          <c:cat>
            <c:strRef>
              <c:f>'Data from R'!$K$25:$K$36</c:f>
              <c:strCache>
                <c:ptCount val="12"/>
                <c:pt idx="0">
                  <c:v>AKT-4255</c:v>
                </c:pt>
                <c:pt idx="1">
                  <c:v>AKT-4261</c:v>
                </c:pt>
                <c:pt idx="2">
                  <c:v>AKT-4262</c:v>
                </c:pt>
                <c:pt idx="3">
                  <c:v>AKT-4265</c:v>
                </c:pt>
                <c:pt idx="4">
                  <c:v>AKT-4266</c:v>
                </c:pt>
                <c:pt idx="5">
                  <c:v>VC-ETH-4218</c:v>
                </c:pt>
                <c:pt idx="6">
                  <c:v>VC-ETH-4220</c:v>
                </c:pt>
                <c:pt idx="7">
                  <c:v>VC-ETH-4221</c:v>
                </c:pt>
                <c:pt idx="8">
                  <c:v>VC-ETH-4234</c:v>
                </c:pt>
                <c:pt idx="9">
                  <c:v>VC-ETH-4243</c:v>
                </c:pt>
                <c:pt idx="10">
                  <c:v>WT-FAU</c:v>
                </c:pt>
                <c:pt idx="11">
                  <c:v>WT-ETH</c:v>
                </c:pt>
              </c:strCache>
            </c:strRef>
          </c:cat>
          <c:val>
            <c:numRef>
              <c:f>'Data from R'!$T$25:$T$36</c:f>
              <c:numCache>
                <c:formatCode>General</c:formatCode>
                <c:ptCount val="12"/>
                <c:pt idx="0">
                  <c:v>49.496690000000001</c:v>
                </c:pt>
                <c:pt idx="1">
                  <c:v>49.835259999999998</c:v>
                </c:pt>
                <c:pt idx="2">
                  <c:v>50.610610000000001</c:v>
                </c:pt>
                <c:pt idx="3">
                  <c:v>50.902090000000001</c:v>
                </c:pt>
                <c:pt idx="4">
                  <c:v>50.230919999999998</c:v>
                </c:pt>
                <c:pt idx="5">
                  <c:v>52.37762</c:v>
                </c:pt>
                <c:pt idx="6">
                  <c:v>52.199359999999999</c:v>
                </c:pt>
                <c:pt idx="7">
                  <c:v>52.144629999999999</c:v>
                </c:pt>
                <c:pt idx="8">
                  <c:v>52.748139999999999</c:v>
                </c:pt>
                <c:pt idx="9">
                  <c:v>52.810749999999999</c:v>
                </c:pt>
                <c:pt idx="10">
                  <c:v>49.449730000000002</c:v>
                </c:pt>
                <c:pt idx="11">
                  <c:v>49.255479999999999</c:v>
                </c:pt>
              </c:numCache>
            </c:numRef>
          </c:val>
          <c:extLst>
            <c:ext xmlns:c16="http://schemas.microsoft.com/office/drawing/2014/chart" uri="{C3380CC4-5D6E-409C-BE32-E72D297353CC}">
              <c16:uniqueId val="{0000000E-21B4-4298-BB90-75D5073FBB57}"/>
            </c:ext>
          </c:extLst>
        </c:ser>
        <c:dLbls>
          <c:showLegendKey val="0"/>
          <c:showVal val="0"/>
          <c:showCatName val="0"/>
          <c:showSerName val="0"/>
          <c:showPercent val="0"/>
          <c:showBubbleSize val="0"/>
        </c:dLbls>
        <c:gapWidth val="70"/>
        <c:overlap val="-27"/>
        <c:axId val="1661739039"/>
        <c:axId val="1661747679"/>
      </c:barChart>
      <c:catAx>
        <c:axId val="1661739039"/>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47679"/>
        <c:crosses val="autoZero"/>
        <c:auto val="1"/>
        <c:lblAlgn val="ctr"/>
        <c:lblOffset val="100"/>
        <c:noMultiLvlLbl val="0"/>
      </c:catAx>
      <c:valAx>
        <c:axId val="166174767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IN" sz="1200" b="1" i="0" u="none" strike="noStrike" baseline="0" dirty="0"/>
                  <a:t>µmol mol⁻¹</a:t>
                </a:r>
                <a:endParaRPr lang="en-IN" sz="1200" b="1" dirty="0"/>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I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661739039"/>
        <c:crosses val="autoZero"/>
        <c:crossBetween val="between"/>
        <c:majorUnit val="2.5"/>
      </c:valAx>
      <c:spPr>
        <a:noFill/>
        <a:ln>
          <a:solidFill>
            <a:schemeClr val="tx1"/>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V</a:t>
            </a:r>
            <a:r>
              <a:rPr lang="en-IN" b="1" baseline="-25000" dirty="0" err="1">
                <a:solidFill>
                  <a:srgbClr val="002060"/>
                </a:solidFill>
              </a:rPr>
              <a:t>cmax</a:t>
            </a:r>
            <a:endParaRPr lang="en-IN" b="1" baseline="-25000" dirty="0">
              <a:solidFill>
                <a:srgbClr val="00206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1-13CC-4950-841E-6442CD66CE4F}"/>
              </c:ext>
            </c:extLst>
          </c:dPt>
          <c:dPt>
            <c:idx val="6"/>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3-13CC-4950-841E-6442CD66CE4F}"/>
              </c:ext>
            </c:extLst>
          </c:dPt>
          <c:errBars>
            <c:errBarType val="both"/>
            <c:errValType val="cust"/>
            <c:noEndCap val="0"/>
            <c:plus>
              <c:numRef>
                <c:f>'From R (2)'!$M$6:$M$19</c:f>
                <c:numCache>
                  <c:formatCode>General</c:formatCode>
                  <c:ptCount val="14"/>
                  <c:pt idx="0">
                    <c:v>1.554276</c:v>
                  </c:pt>
                  <c:pt idx="1">
                    <c:v>0.82677590000000001</c:v>
                  </c:pt>
                  <c:pt idx="2">
                    <c:v>1.1123130000000001</c:v>
                  </c:pt>
                  <c:pt idx="3">
                    <c:v>1.7206410000000001</c:v>
                  </c:pt>
                  <c:pt idx="4">
                    <c:v>1.7751859999999999</c:v>
                  </c:pt>
                  <c:pt idx="5">
                    <c:v>0.98708289999999999</c:v>
                  </c:pt>
                  <c:pt idx="6">
                    <c:v>1.5873429999999999</c:v>
                  </c:pt>
                </c:numCache>
              </c:numRef>
            </c:plus>
            <c:minus>
              <c:numRef>
                <c:f>'From R (2)'!$M$6:$M$19</c:f>
                <c:numCache>
                  <c:formatCode>General</c:formatCode>
                  <c:ptCount val="14"/>
                  <c:pt idx="0">
                    <c:v>1.554276</c:v>
                  </c:pt>
                  <c:pt idx="1">
                    <c:v>0.82677590000000001</c:v>
                  </c:pt>
                  <c:pt idx="2">
                    <c:v>1.1123130000000001</c:v>
                  </c:pt>
                  <c:pt idx="3">
                    <c:v>1.7206410000000001</c:v>
                  </c:pt>
                  <c:pt idx="4">
                    <c:v>1.7751859999999999</c:v>
                  </c:pt>
                  <c:pt idx="5">
                    <c:v>0.98708289999999999</c:v>
                  </c:pt>
                  <c:pt idx="6">
                    <c:v>1.5873429999999999</c:v>
                  </c:pt>
                </c:numCache>
              </c:numRef>
            </c:minus>
            <c:spPr>
              <a:noFill/>
              <a:ln w="9525" cap="flat" cmpd="sng" algn="ctr">
                <a:solidFill>
                  <a:schemeClr val="tx1">
                    <a:lumMod val="65000"/>
                    <a:lumOff val="35000"/>
                  </a:schemeClr>
                </a:solidFill>
                <a:round/>
              </a:ln>
              <a:effectLst/>
            </c:spPr>
          </c:errBars>
          <c:cat>
            <c:strRef>
              <c:f>'From R (2)'!$K$6:$K$12</c:f>
              <c:strCache>
                <c:ptCount val="7"/>
                <c:pt idx="0">
                  <c:v>GPT-NTT-V2_4838</c:v>
                </c:pt>
                <c:pt idx="1">
                  <c:v>GPT-NTT-V2_4839</c:v>
                </c:pt>
                <c:pt idx="2">
                  <c:v>GPT-NTT-V2_4844</c:v>
                </c:pt>
                <c:pt idx="3">
                  <c:v>GPT-NTT-V2_4845</c:v>
                </c:pt>
                <c:pt idx="4">
                  <c:v>GPT-NTT-V2_4847</c:v>
                </c:pt>
                <c:pt idx="5">
                  <c:v>TMS60444-FAU</c:v>
                </c:pt>
                <c:pt idx="6">
                  <c:v>TMS60444-ETH</c:v>
                </c:pt>
              </c:strCache>
            </c:strRef>
          </c:cat>
          <c:val>
            <c:numRef>
              <c:f>'From R (2)'!$L$6:$L$12</c:f>
              <c:numCache>
                <c:formatCode>General</c:formatCode>
                <c:ptCount val="7"/>
                <c:pt idx="0">
                  <c:v>59.354280000000003</c:v>
                </c:pt>
                <c:pt idx="1">
                  <c:v>59.355220000000003</c:v>
                </c:pt>
                <c:pt idx="2">
                  <c:v>70.465699999999998</c:v>
                </c:pt>
                <c:pt idx="3">
                  <c:v>76.196240000000003</c:v>
                </c:pt>
                <c:pt idx="4">
                  <c:v>62.042180000000002</c:v>
                </c:pt>
                <c:pt idx="5">
                  <c:v>67.286919999999995</c:v>
                </c:pt>
                <c:pt idx="6">
                  <c:v>53.674129999999998</c:v>
                </c:pt>
              </c:numCache>
            </c:numRef>
          </c:val>
          <c:extLst>
            <c:ext xmlns:c16="http://schemas.microsoft.com/office/drawing/2014/chart" uri="{C3380CC4-5D6E-409C-BE32-E72D297353CC}">
              <c16:uniqueId val="{00000004-13CC-4950-841E-6442CD66CE4F}"/>
            </c:ext>
          </c:extLst>
        </c:ser>
        <c:dLbls>
          <c:showLegendKey val="0"/>
          <c:showVal val="0"/>
          <c:showCatName val="0"/>
          <c:showSerName val="0"/>
          <c:showPercent val="0"/>
          <c:showBubbleSize val="0"/>
        </c:dLbls>
        <c:gapWidth val="70"/>
        <c:overlap val="-27"/>
        <c:axId val="312998688"/>
        <c:axId val="312999168"/>
      </c:barChart>
      <c:catAx>
        <c:axId val="31299868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2999168"/>
        <c:crosses val="autoZero"/>
        <c:auto val="1"/>
        <c:lblAlgn val="ctr"/>
        <c:lblOffset val="100"/>
        <c:noMultiLvlLbl val="0"/>
      </c:catAx>
      <c:valAx>
        <c:axId val="312999168"/>
        <c:scaling>
          <c:orientation val="minMax"/>
          <c:max val="85"/>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2998688"/>
        <c:crosses val="autoZero"/>
        <c:crossBetween val="between"/>
        <c:majorUnit val="10"/>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J</a:t>
            </a:r>
            <a:r>
              <a:rPr lang="en-IN" b="1" baseline="-25000" dirty="0" err="1">
                <a:solidFill>
                  <a:srgbClr val="002060"/>
                </a:solidFill>
              </a:rPr>
              <a:t>max</a:t>
            </a:r>
            <a:endParaRPr lang="en-IN" b="1" baseline="-25000" dirty="0">
              <a:solidFill>
                <a:srgbClr val="00206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1-C475-4377-AE4D-AADF70D0D49E}"/>
              </c:ext>
            </c:extLst>
          </c:dPt>
          <c:dPt>
            <c:idx val="6"/>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3-C475-4377-AE4D-AADF70D0D49E}"/>
              </c:ext>
            </c:extLst>
          </c:dPt>
          <c:errBars>
            <c:errBarType val="both"/>
            <c:errValType val="cust"/>
            <c:noEndCap val="0"/>
            <c:plus>
              <c:numRef>
                <c:f>'From R (2)'!$O$6:$O$19</c:f>
                <c:numCache>
                  <c:formatCode>General</c:formatCode>
                  <c:ptCount val="14"/>
                  <c:pt idx="0">
                    <c:v>4.5743109999999998</c:v>
                  </c:pt>
                  <c:pt idx="1">
                    <c:v>6.5709970000000002</c:v>
                  </c:pt>
                  <c:pt idx="2">
                    <c:v>6.7156640000000003</c:v>
                  </c:pt>
                  <c:pt idx="3">
                    <c:v>5.4484589999999997</c:v>
                  </c:pt>
                  <c:pt idx="4">
                    <c:v>4.7219879999999996</c:v>
                  </c:pt>
                  <c:pt idx="5">
                    <c:v>6.939851</c:v>
                  </c:pt>
                  <c:pt idx="6">
                    <c:v>5.7966220000000002</c:v>
                  </c:pt>
                </c:numCache>
              </c:numRef>
            </c:plus>
            <c:minus>
              <c:numRef>
                <c:f>'From R (2)'!$O$6:$O$19</c:f>
                <c:numCache>
                  <c:formatCode>General</c:formatCode>
                  <c:ptCount val="14"/>
                  <c:pt idx="0">
                    <c:v>4.5743109999999998</c:v>
                  </c:pt>
                  <c:pt idx="1">
                    <c:v>6.5709970000000002</c:v>
                  </c:pt>
                  <c:pt idx="2">
                    <c:v>6.7156640000000003</c:v>
                  </c:pt>
                  <c:pt idx="3">
                    <c:v>5.4484589999999997</c:v>
                  </c:pt>
                  <c:pt idx="4">
                    <c:v>4.7219879999999996</c:v>
                  </c:pt>
                  <c:pt idx="5">
                    <c:v>6.939851</c:v>
                  </c:pt>
                  <c:pt idx="6">
                    <c:v>5.7966220000000002</c:v>
                  </c:pt>
                </c:numCache>
              </c:numRef>
            </c:minus>
            <c:spPr>
              <a:noFill/>
              <a:ln w="9525" cap="flat" cmpd="sng" algn="ctr">
                <a:solidFill>
                  <a:schemeClr val="tx1">
                    <a:lumMod val="65000"/>
                    <a:lumOff val="35000"/>
                  </a:schemeClr>
                </a:solidFill>
                <a:round/>
              </a:ln>
              <a:effectLst/>
            </c:spPr>
          </c:errBars>
          <c:cat>
            <c:strRef>
              <c:f>'From R (2)'!$K$6:$K$12</c:f>
              <c:strCache>
                <c:ptCount val="7"/>
                <c:pt idx="0">
                  <c:v>GPT-NTT-V2_4838</c:v>
                </c:pt>
                <c:pt idx="1">
                  <c:v>GPT-NTT-V2_4839</c:v>
                </c:pt>
                <c:pt idx="2">
                  <c:v>GPT-NTT-V2_4844</c:v>
                </c:pt>
                <c:pt idx="3">
                  <c:v>GPT-NTT-V2_4845</c:v>
                </c:pt>
                <c:pt idx="4">
                  <c:v>GPT-NTT-V2_4847</c:v>
                </c:pt>
                <c:pt idx="5">
                  <c:v>TMS60444-FAU</c:v>
                </c:pt>
                <c:pt idx="6">
                  <c:v>TMS60444-ETH</c:v>
                </c:pt>
              </c:strCache>
            </c:strRef>
          </c:cat>
          <c:val>
            <c:numRef>
              <c:f>'From R (2)'!$N$6:$N$12</c:f>
              <c:numCache>
                <c:formatCode>General</c:formatCode>
                <c:ptCount val="7"/>
                <c:pt idx="0">
                  <c:v>100.1617</c:v>
                </c:pt>
                <c:pt idx="1">
                  <c:v>114.6807</c:v>
                </c:pt>
                <c:pt idx="2">
                  <c:v>125.0979</c:v>
                </c:pt>
                <c:pt idx="3">
                  <c:v>136.6585</c:v>
                </c:pt>
                <c:pt idx="4">
                  <c:v>117.0838</c:v>
                </c:pt>
                <c:pt idx="5">
                  <c:v>114.5312</c:v>
                </c:pt>
                <c:pt idx="6">
                  <c:v>97.255650000000003</c:v>
                </c:pt>
              </c:numCache>
            </c:numRef>
          </c:val>
          <c:extLst>
            <c:ext xmlns:c16="http://schemas.microsoft.com/office/drawing/2014/chart" uri="{C3380CC4-5D6E-409C-BE32-E72D297353CC}">
              <c16:uniqueId val="{00000004-C475-4377-AE4D-AADF70D0D49E}"/>
            </c:ext>
          </c:extLst>
        </c:ser>
        <c:dLbls>
          <c:showLegendKey val="0"/>
          <c:showVal val="0"/>
          <c:showCatName val="0"/>
          <c:showSerName val="0"/>
          <c:showPercent val="0"/>
          <c:showBubbleSize val="0"/>
        </c:dLbls>
        <c:gapWidth val="70"/>
        <c:overlap val="-27"/>
        <c:axId val="1978247760"/>
        <c:axId val="1978241520"/>
      </c:barChart>
      <c:catAx>
        <c:axId val="197824776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978241520"/>
        <c:crosses val="autoZero"/>
        <c:auto val="1"/>
        <c:lblAlgn val="ctr"/>
        <c:lblOffset val="100"/>
        <c:noMultiLvlLbl val="0"/>
      </c:catAx>
      <c:valAx>
        <c:axId val="1978241520"/>
        <c:scaling>
          <c:orientation val="minMax"/>
          <c:max val="150"/>
          <c:min val="9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e⁻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1978247760"/>
        <c:crosses val="autoZero"/>
        <c:crossBetween val="between"/>
        <c:majorUnit val="20"/>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a:solidFill>
                  <a:srgbClr val="002060"/>
                </a:solidFill>
              </a:rPr>
              <a:t>TPU</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1-4FC2-46F8-A754-7A2D6218FEB0}"/>
              </c:ext>
            </c:extLst>
          </c:dPt>
          <c:dPt>
            <c:idx val="6"/>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3-4FC2-46F8-A754-7A2D6218FEB0}"/>
              </c:ext>
            </c:extLst>
          </c:dPt>
          <c:errBars>
            <c:errBarType val="both"/>
            <c:errValType val="cust"/>
            <c:noEndCap val="0"/>
            <c:plus>
              <c:numRef>
                <c:f>'From R (2)'!$S$6:$S$19</c:f>
                <c:numCache>
                  <c:formatCode>General</c:formatCode>
                  <c:ptCount val="14"/>
                  <c:pt idx="0">
                    <c:v>0.51493370000000005</c:v>
                  </c:pt>
                  <c:pt idx="1">
                    <c:v>0.52453119999999998</c:v>
                  </c:pt>
                  <c:pt idx="2">
                    <c:v>0.36544189999999999</c:v>
                  </c:pt>
                  <c:pt idx="3">
                    <c:v>0.41055000000000003</c:v>
                  </c:pt>
                  <c:pt idx="4">
                    <c:v>0.40992079999999997</c:v>
                  </c:pt>
                  <c:pt idx="5">
                    <c:v>0.48839830000000001</c:v>
                  </c:pt>
                  <c:pt idx="6">
                    <c:v>0.33959539999999999</c:v>
                  </c:pt>
                </c:numCache>
              </c:numRef>
            </c:plus>
            <c:minus>
              <c:numRef>
                <c:f>'From R (2)'!$S$6:$S$19</c:f>
                <c:numCache>
                  <c:formatCode>General</c:formatCode>
                  <c:ptCount val="14"/>
                  <c:pt idx="0">
                    <c:v>0.51493370000000005</c:v>
                  </c:pt>
                  <c:pt idx="1">
                    <c:v>0.52453119999999998</c:v>
                  </c:pt>
                  <c:pt idx="2">
                    <c:v>0.36544189999999999</c:v>
                  </c:pt>
                  <c:pt idx="3">
                    <c:v>0.41055000000000003</c:v>
                  </c:pt>
                  <c:pt idx="4">
                    <c:v>0.40992079999999997</c:v>
                  </c:pt>
                  <c:pt idx="5">
                    <c:v>0.48839830000000001</c:v>
                  </c:pt>
                  <c:pt idx="6">
                    <c:v>0.33959539999999999</c:v>
                  </c:pt>
                </c:numCache>
              </c:numRef>
            </c:minus>
            <c:spPr>
              <a:noFill/>
              <a:ln w="9525" cap="flat" cmpd="sng" algn="ctr">
                <a:solidFill>
                  <a:schemeClr val="tx1">
                    <a:lumMod val="65000"/>
                    <a:lumOff val="35000"/>
                  </a:schemeClr>
                </a:solidFill>
                <a:round/>
              </a:ln>
              <a:effectLst/>
            </c:spPr>
          </c:errBars>
          <c:cat>
            <c:strRef>
              <c:f>'From R (2)'!$K$6:$K$12</c:f>
              <c:strCache>
                <c:ptCount val="7"/>
                <c:pt idx="0">
                  <c:v>GPT-NTT-V2_4838</c:v>
                </c:pt>
                <c:pt idx="1">
                  <c:v>GPT-NTT-V2_4839</c:v>
                </c:pt>
                <c:pt idx="2">
                  <c:v>GPT-NTT-V2_4844</c:v>
                </c:pt>
                <c:pt idx="3">
                  <c:v>GPT-NTT-V2_4845</c:v>
                </c:pt>
                <c:pt idx="4">
                  <c:v>GPT-NTT-V2_4847</c:v>
                </c:pt>
                <c:pt idx="5">
                  <c:v>TMS60444-FAU</c:v>
                </c:pt>
                <c:pt idx="6">
                  <c:v>TMS60444-ETH</c:v>
                </c:pt>
              </c:strCache>
            </c:strRef>
          </c:cat>
          <c:val>
            <c:numRef>
              <c:f>'From R (2)'!$R$6:$R$12</c:f>
              <c:numCache>
                <c:formatCode>General</c:formatCode>
                <c:ptCount val="7"/>
                <c:pt idx="0">
                  <c:v>6.9566790000000003</c:v>
                </c:pt>
                <c:pt idx="1">
                  <c:v>7.3816810000000004</c:v>
                </c:pt>
                <c:pt idx="2">
                  <c:v>7.9475689999999997</c:v>
                </c:pt>
                <c:pt idx="3">
                  <c:v>8.0862219999999994</c:v>
                </c:pt>
                <c:pt idx="4">
                  <c:v>7.8398770000000004</c:v>
                </c:pt>
                <c:pt idx="5">
                  <c:v>7.4665189999999999</c:v>
                </c:pt>
                <c:pt idx="6">
                  <c:v>6.7770770000000002</c:v>
                </c:pt>
              </c:numCache>
            </c:numRef>
          </c:val>
          <c:extLst>
            <c:ext xmlns:c16="http://schemas.microsoft.com/office/drawing/2014/chart" uri="{C3380CC4-5D6E-409C-BE32-E72D297353CC}">
              <c16:uniqueId val="{00000004-4FC2-46F8-A754-7A2D6218FEB0}"/>
            </c:ext>
          </c:extLst>
        </c:ser>
        <c:dLbls>
          <c:showLegendKey val="0"/>
          <c:showVal val="0"/>
          <c:showCatName val="0"/>
          <c:showSerName val="0"/>
          <c:showPercent val="0"/>
          <c:showBubbleSize val="0"/>
        </c:dLbls>
        <c:gapWidth val="70"/>
        <c:overlap val="-27"/>
        <c:axId val="312968448"/>
        <c:axId val="312968928"/>
      </c:barChart>
      <c:catAx>
        <c:axId val="31296844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2968928"/>
        <c:crosses val="autoZero"/>
        <c:auto val="1"/>
        <c:lblAlgn val="ctr"/>
        <c:lblOffset val="100"/>
        <c:noMultiLvlLbl val="0"/>
      </c:catAx>
      <c:valAx>
        <c:axId val="312968928"/>
        <c:scaling>
          <c:orientation val="minMax"/>
          <c:min val="6"/>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2968448"/>
        <c:crosses val="autoZero"/>
        <c:crossBetween val="between"/>
        <c:majorUnit val="1"/>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a:solidFill>
                  <a:srgbClr val="002060"/>
                </a:solidFill>
              </a:rPr>
              <a:t>Rd</a:t>
            </a:r>
          </a:p>
        </c:rich>
      </c:tx>
      <c:layout>
        <c:manualLayout>
          <c:xMode val="edge"/>
          <c:yMode val="edge"/>
          <c:x val="0.3914469713600251"/>
          <c:y val="0.8156787324607153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noFill/>
              <a:ln>
                <a:solidFill>
                  <a:sysClr val="windowText" lastClr="000000"/>
                </a:solidFill>
              </a:ln>
              <a:effectLst/>
            </c:spPr>
            <c:extLst>
              <c:ext xmlns:c16="http://schemas.microsoft.com/office/drawing/2014/chart" uri="{C3380CC4-5D6E-409C-BE32-E72D297353CC}">
                <c16:uniqueId val="{00000001-0A65-49A8-93D8-666D25FE7ED4}"/>
              </c:ext>
            </c:extLst>
          </c:dPt>
          <c:dPt>
            <c:idx val="6"/>
            <c:invertIfNegative val="0"/>
            <c:bubble3D val="0"/>
            <c:spPr>
              <a:noFill/>
              <a:ln>
                <a:solidFill>
                  <a:sysClr val="windowText" lastClr="000000"/>
                </a:solidFill>
              </a:ln>
              <a:effectLst/>
            </c:spPr>
            <c:extLst>
              <c:ext xmlns:c16="http://schemas.microsoft.com/office/drawing/2014/chart" uri="{C3380CC4-5D6E-409C-BE32-E72D297353CC}">
                <c16:uniqueId val="{00000003-0A65-49A8-93D8-666D25FE7ED4}"/>
              </c:ext>
            </c:extLst>
          </c:dPt>
          <c:errBars>
            <c:errBarType val="both"/>
            <c:errValType val="cust"/>
            <c:noEndCap val="0"/>
            <c:plus>
              <c:numRef>
                <c:f>'From R (2)'!$Q$6:$Q$19</c:f>
                <c:numCache>
                  <c:formatCode>General</c:formatCode>
                  <c:ptCount val="14"/>
                  <c:pt idx="0">
                    <c:v>9.1395779999999996E-2</c:v>
                  </c:pt>
                  <c:pt idx="1">
                    <c:v>4.2417209999999997E-2</c:v>
                  </c:pt>
                  <c:pt idx="2">
                    <c:v>5.166726E-2</c:v>
                  </c:pt>
                  <c:pt idx="3">
                    <c:v>0.14300189999999999</c:v>
                  </c:pt>
                  <c:pt idx="4">
                    <c:v>9.9015519999999996E-2</c:v>
                  </c:pt>
                  <c:pt idx="5">
                    <c:v>4.4263410000000003E-2</c:v>
                  </c:pt>
                  <c:pt idx="6">
                    <c:v>0.10995050000000001</c:v>
                  </c:pt>
                </c:numCache>
              </c:numRef>
            </c:plus>
            <c:minus>
              <c:numRef>
                <c:f>'From R (2)'!$Q$6:$Q$19</c:f>
                <c:numCache>
                  <c:formatCode>General</c:formatCode>
                  <c:ptCount val="14"/>
                  <c:pt idx="0">
                    <c:v>9.1395779999999996E-2</c:v>
                  </c:pt>
                  <c:pt idx="1">
                    <c:v>4.2417209999999997E-2</c:v>
                  </c:pt>
                  <c:pt idx="2">
                    <c:v>5.166726E-2</c:v>
                  </c:pt>
                  <c:pt idx="3">
                    <c:v>0.14300189999999999</c:v>
                  </c:pt>
                  <c:pt idx="4">
                    <c:v>9.9015519999999996E-2</c:v>
                  </c:pt>
                  <c:pt idx="5">
                    <c:v>4.4263410000000003E-2</c:v>
                  </c:pt>
                  <c:pt idx="6">
                    <c:v>0.10995050000000001</c:v>
                  </c:pt>
                </c:numCache>
              </c:numRef>
            </c:minus>
            <c:spPr>
              <a:noFill/>
              <a:ln w="9525" cap="flat" cmpd="sng" algn="ctr">
                <a:solidFill>
                  <a:schemeClr val="tx1">
                    <a:lumMod val="65000"/>
                    <a:lumOff val="35000"/>
                  </a:schemeClr>
                </a:solidFill>
                <a:round/>
              </a:ln>
              <a:effectLst/>
            </c:spPr>
          </c:errBars>
          <c:cat>
            <c:strRef>
              <c:f>'From R (2)'!$K$6:$K$12</c:f>
              <c:strCache>
                <c:ptCount val="7"/>
                <c:pt idx="0">
                  <c:v>GPT-NTT-V2_4838</c:v>
                </c:pt>
                <c:pt idx="1">
                  <c:v>GPT-NTT-V2_4839</c:v>
                </c:pt>
                <c:pt idx="2">
                  <c:v>GPT-NTT-V2_4844</c:v>
                </c:pt>
                <c:pt idx="3">
                  <c:v>GPT-NTT-V2_4845</c:v>
                </c:pt>
                <c:pt idx="4">
                  <c:v>GPT-NTT-V2_4847</c:v>
                </c:pt>
                <c:pt idx="5">
                  <c:v>TMS60444-FAU</c:v>
                </c:pt>
                <c:pt idx="6">
                  <c:v>TMS60444-ETH</c:v>
                </c:pt>
              </c:strCache>
            </c:strRef>
          </c:cat>
          <c:val>
            <c:numRef>
              <c:f>'From R (2)'!$P$6:$P$12</c:f>
              <c:numCache>
                <c:formatCode>General</c:formatCode>
                <c:ptCount val="7"/>
                <c:pt idx="0">
                  <c:v>-0.31605480000000002</c:v>
                </c:pt>
                <c:pt idx="1">
                  <c:v>-0.15038190000000001</c:v>
                </c:pt>
                <c:pt idx="2">
                  <c:v>-0.1976541</c:v>
                </c:pt>
                <c:pt idx="3">
                  <c:v>-9.2914360000000001E-2</c:v>
                </c:pt>
                <c:pt idx="4">
                  <c:v>-1.4725419999999999E-2</c:v>
                </c:pt>
                <c:pt idx="5">
                  <c:v>-0.4633623</c:v>
                </c:pt>
                <c:pt idx="6">
                  <c:v>-0.25686229999999999</c:v>
                </c:pt>
              </c:numCache>
            </c:numRef>
          </c:val>
          <c:extLst>
            <c:ext xmlns:c16="http://schemas.microsoft.com/office/drawing/2014/chart" uri="{C3380CC4-5D6E-409C-BE32-E72D297353CC}">
              <c16:uniqueId val="{00000004-0A65-49A8-93D8-666D25FE7ED4}"/>
            </c:ext>
          </c:extLst>
        </c:ser>
        <c:dLbls>
          <c:showLegendKey val="0"/>
          <c:showVal val="0"/>
          <c:showCatName val="0"/>
          <c:showSerName val="0"/>
          <c:showPercent val="0"/>
          <c:showBubbleSize val="0"/>
        </c:dLbls>
        <c:gapWidth val="70"/>
        <c:overlap val="-27"/>
        <c:axId val="312974688"/>
        <c:axId val="312973248"/>
      </c:barChart>
      <c:catAx>
        <c:axId val="312974688"/>
        <c:scaling>
          <c:orientation val="minMax"/>
        </c:scaling>
        <c:delete val="0"/>
        <c:axPos val="b"/>
        <c:numFmt formatCode="General" sourceLinked="1"/>
        <c:majorTickMark val="none"/>
        <c:minorTickMark val="none"/>
        <c:tickLblPos val="high"/>
        <c:spPr>
          <a:noFill/>
          <a:ln w="9525" cap="flat" cmpd="sng" algn="ctr">
            <a:solidFill>
              <a:schemeClr val="tx1"/>
            </a:solidFill>
            <a:round/>
          </a:ln>
          <a:effectLst/>
        </c:spPr>
        <c:txPr>
          <a:bodyPr rot="-5400000" spcFirstLastPara="1" vertOverflow="ellipsis" wrap="square" anchor="ctr" anchorCtr="1"/>
          <a:lstStyle/>
          <a:p>
            <a:pPr>
              <a:defRPr sz="1000" b="1" i="0" u="none" strike="noStrike" kern="1200" baseline="0">
                <a:solidFill>
                  <a:schemeClr val="tx1"/>
                </a:solidFill>
                <a:latin typeface="+mn-lt"/>
                <a:ea typeface="+mn-ea"/>
                <a:cs typeface="+mn-cs"/>
              </a:defRPr>
            </a:pPr>
            <a:endParaRPr lang="en-US"/>
          </a:p>
        </c:txPr>
        <c:crossAx val="312973248"/>
        <c:crosses val="autoZero"/>
        <c:auto val="1"/>
        <c:lblAlgn val="ctr"/>
        <c:lblOffset val="100"/>
        <c:noMultiLvlLbl val="0"/>
      </c:catAx>
      <c:valAx>
        <c:axId val="312973248"/>
        <c:scaling>
          <c:orientation val="minMax"/>
          <c:max val="0.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2974688"/>
        <c:crosses val="autoZero"/>
        <c:crossBetween val="between"/>
        <c:majorUnit val="0.2"/>
      </c:valAx>
      <c:spPr>
        <a:noFill/>
        <a:ln>
          <a:solidFill>
            <a:schemeClr val="tx1"/>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GB" b="1" dirty="0">
                <a:solidFill>
                  <a:srgbClr val="002060"/>
                </a:solidFill>
              </a:rPr>
              <a:t>CO</a:t>
            </a:r>
            <a:r>
              <a:rPr lang="en-GB" b="1" baseline="-25000" dirty="0">
                <a:solidFill>
                  <a:srgbClr val="002060"/>
                </a:solidFill>
              </a:rPr>
              <a:t>2</a:t>
            </a:r>
            <a:r>
              <a:rPr lang="en-GB" b="1" dirty="0">
                <a:solidFill>
                  <a:srgbClr val="002060"/>
                </a:solidFill>
              </a:rPr>
              <a:t> compensation point in absence of Rd (</a:t>
            </a:r>
            <a:r>
              <a:rPr lang="el-GR" b="1" dirty="0">
                <a:solidFill>
                  <a:srgbClr val="002060"/>
                </a:solidFill>
              </a:rPr>
              <a:t>Γ*</a:t>
            </a:r>
            <a:r>
              <a:rPr lang="en-IN" b="1" dirty="0">
                <a:solidFill>
                  <a:srgbClr val="002060"/>
                </a:solidFill>
              </a:rPr>
              <a:t>)</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1-9B46-48FA-8FD8-69C547405BB4}"/>
              </c:ext>
            </c:extLst>
          </c:dPt>
          <c:dPt>
            <c:idx val="6"/>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3-9B46-48FA-8FD8-69C547405BB4}"/>
              </c:ext>
            </c:extLst>
          </c:dPt>
          <c:errBars>
            <c:errBarType val="both"/>
            <c:errValType val="cust"/>
            <c:noEndCap val="0"/>
            <c:plus>
              <c:numRef>
                <c:f>'From R (2)'!$U$6:$U$19</c:f>
                <c:numCache>
                  <c:formatCode>General</c:formatCode>
                  <c:ptCount val="14"/>
                  <c:pt idx="0">
                    <c:v>1.495776</c:v>
                  </c:pt>
                  <c:pt idx="1">
                    <c:v>1.7525759999999999</c:v>
                  </c:pt>
                  <c:pt idx="2">
                    <c:v>1.25586</c:v>
                  </c:pt>
                  <c:pt idx="3">
                    <c:v>1.184958</c:v>
                  </c:pt>
                  <c:pt idx="4">
                    <c:v>1.4479839999999999</c:v>
                  </c:pt>
                  <c:pt idx="5">
                    <c:v>1.562943</c:v>
                  </c:pt>
                  <c:pt idx="6">
                    <c:v>1.185467</c:v>
                  </c:pt>
                </c:numCache>
              </c:numRef>
            </c:plus>
            <c:minus>
              <c:numRef>
                <c:f>'From R (2)'!$U$6:$U$19</c:f>
                <c:numCache>
                  <c:formatCode>General</c:formatCode>
                  <c:ptCount val="14"/>
                  <c:pt idx="0">
                    <c:v>1.495776</c:v>
                  </c:pt>
                  <c:pt idx="1">
                    <c:v>1.7525759999999999</c:v>
                  </c:pt>
                  <c:pt idx="2">
                    <c:v>1.25586</c:v>
                  </c:pt>
                  <c:pt idx="3">
                    <c:v>1.184958</c:v>
                  </c:pt>
                  <c:pt idx="4">
                    <c:v>1.4479839999999999</c:v>
                  </c:pt>
                  <c:pt idx="5">
                    <c:v>1.562943</c:v>
                  </c:pt>
                  <c:pt idx="6">
                    <c:v>1.185467</c:v>
                  </c:pt>
                </c:numCache>
              </c:numRef>
            </c:minus>
            <c:spPr>
              <a:noFill/>
              <a:ln w="9525" cap="flat" cmpd="sng" algn="ctr">
                <a:solidFill>
                  <a:schemeClr val="tx1">
                    <a:lumMod val="65000"/>
                    <a:lumOff val="35000"/>
                  </a:schemeClr>
                </a:solidFill>
                <a:round/>
              </a:ln>
              <a:effectLst/>
            </c:spPr>
          </c:errBars>
          <c:cat>
            <c:strRef>
              <c:f>'From R (2)'!$K$6:$K$12</c:f>
              <c:strCache>
                <c:ptCount val="7"/>
                <c:pt idx="0">
                  <c:v>GPT-NTT-V2_4838</c:v>
                </c:pt>
                <c:pt idx="1">
                  <c:v>GPT-NTT-V2_4839</c:v>
                </c:pt>
                <c:pt idx="2">
                  <c:v>GPT-NTT-V2_4844</c:v>
                </c:pt>
                <c:pt idx="3">
                  <c:v>GPT-NTT-V2_4845</c:v>
                </c:pt>
                <c:pt idx="4">
                  <c:v>GPT-NTT-V2_4847</c:v>
                </c:pt>
                <c:pt idx="5">
                  <c:v>TMS60444-FAU</c:v>
                </c:pt>
                <c:pt idx="6">
                  <c:v>TMS60444-ETH</c:v>
                </c:pt>
              </c:strCache>
            </c:strRef>
          </c:cat>
          <c:val>
            <c:numRef>
              <c:f>'From R (2)'!$T$6:$T$12</c:f>
              <c:numCache>
                <c:formatCode>General</c:formatCode>
                <c:ptCount val="7"/>
                <c:pt idx="0">
                  <c:v>53.059869999999997</c:v>
                </c:pt>
                <c:pt idx="1">
                  <c:v>56.290370000000003</c:v>
                </c:pt>
                <c:pt idx="2">
                  <c:v>55.074240000000003</c:v>
                </c:pt>
                <c:pt idx="3">
                  <c:v>53.333590000000001</c:v>
                </c:pt>
                <c:pt idx="4">
                  <c:v>55.295180000000002</c:v>
                </c:pt>
                <c:pt idx="5">
                  <c:v>55.583669999999998</c:v>
                </c:pt>
                <c:pt idx="6">
                  <c:v>56.178759999999997</c:v>
                </c:pt>
              </c:numCache>
            </c:numRef>
          </c:val>
          <c:extLst>
            <c:ext xmlns:c16="http://schemas.microsoft.com/office/drawing/2014/chart" uri="{C3380CC4-5D6E-409C-BE32-E72D297353CC}">
              <c16:uniqueId val="{00000004-9B46-48FA-8FD8-69C547405BB4}"/>
            </c:ext>
          </c:extLst>
        </c:ser>
        <c:dLbls>
          <c:showLegendKey val="0"/>
          <c:showVal val="0"/>
          <c:showCatName val="0"/>
          <c:showSerName val="0"/>
          <c:showPercent val="0"/>
          <c:showBubbleSize val="0"/>
        </c:dLbls>
        <c:gapWidth val="70"/>
        <c:overlap val="-27"/>
        <c:axId val="221058272"/>
        <c:axId val="221045312"/>
      </c:barChart>
      <c:catAx>
        <c:axId val="22105827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21045312"/>
        <c:crosses val="autoZero"/>
        <c:auto val="1"/>
        <c:lblAlgn val="ctr"/>
        <c:lblOffset val="100"/>
        <c:noMultiLvlLbl val="0"/>
      </c:catAx>
      <c:valAx>
        <c:axId val="221045312"/>
        <c:scaling>
          <c:orientation val="minMax"/>
          <c:min val="4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IN" sz="1200" b="1" i="0" u="none" strike="noStrike" kern="1200" baseline="0" dirty="0">
                    <a:solidFill>
                      <a:prstClr val="black"/>
                    </a:solidFill>
                  </a:rPr>
                  <a:t>µmol mol⁻¹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21058272"/>
        <c:crosses val="autoZero"/>
        <c:crossBetween val="between"/>
        <c:majorUnit val="5"/>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r>
              <a:rPr lang="en-GB" sz="1400" b="1" i="0" u="none" strike="noStrike" kern="1200" spc="0" baseline="0" dirty="0">
                <a:solidFill>
                  <a:srgbClr val="002060"/>
                </a:solidFill>
              </a:rPr>
              <a:t>CO</a:t>
            </a:r>
            <a:r>
              <a:rPr lang="en-GB" sz="1400" b="1" i="0" u="none" strike="noStrike" kern="1200" spc="0" baseline="-25000" dirty="0">
                <a:solidFill>
                  <a:srgbClr val="002060"/>
                </a:solidFill>
              </a:rPr>
              <a:t>2</a:t>
            </a:r>
            <a:r>
              <a:rPr lang="en-GB" sz="1400" b="1" i="0" u="none" strike="noStrike" kern="1200" spc="0" baseline="0" dirty="0">
                <a:solidFill>
                  <a:srgbClr val="002060"/>
                </a:solidFill>
              </a:rPr>
              <a:t> compensation point in absence of Rd (</a:t>
            </a:r>
            <a:r>
              <a:rPr lang="el-GR" sz="1400" b="1" i="0" u="none" strike="noStrike" kern="1200" spc="0" baseline="0" dirty="0">
                <a:solidFill>
                  <a:srgbClr val="002060"/>
                </a:solidFill>
              </a:rPr>
              <a:t>Γ*</a:t>
            </a:r>
            <a:r>
              <a:rPr lang="en-IN" sz="1400" b="1" i="0" u="none" strike="noStrike" kern="1200" spc="0" baseline="0" dirty="0">
                <a:solidFill>
                  <a:srgbClr val="002060"/>
                </a:solidFill>
              </a:rPr>
              <a:t>)</a:t>
            </a:r>
          </a:p>
        </c:rich>
      </c:tx>
      <c:layout>
        <c:manualLayout>
          <c:xMode val="edge"/>
          <c:yMode val="edge"/>
          <c:x val="0.14938034549218152"/>
          <c:y val="4.3745718538496875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rgbClr val="002060"/>
              </a:solidFill>
              <a:latin typeface="+mn-lt"/>
              <a:ea typeface="+mn-ea"/>
              <a:cs typeface="+mn-cs"/>
            </a:defRPr>
          </a:pPr>
          <a:endParaRPr lang="en-US"/>
        </a:p>
      </c:txPr>
    </c:title>
    <c:autoTitleDeleted val="0"/>
    <c:plotArea>
      <c:layout>
        <c:manualLayout>
          <c:layoutTarget val="inner"/>
          <c:xMode val="edge"/>
          <c:yMode val="edge"/>
          <c:x val="0.1579356857534327"/>
          <c:y val="0.24366697154572817"/>
          <c:w val="0.80701410614066094"/>
          <c:h val="0.38911854711767974"/>
        </c:manualLayout>
      </c:layout>
      <c:barChart>
        <c:barDir val="col"/>
        <c:grouping val="clustered"/>
        <c:varyColors val="0"/>
        <c:ser>
          <c:idx val="0"/>
          <c:order val="0"/>
          <c:spPr>
            <a:solidFill>
              <a:schemeClr val="tx1"/>
            </a:solidFill>
            <a:ln>
              <a:noFill/>
            </a:ln>
            <a:effectLst/>
          </c:spPr>
          <c:invertIfNegative val="0"/>
          <c:dPt>
            <c:idx val="5"/>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1-807D-4A02-B915-8195864FC9B3}"/>
              </c:ext>
            </c:extLst>
          </c:dPt>
          <c:dPt>
            <c:idx val="6"/>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3-807D-4A02-B915-8195864FC9B3}"/>
              </c:ext>
            </c:extLst>
          </c:dPt>
          <c:errBars>
            <c:errBarType val="both"/>
            <c:errValType val="cust"/>
            <c:noEndCap val="0"/>
            <c:plus>
              <c:numRef>
                <c:f>'Data from R'!$U$19:$U$25</c:f>
                <c:numCache>
                  <c:formatCode>General</c:formatCode>
                  <c:ptCount val="7"/>
                  <c:pt idx="0">
                    <c:v>1.419203</c:v>
                  </c:pt>
                  <c:pt idx="1">
                    <c:v>1.935206</c:v>
                  </c:pt>
                  <c:pt idx="2">
                    <c:v>1.802583</c:v>
                  </c:pt>
                  <c:pt idx="3">
                    <c:v>0.79247230000000002</c:v>
                  </c:pt>
                  <c:pt idx="4">
                    <c:v>0.91839570000000004</c:v>
                  </c:pt>
                  <c:pt idx="5">
                    <c:v>0.71041129999999997</c:v>
                  </c:pt>
                  <c:pt idx="6">
                    <c:v>1.263722</c:v>
                  </c:pt>
                </c:numCache>
              </c:numRef>
            </c:plus>
            <c:minus>
              <c:numRef>
                <c:f>'Data from R'!$U$19:$U$25</c:f>
                <c:numCache>
                  <c:formatCode>General</c:formatCode>
                  <c:ptCount val="7"/>
                  <c:pt idx="0">
                    <c:v>1.419203</c:v>
                  </c:pt>
                  <c:pt idx="1">
                    <c:v>1.935206</c:v>
                  </c:pt>
                  <c:pt idx="2">
                    <c:v>1.802583</c:v>
                  </c:pt>
                  <c:pt idx="3">
                    <c:v>0.79247230000000002</c:v>
                  </c:pt>
                  <c:pt idx="4">
                    <c:v>0.91839570000000004</c:v>
                  </c:pt>
                  <c:pt idx="5">
                    <c:v>0.71041129999999997</c:v>
                  </c:pt>
                  <c:pt idx="6">
                    <c:v>1.263722</c:v>
                  </c:pt>
                </c:numCache>
              </c:numRef>
            </c:minus>
            <c:spPr>
              <a:noFill/>
              <a:ln w="9525" cap="flat" cmpd="sng" algn="ctr">
                <a:solidFill>
                  <a:schemeClr val="tx1">
                    <a:lumMod val="65000"/>
                    <a:lumOff val="35000"/>
                  </a:schemeClr>
                </a:solidFill>
                <a:round/>
              </a:ln>
              <a:effectLst/>
            </c:spPr>
          </c:errBars>
          <c:cat>
            <c:strRef>
              <c:f>'Data from R'!$K$19:$K$25</c:f>
              <c:strCache>
                <c:ptCount val="7"/>
                <c:pt idx="0">
                  <c:v>AlaAT-4808</c:v>
                </c:pt>
                <c:pt idx="1">
                  <c:v>AlaAT-4809</c:v>
                </c:pt>
                <c:pt idx="2">
                  <c:v>AlaAT-4810</c:v>
                </c:pt>
                <c:pt idx="3">
                  <c:v>AlaAT-4812</c:v>
                </c:pt>
                <c:pt idx="4">
                  <c:v>AlaAT-4813</c:v>
                </c:pt>
                <c:pt idx="5">
                  <c:v>TMS60444-FAU</c:v>
                </c:pt>
                <c:pt idx="6">
                  <c:v>TMS60444-ETH</c:v>
                </c:pt>
              </c:strCache>
            </c:strRef>
          </c:cat>
          <c:val>
            <c:numRef>
              <c:f>'Data from R'!$T$19:$T$25</c:f>
              <c:numCache>
                <c:formatCode>General</c:formatCode>
                <c:ptCount val="7"/>
                <c:pt idx="0">
                  <c:v>52.587879999999998</c:v>
                </c:pt>
                <c:pt idx="1">
                  <c:v>54.440199999999997</c:v>
                </c:pt>
                <c:pt idx="2">
                  <c:v>55.000010000000003</c:v>
                </c:pt>
                <c:pt idx="3">
                  <c:v>52.53434</c:v>
                </c:pt>
                <c:pt idx="4">
                  <c:v>50.94444</c:v>
                </c:pt>
                <c:pt idx="5">
                  <c:v>54.786070000000002</c:v>
                </c:pt>
                <c:pt idx="6">
                  <c:v>54.78116</c:v>
                </c:pt>
              </c:numCache>
            </c:numRef>
          </c:val>
          <c:extLst>
            <c:ext xmlns:c16="http://schemas.microsoft.com/office/drawing/2014/chart" uri="{C3380CC4-5D6E-409C-BE32-E72D297353CC}">
              <c16:uniqueId val="{00000004-807D-4A02-B915-8195864FC9B3}"/>
            </c:ext>
          </c:extLst>
        </c:ser>
        <c:dLbls>
          <c:showLegendKey val="0"/>
          <c:showVal val="0"/>
          <c:showCatName val="0"/>
          <c:showSerName val="0"/>
          <c:showPercent val="0"/>
          <c:showBubbleSize val="0"/>
        </c:dLbls>
        <c:gapWidth val="70"/>
        <c:overlap val="-27"/>
        <c:axId val="32669968"/>
        <c:axId val="32664688"/>
      </c:barChart>
      <c:catAx>
        <c:axId val="3266996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2664688"/>
        <c:crosses val="autoZero"/>
        <c:auto val="1"/>
        <c:lblAlgn val="ctr"/>
        <c:lblOffset val="100"/>
        <c:noMultiLvlLbl val="0"/>
      </c:catAx>
      <c:valAx>
        <c:axId val="32664688"/>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n-IN" sz="1200" b="1" i="0" u="none" strike="noStrike" kern="1200" baseline="0" dirty="0">
                    <a:solidFill>
                      <a:prstClr val="black"/>
                    </a:solidFill>
                  </a:rPr>
                  <a:t>µmol mol⁻¹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2669968"/>
        <c:crosses val="autoZero"/>
        <c:crossBetween val="between"/>
        <c:majorUnit val="5"/>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V</a:t>
            </a:r>
            <a:r>
              <a:rPr lang="en-IN" b="1" baseline="-25000" dirty="0" err="1">
                <a:solidFill>
                  <a:srgbClr val="002060"/>
                </a:solidFill>
              </a:rPr>
              <a:t>cmax</a:t>
            </a:r>
            <a:endParaRPr lang="en-IN" b="1" baseline="-25000" dirty="0">
              <a:solidFill>
                <a:srgbClr val="00206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1-5865-4DC0-B394-D78E0506DA77}"/>
              </c:ext>
            </c:extLst>
          </c:dPt>
          <c:dPt>
            <c:idx val="6"/>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3-5865-4DC0-B394-D78E0506DA77}"/>
              </c:ext>
            </c:extLst>
          </c:dPt>
          <c:errBars>
            <c:errBarType val="both"/>
            <c:errValType val="cust"/>
            <c:noEndCap val="0"/>
            <c:plus>
              <c:numRef>
                <c:f>'Data from R'!$M$19:$M$25</c:f>
                <c:numCache>
                  <c:formatCode>General</c:formatCode>
                  <c:ptCount val="7"/>
                  <c:pt idx="0">
                    <c:v>1.575191</c:v>
                  </c:pt>
                  <c:pt idx="1">
                    <c:v>1.9488179999999999</c:v>
                  </c:pt>
                  <c:pt idx="2">
                    <c:v>2.0179809999999998</c:v>
                  </c:pt>
                  <c:pt idx="3">
                    <c:v>3.5716619999999999</c:v>
                  </c:pt>
                  <c:pt idx="4">
                    <c:v>3.3431660000000001</c:v>
                  </c:pt>
                  <c:pt idx="5">
                    <c:v>2.532724</c:v>
                  </c:pt>
                  <c:pt idx="6">
                    <c:v>2.1070039999999999</c:v>
                  </c:pt>
                </c:numCache>
              </c:numRef>
            </c:plus>
            <c:minus>
              <c:numRef>
                <c:f>'Data from R'!$M$19:$M$25</c:f>
                <c:numCache>
                  <c:formatCode>General</c:formatCode>
                  <c:ptCount val="7"/>
                  <c:pt idx="0">
                    <c:v>1.575191</c:v>
                  </c:pt>
                  <c:pt idx="1">
                    <c:v>1.9488179999999999</c:v>
                  </c:pt>
                  <c:pt idx="2">
                    <c:v>2.0179809999999998</c:v>
                  </c:pt>
                  <c:pt idx="3">
                    <c:v>3.5716619999999999</c:v>
                  </c:pt>
                  <c:pt idx="4">
                    <c:v>3.3431660000000001</c:v>
                  </c:pt>
                  <c:pt idx="5">
                    <c:v>2.532724</c:v>
                  </c:pt>
                  <c:pt idx="6">
                    <c:v>2.1070039999999999</c:v>
                  </c:pt>
                </c:numCache>
              </c:numRef>
            </c:minus>
            <c:spPr>
              <a:noFill/>
              <a:ln w="9525" cap="flat" cmpd="sng" algn="ctr">
                <a:solidFill>
                  <a:schemeClr val="tx1">
                    <a:lumMod val="65000"/>
                    <a:lumOff val="35000"/>
                  </a:schemeClr>
                </a:solidFill>
                <a:round/>
              </a:ln>
              <a:effectLst/>
            </c:spPr>
          </c:errBars>
          <c:cat>
            <c:strRef>
              <c:f>'Data from R'!$K$19:$K$25</c:f>
              <c:strCache>
                <c:ptCount val="7"/>
                <c:pt idx="0">
                  <c:v>AlaAT-4808</c:v>
                </c:pt>
                <c:pt idx="1">
                  <c:v>AlaAT-4809</c:v>
                </c:pt>
                <c:pt idx="2">
                  <c:v>AlaAT-4810</c:v>
                </c:pt>
                <c:pt idx="3">
                  <c:v>AlaAT-4812</c:v>
                </c:pt>
                <c:pt idx="4">
                  <c:v>AlaAT-4813</c:v>
                </c:pt>
                <c:pt idx="5">
                  <c:v>TMS60444-FAU</c:v>
                </c:pt>
                <c:pt idx="6">
                  <c:v>TMS60444-ETH</c:v>
                </c:pt>
              </c:strCache>
            </c:strRef>
          </c:cat>
          <c:val>
            <c:numRef>
              <c:f>'Data from R'!$L$19:$L$25</c:f>
              <c:numCache>
                <c:formatCode>General</c:formatCode>
                <c:ptCount val="7"/>
                <c:pt idx="0">
                  <c:v>56.731140000000003</c:v>
                </c:pt>
                <c:pt idx="1">
                  <c:v>54.338079999999998</c:v>
                </c:pt>
                <c:pt idx="2">
                  <c:v>68.701130000000006</c:v>
                </c:pt>
                <c:pt idx="3">
                  <c:v>62.12771</c:v>
                </c:pt>
                <c:pt idx="4">
                  <c:v>63.054079999999999</c:v>
                </c:pt>
                <c:pt idx="5">
                  <c:v>66.407929999999993</c:v>
                </c:pt>
                <c:pt idx="6">
                  <c:v>65.173330000000007</c:v>
                </c:pt>
              </c:numCache>
            </c:numRef>
          </c:val>
          <c:extLst>
            <c:ext xmlns:c16="http://schemas.microsoft.com/office/drawing/2014/chart" uri="{C3380CC4-5D6E-409C-BE32-E72D297353CC}">
              <c16:uniqueId val="{00000004-5865-4DC0-B394-D78E0506DA77}"/>
            </c:ext>
          </c:extLst>
        </c:ser>
        <c:dLbls>
          <c:showLegendKey val="0"/>
          <c:showVal val="0"/>
          <c:showCatName val="0"/>
          <c:showSerName val="0"/>
          <c:showPercent val="0"/>
          <c:showBubbleSize val="0"/>
        </c:dLbls>
        <c:gapWidth val="70"/>
        <c:overlap val="-27"/>
        <c:axId val="313027008"/>
        <c:axId val="313025088"/>
      </c:barChart>
      <c:catAx>
        <c:axId val="31302700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3025088"/>
        <c:crosses val="autoZero"/>
        <c:auto val="1"/>
        <c:lblAlgn val="ctr"/>
        <c:lblOffset val="100"/>
        <c:noMultiLvlLbl val="0"/>
      </c:catAx>
      <c:valAx>
        <c:axId val="313025088"/>
        <c:scaling>
          <c:orientation val="minMax"/>
          <c:min val="4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13027008"/>
        <c:crosses val="autoZero"/>
        <c:crossBetween val="between"/>
        <c:majorUnit val="10"/>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err="1">
                <a:solidFill>
                  <a:srgbClr val="002060"/>
                </a:solidFill>
              </a:rPr>
              <a:t>J</a:t>
            </a:r>
            <a:r>
              <a:rPr lang="en-IN" b="1" baseline="-25000" dirty="0" err="1">
                <a:solidFill>
                  <a:srgbClr val="002060"/>
                </a:solidFill>
              </a:rPr>
              <a:t>max</a:t>
            </a:r>
            <a:endParaRPr lang="en-IN" b="1" baseline="-25000" dirty="0">
              <a:solidFill>
                <a:srgbClr val="002060"/>
              </a:solidFill>
            </a:endParaRP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IN"/>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1-F4CE-48D7-BE44-68682388C0AA}"/>
              </c:ext>
            </c:extLst>
          </c:dPt>
          <c:dPt>
            <c:idx val="6"/>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3-F4CE-48D7-BE44-68682388C0AA}"/>
              </c:ext>
            </c:extLst>
          </c:dPt>
          <c:errBars>
            <c:errBarType val="both"/>
            <c:errValType val="cust"/>
            <c:noEndCap val="0"/>
            <c:plus>
              <c:numRef>
                <c:f>'Data from R'!$O$19:$O$25</c:f>
                <c:numCache>
                  <c:formatCode>General</c:formatCode>
                  <c:ptCount val="7"/>
                  <c:pt idx="0">
                    <c:v>3.315499</c:v>
                  </c:pt>
                  <c:pt idx="1">
                    <c:v>6.402838</c:v>
                  </c:pt>
                  <c:pt idx="2">
                    <c:v>11.2424</c:v>
                  </c:pt>
                  <c:pt idx="3">
                    <c:v>7.8412920000000002</c:v>
                  </c:pt>
                  <c:pt idx="4">
                    <c:v>3.4425650000000001</c:v>
                  </c:pt>
                  <c:pt idx="5">
                    <c:v>1.9480189999999999</c:v>
                  </c:pt>
                  <c:pt idx="6">
                    <c:v>6.9248820000000002</c:v>
                  </c:pt>
                </c:numCache>
              </c:numRef>
            </c:plus>
            <c:minus>
              <c:numRef>
                <c:f>'Data from R'!$O$19:$O$25</c:f>
                <c:numCache>
                  <c:formatCode>General</c:formatCode>
                  <c:ptCount val="7"/>
                  <c:pt idx="0">
                    <c:v>3.315499</c:v>
                  </c:pt>
                  <c:pt idx="1">
                    <c:v>6.402838</c:v>
                  </c:pt>
                  <c:pt idx="2">
                    <c:v>11.2424</c:v>
                  </c:pt>
                  <c:pt idx="3">
                    <c:v>7.8412920000000002</c:v>
                  </c:pt>
                  <c:pt idx="4">
                    <c:v>3.4425650000000001</c:v>
                  </c:pt>
                  <c:pt idx="5">
                    <c:v>1.9480189999999999</c:v>
                  </c:pt>
                  <c:pt idx="6">
                    <c:v>6.9248820000000002</c:v>
                  </c:pt>
                </c:numCache>
              </c:numRef>
            </c:minus>
            <c:spPr>
              <a:noFill/>
              <a:ln w="9525" cap="flat" cmpd="sng" algn="ctr">
                <a:solidFill>
                  <a:schemeClr val="tx1">
                    <a:lumMod val="65000"/>
                    <a:lumOff val="35000"/>
                  </a:schemeClr>
                </a:solidFill>
                <a:round/>
              </a:ln>
              <a:effectLst/>
            </c:spPr>
          </c:errBars>
          <c:cat>
            <c:strRef>
              <c:f>'Data from R'!$K$19:$K$25</c:f>
              <c:strCache>
                <c:ptCount val="7"/>
                <c:pt idx="0">
                  <c:v>AlaAT-4808</c:v>
                </c:pt>
                <c:pt idx="1">
                  <c:v>AlaAT-4809</c:v>
                </c:pt>
                <c:pt idx="2">
                  <c:v>AlaAT-4810</c:v>
                </c:pt>
                <c:pt idx="3">
                  <c:v>AlaAT-4812</c:v>
                </c:pt>
                <c:pt idx="4">
                  <c:v>AlaAT-4813</c:v>
                </c:pt>
                <c:pt idx="5">
                  <c:v>TMS60444-FAU</c:v>
                </c:pt>
                <c:pt idx="6">
                  <c:v>TMS60444-ETH</c:v>
                </c:pt>
              </c:strCache>
            </c:strRef>
          </c:cat>
          <c:val>
            <c:numRef>
              <c:f>'Data from R'!$N$19:$N$25</c:f>
              <c:numCache>
                <c:formatCode>General</c:formatCode>
                <c:ptCount val="7"/>
                <c:pt idx="0">
                  <c:v>94.995069999999998</c:v>
                </c:pt>
                <c:pt idx="1">
                  <c:v>102.5069</c:v>
                </c:pt>
                <c:pt idx="2">
                  <c:v>120.7178</c:v>
                </c:pt>
                <c:pt idx="3">
                  <c:v>109.49379999999999</c:v>
                </c:pt>
                <c:pt idx="4">
                  <c:v>113.2647</c:v>
                </c:pt>
                <c:pt idx="5">
                  <c:v>108.60420000000001</c:v>
                </c:pt>
                <c:pt idx="6">
                  <c:v>131.69120000000001</c:v>
                </c:pt>
              </c:numCache>
            </c:numRef>
          </c:val>
          <c:extLst>
            <c:ext xmlns:c16="http://schemas.microsoft.com/office/drawing/2014/chart" uri="{C3380CC4-5D6E-409C-BE32-E72D297353CC}">
              <c16:uniqueId val="{00000004-F4CE-48D7-BE44-68682388C0AA}"/>
            </c:ext>
          </c:extLst>
        </c:ser>
        <c:dLbls>
          <c:showLegendKey val="0"/>
          <c:showVal val="0"/>
          <c:showCatName val="0"/>
          <c:showSerName val="0"/>
          <c:showPercent val="0"/>
          <c:showBubbleSize val="0"/>
        </c:dLbls>
        <c:gapWidth val="70"/>
        <c:overlap val="-27"/>
        <c:axId val="221046272"/>
        <c:axId val="221057312"/>
      </c:barChart>
      <c:catAx>
        <c:axId val="22104627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21057312"/>
        <c:crosses val="autoZero"/>
        <c:auto val="1"/>
        <c:lblAlgn val="ctr"/>
        <c:lblOffset val="100"/>
        <c:noMultiLvlLbl val="0"/>
      </c:catAx>
      <c:valAx>
        <c:axId val="221057312"/>
        <c:scaling>
          <c:orientation val="minMax"/>
          <c:min val="7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e⁻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21046272"/>
        <c:crosses val="autoZero"/>
        <c:crossBetween val="between"/>
        <c:majorUnit val="20"/>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a:solidFill>
                  <a:srgbClr val="002060"/>
                </a:solidFill>
              </a:rPr>
              <a:t>TPU</a:t>
            </a:r>
          </a:p>
        </c:rich>
      </c:tx>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tx1"/>
            </a:solidFill>
            <a:ln>
              <a:noFill/>
            </a:ln>
            <a:effectLst/>
          </c:spPr>
          <c:invertIfNegative val="0"/>
          <c:dPt>
            <c:idx val="5"/>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1-70A8-43AE-AFA0-B7DD1D4C7561}"/>
              </c:ext>
            </c:extLst>
          </c:dPt>
          <c:dPt>
            <c:idx val="6"/>
            <c:invertIfNegative val="0"/>
            <c:bubble3D val="0"/>
            <c:spPr>
              <a:solidFill>
                <a:schemeClr val="bg1"/>
              </a:solidFill>
              <a:ln>
                <a:solidFill>
                  <a:sysClr val="windowText" lastClr="000000"/>
                </a:solidFill>
              </a:ln>
              <a:effectLst/>
            </c:spPr>
            <c:extLst>
              <c:ext xmlns:c16="http://schemas.microsoft.com/office/drawing/2014/chart" uri="{C3380CC4-5D6E-409C-BE32-E72D297353CC}">
                <c16:uniqueId val="{00000003-70A8-43AE-AFA0-B7DD1D4C7561}"/>
              </c:ext>
            </c:extLst>
          </c:dPt>
          <c:errBars>
            <c:errBarType val="both"/>
            <c:errValType val="cust"/>
            <c:noEndCap val="0"/>
            <c:plus>
              <c:numRef>
                <c:f>'Data from R'!$S$19:$S$25</c:f>
                <c:numCache>
                  <c:formatCode>General</c:formatCode>
                  <c:ptCount val="7"/>
                  <c:pt idx="0">
                    <c:v>0.18360979999999999</c:v>
                  </c:pt>
                  <c:pt idx="1">
                    <c:v>0.1242279</c:v>
                  </c:pt>
                  <c:pt idx="2">
                    <c:v>0.53078610000000004</c:v>
                  </c:pt>
                  <c:pt idx="3">
                    <c:v>0.3007338</c:v>
                  </c:pt>
                  <c:pt idx="4">
                    <c:v>0.43001650000000002</c:v>
                  </c:pt>
                  <c:pt idx="5">
                    <c:v>0.30648310000000001</c:v>
                  </c:pt>
                  <c:pt idx="6">
                    <c:v>0.2079541</c:v>
                  </c:pt>
                </c:numCache>
              </c:numRef>
            </c:plus>
            <c:minus>
              <c:numRef>
                <c:f>'Data from R'!$S$19:$S$25</c:f>
                <c:numCache>
                  <c:formatCode>General</c:formatCode>
                  <c:ptCount val="7"/>
                  <c:pt idx="0">
                    <c:v>0.18360979999999999</c:v>
                  </c:pt>
                  <c:pt idx="1">
                    <c:v>0.1242279</c:v>
                  </c:pt>
                  <c:pt idx="2">
                    <c:v>0.53078610000000004</c:v>
                  </c:pt>
                  <c:pt idx="3">
                    <c:v>0.3007338</c:v>
                  </c:pt>
                  <c:pt idx="4">
                    <c:v>0.43001650000000002</c:v>
                  </c:pt>
                  <c:pt idx="5">
                    <c:v>0.30648310000000001</c:v>
                  </c:pt>
                  <c:pt idx="6">
                    <c:v>0.2079541</c:v>
                  </c:pt>
                </c:numCache>
              </c:numRef>
            </c:minus>
            <c:spPr>
              <a:noFill/>
              <a:ln w="9525" cap="flat" cmpd="sng" algn="ctr">
                <a:solidFill>
                  <a:schemeClr val="tx1">
                    <a:lumMod val="65000"/>
                    <a:lumOff val="35000"/>
                  </a:schemeClr>
                </a:solidFill>
                <a:round/>
              </a:ln>
              <a:effectLst/>
            </c:spPr>
          </c:errBars>
          <c:cat>
            <c:strRef>
              <c:f>'Data from R'!$K$19:$K$25</c:f>
              <c:strCache>
                <c:ptCount val="7"/>
                <c:pt idx="0">
                  <c:v>AlaAT-4808</c:v>
                </c:pt>
                <c:pt idx="1">
                  <c:v>AlaAT-4809</c:v>
                </c:pt>
                <c:pt idx="2">
                  <c:v>AlaAT-4810</c:v>
                </c:pt>
                <c:pt idx="3">
                  <c:v>AlaAT-4812</c:v>
                </c:pt>
                <c:pt idx="4">
                  <c:v>AlaAT-4813</c:v>
                </c:pt>
                <c:pt idx="5">
                  <c:v>TMS60444-FAU</c:v>
                </c:pt>
                <c:pt idx="6">
                  <c:v>TMS60444-ETH</c:v>
                </c:pt>
              </c:strCache>
            </c:strRef>
          </c:cat>
          <c:val>
            <c:numRef>
              <c:f>'Data from R'!$R$19:$R$25</c:f>
              <c:numCache>
                <c:formatCode>General</c:formatCode>
                <c:ptCount val="7"/>
                <c:pt idx="0">
                  <c:v>6.6058320000000004</c:v>
                </c:pt>
                <c:pt idx="1">
                  <c:v>7.3103899999999999</c:v>
                </c:pt>
                <c:pt idx="2">
                  <c:v>7.8870750000000003</c:v>
                </c:pt>
                <c:pt idx="3">
                  <c:v>7.7704409999999999</c:v>
                </c:pt>
                <c:pt idx="4">
                  <c:v>7.0185129999999996</c:v>
                </c:pt>
                <c:pt idx="5">
                  <c:v>8.4309650000000005</c:v>
                </c:pt>
                <c:pt idx="6">
                  <c:v>9.1312280000000001</c:v>
                </c:pt>
              </c:numCache>
            </c:numRef>
          </c:val>
          <c:extLst>
            <c:ext xmlns:c16="http://schemas.microsoft.com/office/drawing/2014/chart" uri="{C3380CC4-5D6E-409C-BE32-E72D297353CC}">
              <c16:uniqueId val="{00000004-70A8-43AE-AFA0-B7DD1D4C7561}"/>
            </c:ext>
          </c:extLst>
        </c:ser>
        <c:dLbls>
          <c:showLegendKey val="0"/>
          <c:showVal val="0"/>
          <c:showCatName val="0"/>
          <c:showSerName val="0"/>
          <c:showPercent val="0"/>
          <c:showBubbleSize val="0"/>
        </c:dLbls>
        <c:gapWidth val="70"/>
        <c:overlap val="-27"/>
        <c:axId val="32668048"/>
        <c:axId val="32663728"/>
      </c:barChart>
      <c:catAx>
        <c:axId val="32668048"/>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2663728"/>
        <c:crosses val="autoZero"/>
        <c:auto val="1"/>
        <c:lblAlgn val="ctr"/>
        <c:lblOffset val="100"/>
        <c:noMultiLvlLbl val="0"/>
      </c:catAx>
      <c:valAx>
        <c:axId val="32663728"/>
        <c:scaling>
          <c:orientation val="minMax"/>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32668048"/>
        <c:crosses val="autoZero"/>
        <c:crossBetween val="between"/>
        <c:majorUnit val="2"/>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r>
              <a:rPr lang="en-IN" b="1" dirty="0">
                <a:solidFill>
                  <a:srgbClr val="002060"/>
                </a:solidFill>
              </a:rPr>
              <a:t>Rd</a:t>
            </a:r>
          </a:p>
        </c:rich>
      </c:tx>
      <c:layout>
        <c:manualLayout>
          <c:xMode val="edge"/>
          <c:yMode val="edge"/>
          <c:x val="0.24126636376797014"/>
          <c:y val="0.8316385422374678"/>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mn-lt"/>
              <a:ea typeface="+mn-ea"/>
              <a:cs typeface="+mn-cs"/>
            </a:defRPr>
          </a:pPr>
          <a:endParaRPr lang="en-US"/>
        </a:p>
      </c:txPr>
    </c:title>
    <c:autoTitleDeleted val="0"/>
    <c:plotArea>
      <c:layout>
        <c:manualLayout>
          <c:layoutTarget val="inner"/>
          <c:xMode val="edge"/>
          <c:yMode val="edge"/>
          <c:x val="0.17619365779405483"/>
          <c:y val="0.39692989701739168"/>
          <c:w val="0.78875613410003886"/>
          <c:h val="0.54555533392968369"/>
        </c:manualLayout>
      </c:layout>
      <c:barChart>
        <c:barDir val="col"/>
        <c:grouping val="clustered"/>
        <c:varyColors val="0"/>
        <c:ser>
          <c:idx val="0"/>
          <c:order val="0"/>
          <c:spPr>
            <a:solidFill>
              <a:schemeClr val="tx1"/>
            </a:solidFill>
            <a:ln>
              <a:noFill/>
            </a:ln>
            <a:effectLst/>
          </c:spPr>
          <c:invertIfNegative val="0"/>
          <c:dPt>
            <c:idx val="5"/>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1-A5A4-4BEB-AE86-CB96EBD8D573}"/>
              </c:ext>
            </c:extLst>
          </c:dPt>
          <c:dPt>
            <c:idx val="6"/>
            <c:invertIfNegative val="0"/>
            <c:bubble3D val="0"/>
            <c:spPr>
              <a:solidFill>
                <a:sysClr val="window" lastClr="FFFFFF"/>
              </a:solidFill>
              <a:ln>
                <a:solidFill>
                  <a:sysClr val="windowText" lastClr="000000"/>
                </a:solidFill>
              </a:ln>
              <a:effectLst/>
            </c:spPr>
            <c:extLst>
              <c:ext xmlns:c16="http://schemas.microsoft.com/office/drawing/2014/chart" uri="{C3380CC4-5D6E-409C-BE32-E72D297353CC}">
                <c16:uniqueId val="{00000003-A5A4-4BEB-AE86-CB96EBD8D573}"/>
              </c:ext>
            </c:extLst>
          </c:dPt>
          <c:errBars>
            <c:errBarType val="both"/>
            <c:errValType val="cust"/>
            <c:noEndCap val="0"/>
            <c:plus>
              <c:numRef>
                <c:f>'Data from R'!$Q$19:$Q$25</c:f>
                <c:numCache>
                  <c:formatCode>General</c:formatCode>
                  <c:ptCount val="7"/>
                  <c:pt idx="0">
                    <c:v>0.14314460000000001</c:v>
                  </c:pt>
                  <c:pt idx="1">
                    <c:v>0.18024770000000001</c:v>
                  </c:pt>
                  <c:pt idx="2">
                    <c:v>0.18476100000000001</c:v>
                  </c:pt>
                  <c:pt idx="3">
                    <c:v>0.26467649999999998</c:v>
                  </c:pt>
                  <c:pt idx="4">
                    <c:v>0.26910840000000003</c:v>
                  </c:pt>
                  <c:pt idx="5">
                    <c:v>0.2381778</c:v>
                  </c:pt>
                  <c:pt idx="6">
                    <c:v>0.19499169999999999</c:v>
                  </c:pt>
                </c:numCache>
              </c:numRef>
            </c:plus>
            <c:minus>
              <c:numRef>
                <c:f>'Data from R'!$Q$19:$Q$25</c:f>
                <c:numCache>
                  <c:formatCode>General</c:formatCode>
                  <c:ptCount val="7"/>
                  <c:pt idx="0">
                    <c:v>0.14314460000000001</c:v>
                  </c:pt>
                  <c:pt idx="1">
                    <c:v>0.18024770000000001</c:v>
                  </c:pt>
                  <c:pt idx="2">
                    <c:v>0.18476100000000001</c:v>
                  </c:pt>
                  <c:pt idx="3">
                    <c:v>0.26467649999999998</c:v>
                  </c:pt>
                  <c:pt idx="4">
                    <c:v>0.26910840000000003</c:v>
                  </c:pt>
                  <c:pt idx="5">
                    <c:v>0.2381778</c:v>
                  </c:pt>
                  <c:pt idx="6">
                    <c:v>0.19499169999999999</c:v>
                  </c:pt>
                </c:numCache>
              </c:numRef>
            </c:minus>
            <c:spPr>
              <a:noFill/>
              <a:ln w="9525" cap="flat" cmpd="sng" algn="ctr">
                <a:solidFill>
                  <a:schemeClr val="tx1">
                    <a:lumMod val="65000"/>
                    <a:lumOff val="35000"/>
                  </a:schemeClr>
                </a:solidFill>
                <a:round/>
              </a:ln>
              <a:effectLst/>
            </c:spPr>
          </c:errBars>
          <c:cat>
            <c:strRef>
              <c:f>'Data from R'!$K$19:$K$25</c:f>
              <c:strCache>
                <c:ptCount val="7"/>
                <c:pt idx="0">
                  <c:v>AlaAT-4808</c:v>
                </c:pt>
                <c:pt idx="1">
                  <c:v>AlaAT-4809</c:v>
                </c:pt>
                <c:pt idx="2">
                  <c:v>AlaAT-4810</c:v>
                </c:pt>
                <c:pt idx="3">
                  <c:v>AlaAT-4812</c:v>
                </c:pt>
                <c:pt idx="4">
                  <c:v>AlaAT-4813</c:v>
                </c:pt>
                <c:pt idx="5">
                  <c:v>TMS60444-FAU</c:v>
                </c:pt>
                <c:pt idx="6">
                  <c:v>TMS60444-ETH</c:v>
                </c:pt>
              </c:strCache>
            </c:strRef>
          </c:cat>
          <c:val>
            <c:numRef>
              <c:f>'Data from R'!$P$19:$P$25</c:f>
              <c:numCache>
                <c:formatCode>General</c:formatCode>
                <c:ptCount val="7"/>
                <c:pt idx="0">
                  <c:v>-0.35886639999999997</c:v>
                </c:pt>
                <c:pt idx="1">
                  <c:v>-0.63226550000000004</c:v>
                </c:pt>
                <c:pt idx="2">
                  <c:v>-0.37831779999999998</c:v>
                </c:pt>
                <c:pt idx="3">
                  <c:v>-0.70901599999999998</c:v>
                </c:pt>
                <c:pt idx="4">
                  <c:v>-0.816249</c:v>
                </c:pt>
                <c:pt idx="5">
                  <c:v>-1.010475</c:v>
                </c:pt>
                <c:pt idx="6">
                  <c:v>-0.72243820000000003</c:v>
                </c:pt>
              </c:numCache>
            </c:numRef>
          </c:val>
          <c:extLst>
            <c:ext xmlns:c16="http://schemas.microsoft.com/office/drawing/2014/chart" uri="{C3380CC4-5D6E-409C-BE32-E72D297353CC}">
              <c16:uniqueId val="{00000004-A5A4-4BEB-AE86-CB96EBD8D573}"/>
            </c:ext>
          </c:extLst>
        </c:ser>
        <c:dLbls>
          <c:showLegendKey val="0"/>
          <c:showVal val="0"/>
          <c:showCatName val="0"/>
          <c:showSerName val="0"/>
          <c:showPercent val="0"/>
          <c:showBubbleSize val="0"/>
        </c:dLbls>
        <c:gapWidth val="70"/>
        <c:overlap val="-27"/>
        <c:axId val="221058752"/>
        <c:axId val="221061632"/>
      </c:barChart>
      <c:catAx>
        <c:axId val="221058752"/>
        <c:scaling>
          <c:orientation val="minMax"/>
        </c:scaling>
        <c:delete val="0"/>
        <c:axPos val="b"/>
        <c:numFmt formatCode="General" sourceLinked="1"/>
        <c:majorTickMark val="none"/>
        <c:minorTickMark val="none"/>
        <c:tickLblPos val="high"/>
        <c:spPr>
          <a:noFill/>
          <a:ln w="9525" cap="flat" cmpd="sng" algn="ctr">
            <a:solidFill>
              <a:sysClr val="windowText" lastClr="000000"/>
            </a:solidFill>
            <a:round/>
          </a:ln>
          <a:effectLst/>
        </c:spPr>
        <c:txPr>
          <a:bodyPr rot="-4020000" spcFirstLastPara="1" vertOverflow="ellipsis" wrap="square" anchor="ctr" anchorCtr="1"/>
          <a:lstStyle/>
          <a:p>
            <a:pPr>
              <a:defRPr sz="1000" b="1" i="0" u="none" strike="noStrike" kern="1200" baseline="0">
                <a:solidFill>
                  <a:schemeClr val="tx1"/>
                </a:solidFill>
                <a:latin typeface="+mn-lt"/>
                <a:ea typeface="+mn-ea"/>
                <a:cs typeface="+mn-cs"/>
              </a:defRPr>
            </a:pPr>
            <a:endParaRPr lang="en-US"/>
          </a:p>
        </c:txPr>
        <c:crossAx val="221061632"/>
        <c:crosses val="autoZero"/>
        <c:auto val="1"/>
        <c:lblAlgn val="ctr"/>
        <c:lblOffset val="100"/>
        <c:noMultiLvlLbl val="0"/>
      </c:catAx>
      <c:valAx>
        <c:axId val="2210616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r>
                  <a:rPr lang="el-GR" sz="1200" b="1" i="0" u="none" strike="noStrike" kern="1200" baseline="0" dirty="0">
                    <a:solidFill>
                      <a:prstClr val="black"/>
                    </a:solidFill>
                  </a:rPr>
                  <a:t>μ</a:t>
                </a:r>
                <a:r>
                  <a:rPr lang="en-IN" sz="1200" b="1" i="0" u="none" strike="noStrike" kern="1200" baseline="0" dirty="0">
                    <a:solidFill>
                      <a:prstClr val="black"/>
                    </a:solidFill>
                  </a:rPr>
                  <a:t>mol CO₂ m⁻² s⁻¹</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solidFill>
                <a:latin typeface="+mn-lt"/>
                <a:ea typeface="+mn-ea"/>
                <a:cs typeface="+mn-cs"/>
              </a:defRPr>
            </a:pPr>
            <a:endParaRPr lang="en-US"/>
          </a:p>
        </c:txPr>
        <c:crossAx val="221058752"/>
        <c:crosses val="autoZero"/>
        <c:crossBetween val="between"/>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r>
              <a:rPr lang="en-IN" b="1" dirty="0" err="1">
                <a:solidFill>
                  <a:srgbClr val="002060"/>
                </a:solidFill>
              </a:rPr>
              <a:t>V</a:t>
            </a:r>
            <a:r>
              <a:rPr lang="en-IN" b="1" baseline="-25000" dirty="0" err="1">
                <a:solidFill>
                  <a:srgbClr val="002060"/>
                </a:solidFill>
              </a:rPr>
              <a:t>cmax</a:t>
            </a:r>
            <a:endParaRPr lang="en-IN" b="1" baseline="-25000" dirty="0">
              <a:solidFill>
                <a:srgbClr val="002060"/>
              </a:solidFill>
            </a:endParaRPr>
          </a:p>
        </c:rich>
      </c:tx>
      <c:layout>
        <c:manualLayout>
          <c:xMode val="edge"/>
          <c:yMode val="edge"/>
          <c:x val="0.46769571549128758"/>
          <c:y val="8.7121898426116076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endParaRPr lang="en-IN"/>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F41F-4677-A92C-7087D26D0E3B}"/>
              </c:ext>
            </c:extLst>
          </c:dPt>
          <c:dPt>
            <c:idx val="1"/>
            <c:invertIfNegative val="0"/>
            <c:bubble3D val="0"/>
            <c:spPr>
              <a:solidFill>
                <a:schemeClr val="tx1"/>
              </a:solidFill>
              <a:ln>
                <a:noFill/>
              </a:ln>
              <a:effectLst/>
            </c:spPr>
            <c:extLst>
              <c:ext xmlns:c16="http://schemas.microsoft.com/office/drawing/2014/chart" uri="{C3380CC4-5D6E-409C-BE32-E72D297353CC}">
                <c16:uniqueId val="{00000003-F41F-4677-A92C-7087D26D0E3B}"/>
              </c:ext>
            </c:extLst>
          </c:dPt>
          <c:dPt>
            <c:idx val="2"/>
            <c:invertIfNegative val="0"/>
            <c:bubble3D val="0"/>
            <c:spPr>
              <a:solidFill>
                <a:schemeClr val="tx1"/>
              </a:solidFill>
              <a:ln>
                <a:noFill/>
              </a:ln>
              <a:effectLst/>
            </c:spPr>
            <c:extLst>
              <c:ext xmlns:c16="http://schemas.microsoft.com/office/drawing/2014/chart" uri="{C3380CC4-5D6E-409C-BE32-E72D297353CC}">
                <c16:uniqueId val="{00000005-F41F-4677-A92C-7087D26D0E3B}"/>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7-F41F-4677-A92C-7087D26D0E3B}"/>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F41F-4677-A92C-7087D26D0E3B}"/>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F41F-4677-A92C-7087D26D0E3B}"/>
              </c:ext>
            </c:extLst>
          </c:dPt>
          <c:errBars>
            <c:errBarType val="both"/>
            <c:errValType val="cust"/>
            <c:noEndCap val="0"/>
            <c:plus>
              <c:numRef>
                <c:f>'From R (2)'!$AO$5:$AO$10</c:f>
                <c:numCache>
                  <c:formatCode>General</c:formatCode>
                  <c:ptCount val="6"/>
                  <c:pt idx="0">
                    <c:v>2.4842149999999998</c:v>
                  </c:pt>
                  <c:pt idx="1">
                    <c:v>0.98708289999999999</c:v>
                  </c:pt>
                  <c:pt idx="2">
                    <c:v>2.532724</c:v>
                  </c:pt>
                  <c:pt idx="3">
                    <c:v>4.2775720000000002</c:v>
                  </c:pt>
                  <c:pt idx="4">
                    <c:v>1.5873429999999999</c:v>
                  </c:pt>
                  <c:pt idx="5">
                    <c:v>2.1070039999999999</c:v>
                  </c:pt>
                </c:numCache>
              </c:numRef>
            </c:plus>
            <c:minus>
              <c:numRef>
                <c:f>'From R (2)'!$AO$5:$AO$10</c:f>
                <c:numCache>
                  <c:formatCode>General</c:formatCode>
                  <c:ptCount val="6"/>
                  <c:pt idx="0">
                    <c:v>2.4842149999999998</c:v>
                  </c:pt>
                  <c:pt idx="1">
                    <c:v>0.98708289999999999</c:v>
                  </c:pt>
                  <c:pt idx="2">
                    <c:v>2.532724</c:v>
                  </c:pt>
                  <c:pt idx="3">
                    <c:v>4.2775720000000002</c:v>
                  </c:pt>
                  <c:pt idx="4">
                    <c:v>1.5873429999999999</c:v>
                  </c:pt>
                  <c:pt idx="5">
                    <c:v>2.1070039999999999</c:v>
                  </c:pt>
                </c:numCache>
              </c:numRef>
            </c:minus>
            <c:spPr>
              <a:noFill/>
              <a:ln w="9525" cap="flat" cmpd="sng" algn="ctr">
                <a:solidFill>
                  <a:schemeClr val="tx1">
                    <a:lumMod val="65000"/>
                    <a:lumOff val="35000"/>
                  </a:schemeClr>
                </a:solidFill>
                <a:round/>
              </a:ln>
              <a:effectLst/>
            </c:spPr>
          </c:errBars>
          <c:cat>
            <c:multiLvlStrRef>
              <c:f>'From R (2)'!$AL$5:$AM$10</c:f>
              <c:multiLvlStrCache>
                <c:ptCount val="6"/>
                <c:lvl>
                  <c:pt idx="0">
                    <c:v>Cycle 1</c:v>
                  </c:pt>
                  <c:pt idx="1">
                    <c:v>Cycle 2</c:v>
                  </c:pt>
                  <c:pt idx="2">
                    <c:v>Cycle 3</c:v>
                  </c:pt>
                  <c:pt idx="3">
                    <c:v>Cycle 1</c:v>
                  </c:pt>
                  <c:pt idx="4">
                    <c:v>Cycle 2</c:v>
                  </c:pt>
                  <c:pt idx="5">
                    <c:v>Cycle 3</c:v>
                  </c:pt>
                </c:lvl>
                <c:lvl>
                  <c:pt idx="0">
                    <c:v>TMS60444-FAU</c:v>
                  </c:pt>
                  <c:pt idx="3">
                    <c:v>TMS60444-ETH</c:v>
                  </c:pt>
                </c:lvl>
              </c:multiLvlStrCache>
            </c:multiLvlStrRef>
          </c:cat>
          <c:val>
            <c:numRef>
              <c:f>'From R (2)'!$AN$5:$AN$10</c:f>
              <c:numCache>
                <c:formatCode>General</c:formatCode>
                <c:ptCount val="6"/>
                <c:pt idx="0">
                  <c:v>63.738709999999998</c:v>
                </c:pt>
                <c:pt idx="1">
                  <c:v>67.286919999999995</c:v>
                </c:pt>
                <c:pt idx="2">
                  <c:v>66.407929999999993</c:v>
                </c:pt>
                <c:pt idx="3">
                  <c:v>66.361469999999997</c:v>
                </c:pt>
                <c:pt idx="4">
                  <c:v>53.674129999999998</c:v>
                </c:pt>
                <c:pt idx="5">
                  <c:v>65.173330000000007</c:v>
                </c:pt>
              </c:numCache>
            </c:numRef>
          </c:val>
          <c:extLst>
            <c:ext xmlns:c16="http://schemas.microsoft.com/office/drawing/2014/chart" uri="{C3380CC4-5D6E-409C-BE32-E72D297353CC}">
              <c16:uniqueId val="{0000000C-F41F-4677-A92C-7087D26D0E3B}"/>
            </c:ext>
          </c:extLst>
        </c:ser>
        <c:dLbls>
          <c:showLegendKey val="0"/>
          <c:showVal val="0"/>
          <c:showCatName val="0"/>
          <c:showSerName val="0"/>
          <c:showPercent val="0"/>
          <c:showBubbleSize val="0"/>
        </c:dLbls>
        <c:gapWidth val="219"/>
        <c:overlap val="-27"/>
        <c:axId val="1347646400"/>
        <c:axId val="1347652160"/>
      </c:barChart>
      <c:catAx>
        <c:axId val="1347646400"/>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347652160"/>
        <c:crosses val="autoZero"/>
        <c:auto val="1"/>
        <c:lblAlgn val="ctr"/>
        <c:lblOffset val="100"/>
        <c:noMultiLvlLbl val="0"/>
      </c:catAx>
      <c:valAx>
        <c:axId val="1347652160"/>
        <c:scaling>
          <c:orientation val="minMax"/>
          <c:min val="5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Aptos" panose="020B0004020202020204" pitchFamily="34" charset="0"/>
                    <a:ea typeface="+mn-ea"/>
                    <a:cs typeface="+mn-cs"/>
                  </a:defRPr>
                </a:pPr>
                <a:r>
                  <a:rPr lang="el-GR"/>
                  <a:t>μ</a:t>
                </a:r>
                <a:r>
                  <a:rPr lang="en-IN"/>
                  <a:t>mol CO₂ m⁻² s⁻¹</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347646400"/>
        <c:crosses val="autoZero"/>
        <c:crossBetween val="between"/>
      </c:valAx>
      <c:spPr>
        <a:noFill/>
        <a:ln>
          <a:solidFill>
            <a:sysClr val="windowText" lastClr="000000"/>
          </a:solid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solidFill>
            <a:sysClr val="windowText" lastClr="000000"/>
          </a:solidFill>
          <a:latin typeface="Aptos" panose="020B00040202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r>
              <a:rPr lang="en-IN" b="1" dirty="0" err="1">
                <a:solidFill>
                  <a:srgbClr val="002060"/>
                </a:solidFill>
              </a:rPr>
              <a:t>J</a:t>
            </a:r>
            <a:r>
              <a:rPr lang="en-IN" b="1" baseline="-25000" dirty="0" err="1">
                <a:solidFill>
                  <a:srgbClr val="002060"/>
                </a:solidFill>
              </a:rPr>
              <a:t>max</a:t>
            </a:r>
            <a:endParaRPr lang="en-IN" b="1" baseline="-25000" dirty="0">
              <a:solidFill>
                <a:srgbClr val="002060"/>
              </a:solidFill>
            </a:endParaRPr>
          </a:p>
        </c:rich>
      </c:tx>
      <c:layout>
        <c:manualLayout>
          <c:xMode val="edge"/>
          <c:yMode val="edge"/>
          <c:x val="0.49265849787761418"/>
          <c:y val="7.6872232296990722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endParaRPr lang="en-IN"/>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C78F-4F04-A7B6-0BD11399E935}"/>
              </c:ext>
            </c:extLst>
          </c:dPt>
          <c:dPt>
            <c:idx val="1"/>
            <c:invertIfNegative val="0"/>
            <c:bubble3D val="0"/>
            <c:spPr>
              <a:solidFill>
                <a:schemeClr val="tx1"/>
              </a:solidFill>
              <a:ln>
                <a:noFill/>
              </a:ln>
              <a:effectLst/>
            </c:spPr>
            <c:extLst>
              <c:ext xmlns:c16="http://schemas.microsoft.com/office/drawing/2014/chart" uri="{C3380CC4-5D6E-409C-BE32-E72D297353CC}">
                <c16:uniqueId val="{00000003-C78F-4F04-A7B6-0BD11399E935}"/>
              </c:ext>
            </c:extLst>
          </c:dPt>
          <c:dPt>
            <c:idx val="2"/>
            <c:invertIfNegative val="0"/>
            <c:bubble3D val="0"/>
            <c:spPr>
              <a:solidFill>
                <a:schemeClr val="tx1"/>
              </a:solidFill>
              <a:ln>
                <a:noFill/>
              </a:ln>
              <a:effectLst/>
            </c:spPr>
            <c:extLst>
              <c:ext xmlns:c16="http://schemas.microsoft.com/office/drawing/2014/chart" uri="{C3380CC4-5D6E-409C-BE32-E72D297353CC}">
                <c16:uniqueId val="{00000005-C78F-4F04-A7B6-0BD11399E935}"/>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7-C78F-4F04-A7B6-0BD11399E935}"/>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C78F-4F04-A7B6-0BD11399E935}"/>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C78F-4F04-A7B6-0BD11399E935}"/>
              </c:ext>
            </c:extLst>
          </c:dPt>
          <c:errBars>
            <c:errBarType val="both"/>
            <c:errValType val="cust"/>
            <c:noEndCap val="0"/>
            <c:plus>
              <c:numRef>
                <c:f>'From R (2)'!$AQ$5:$AQ$10</c:f>
                <c:numCache>
                  <c:formatCode>General</c:formatCode>
                  <c:ptCount val="6"/>
                  <c:pt idx="0">
                    <c:v>6.7918589999999996</c:v>
                  </c:pt>
                  <c:pt idx="1">
                    <c:v>6.939851</c:v>
                  </c:pt>
                  <c:pt idx="2">
                    <c:v>1.9480189999999999</c:v>
                  </c:pt>
                  <c:pt idx="3">
                    <c:v>7.8106010000000001</c:v>
                  </c:pt>
                  <c:pt idx="4">
                    <c:v>5.7966220000000002</c:v>
                  </c:pt>
                  <c:pt idx="5">
                    <c:v>6.9248820000000002</c:v>
                  </c:pt>
                </c:numCache>
              </c:numRef>
            </c:plus>
            <c:minus>
              <c:numRef>
                <c:f>'From R (2)'!$AQ$5:$AQ$10</c:f>
                <c:numCache>
                  <c:formatCode>General</c:formatCode>
                  <c:ptCount val="6"/>
                  <c:pt idx="0">
                    <c:v>6.7918589999999996</c:v>
                  </c:pt>
                  <c:pt idx="1">
                    <c:v>6.939851</c:v>
                  </c:pt>
                  <c:pt idx="2">
                    <c:v>1.9480189999999999</c:v>
                  </c:pt>
                  <c:pt idx="3">
                    <c:v>7.8106010000000001</c:v>
                  </c:pt>
                  <c:pt idx="4">
                    <c:v>5.7966220000000002</c:v>
                  </c:pt>
                  <c:pt idx="5">
                    <c:v>6.9248820000000002</c:v>
                  </c:pt>
                </c:numCache>
              </c:numRef>
            </c:minus>
            <c:spPr>
              <a:noFill/>
              <a:ln w="9525" cap="flat" cmpd="sng" algn="ctr">
                <a:solidFill>
                  <a:schemeClr val="tx1">
                    <a:lumMod val="65000"/>
                    <a:lumOff val="35000"/>
                  </a:schemeClr>
                </a:solidFill>
                <a:round/>
              </a:ln>
              <a:effectLst/>
            </c:spPr>
          </c:errBars>
          <c:cat>
            <c:multiLvlStrRef>
              <c:f>'From R (2)'!$AL$5:$AM$10</c:f>
              <c:multiLvlStrCache>
                <c:ptCount val="6"/>
                <c:lvl>
                  <c:pt idx="0">
                    <c:v>Cycle 1</c:v>
                  </c:pt>
                  <c:pt idx="1">
                    <c:v>Cycle 2</c:v>
                  </c:pt>
                  <c:pt idx="2">
                    <c:v>Cycle 3</c:v>
                  </c:pt>
                  <c:pt idx="3">
                    <c:v>Cycle 1</c:v>
                  </c:pt>
                  <c:pt idx="4">
                    <c:v>Cycle 2</c:v>
                  </c:pt>
                  <c:pt idx="5">
                    <c:v>Cycle 3</c:v>
                  </c:pt>
                </c:lvl>
                <c:lvl>
                  <c:pt idx="0">
                    <c:v>TMS60444-FAU</c:v>
                  </c:pt>
                  <c:pt idx="3">
                    <c:v>TMS60444-ETH</c:v>
                  </c:pt>
                </c:lvl>
              </c:multiLvlStrCache>
            </c:multiLvlStrRef>
          </c:cat>
          <c:val>
            <c:numRef>
              <c:f>'From R (2)'!$AP$5:$AP$10</c:f>
              <c:numCache>
                <c:formatCode>General</c:formatCode>
                <c:ptCount val="6"/>
                <c:pt idx="0">
                  <c:v>116.6602</c:v>
                </c:pt>
                <c:pt idx="1">
                  <c:v>114.5312</c:v>
                </c:pt>
                <c:pt idx="2">
                  <c:v>108.60420000000001</c:v>
                </c:pt>
                <c:pt idx="3">
                  <c:v>120.715</c:v>
                </c:pt>
                <c:pt idx="4">
                  <c:v>97.255650000000003</c:v>
                </c:pt>
                <c:pt idx="5">
                  <c:v>131.69120000000001</c:v>
                </c:pt>
              </c:numCache>
            </c:numRef>
          </c:val>
          <c:extLst>
            <c:ext xmlns:c16="http://schemas.microsoft.com/office/drawing/2014/chart" uri="{C3380CC4-5D6E-409C-BE32-E72D297353CC}">
              <c16:uniqueId val="{0000000C-C78F-4F04-A7B6-0BD11399E935}"/>
            </c:ext>
          </c:extLst>
        </c:ser>
        <c:dLbls>
          <c:showLegendKey val="0"/>
          <c:showVal val="0"/>
          <c:showCatName val="0"/>
          <c:showSerName val="0"/>
          <c:showPercent val="0"/>
          <c:showBubbleSize val="0"/>
        </c:dLbls>
        <c:gapWidth val="219"/>
        <c:overlap val="-27"/>
        <c:axId val="1400068992"/>
        <c:axId val="1400069472"/>
      </c:barChart>
      <c:catAx>
        <c:axId val="1400068992"/>
        <c:scaling>
          <c:orientation val="minMax"/>
        </c:scaling>
        <c:delete val="0"/>
        <c:axPos val="b"/>
        <c:numFmt formatCode="General" sourceLinked="1"/>
        <c:majorTickMark val="none"/>
        <c:minorTickMark val="none"/>
        <c:tickLblPos val="nextTo"/>
        <c:spPr>
          <a:noFill/>
          <a:ln w="9525" cap="flat" cmpd="sng" algn="ctr">
            <a:solidFill>
              <a:sysClr val="windowText" lastClr="000000"/>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400069472"/>
        <c:crosses val="autoZero"/>
        <c:auto val="1"/>
        <c:lblAlgn val="ctr"/>
        <c:lblOffset val="100"/>
        <c:noMultiLvlLbl val="0"/>
      </c:catAx>
      <c:valAx>
        <c:axId val="1400069472"/>
        <c:scaling>
          <c:orientation val="minMax"/>
          <c:min val="90"/>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Aptos" panose="020B0004020202020204" pitchFamily="34" charset="0"/>
                    <a:ea typeface="+mn-ea"/>
                    <a:cs typeface="+mn-cs"/>
                  </a:defRPr>
                </a:pPr>
                <a:r>
                  <a:rPr lang="el-GR" sz="1000" b="0" i="0" u="none" strike="noStrike" kern="1200" baseline="0" dirty="0">
                    <a:solidFill>
                      <a:prstClr val="black"/>
                    </a:solidFill>
                  </a:rPr>
                  <a:t>μ</a:t>
                </a:r>
                <a:r>
                  <a:rPr lang="en-IN" sz="1000" b="0" i="0" u="none" strike="noStrike" kern="1200" baseline="0" dirty="0">
                    <a:solidFill>
                      <a:prstClr val="black"/>
                    </a:solidFill>
                  </a:rPr>
                  <a:t>mol e⁻ m⁻² s⁻¹</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400068992"/>
        <c:crosses val="autoZero"/>
        <c:crossBetween val="between"/>
      </c:valAx>
      <c:spPr>
        <a:noFill/>
        <a:ln>
          <a:solidFill>
            <a:sysClr val="windowText" lastClr="000000"/>
          </a:solidFill>
        </a:ln>
        <a:effectLst/>
      </c:spPr>
    </c:plotArea>
    <c:plotVisOnly val="1"/>
    <c:dispBlanksAs val="gap"/>
    <c:showDLblsOverMax val="0"/>
  </c:chart>
  <c:spPr>
    <a:noFill/>
    <a:ln>
      <a:noFill/>
    </a:ln>
    <a:effectLst/>
  </c:spPr>
  <c:txPr>
    <a:bodyPr/>
    <a:lstStyle/>
    <a:p>
      <a:pPr>
        <a:defRPr>
          <a:solidFill>
            <a:sysClr val="windowText" lastClr="000000"/>
          </a:solidFill>
          <a:latin typeface="Aptos" panose="020B0004020202020204" pitchFamily="34" charset="0"/>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r>
              <a:rPr lang="en-IN" b="1">
                <a:solidFill>
                  <a:srgbClr val="002060"/>
                </a:solidFill>
              </a:rPr>
              <a:t>TPU</a:t>
            </a:r>
          </a:p>
        </c:rich>
      </c:tx>
      <c:layout>
        <c:manualLayout>
          <c:xMode val="edge"/>
          <c:yMode val="edge"/>
          <c:x val="0.52735183729200075"/>
          <c:y val="8.7121863269922828E-2"/>
        </c:manualLayout>
      </c:layout>
      <c:overlay val="0"/>
      <c:spPr>
        <a:noFill/>
        <a:ln>
          <a:noFill/>
        </a:ln>
        <a:effectLst/>
      </c:spPr>
      <c:txPr>
        <a:bodyPr rot="0" spcFirstLastPara="1" vertOverflow="ellipsis" vert="horz" wrap="square" anchor="ctr" anchorCtr="1"/>
        <a:lstStyle/>
        <a:p>
          <a:pPr>
            <a:defRPr sz="1400" b="1" i="0" u="none" strike="noStrike" kern="1200" spc="0" baseline="0">
              <a:solidFill>
                <a:srgbClr val="002060"/>
              </a:solidFill>
              <a:latin typeface="Aptos" panose="020B0004020202020204" pitchFamily="34" charset="0"/>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tx1"/>
              </a:solidFill>
              <a:ln>
                <a:noFill/>
              </a:ln>
              <a:effectLst/>
            </c:spPr>
            <c:extLst>
              <c:ext xmlns:c16="http://schemas.microsoft.com/office/drawing/2014/chart" uri="{C3380CC4-5D6E-409C-BE32-E72D297353CC}">
                <c16:uniqueId val="{00000001-71B9-440A-BCA2-BC25032147B9}"/>
              </c:ext>
            </c:extLst>
          </c:dPt>
          <c:dPt>
            <c:idx val="1"/>
            <c:invertIfNegative val="0"/>
            <c:bubble3D val="0"/>
            <c:spPr>
              <a:solidFill>
                <a:schemeClr val="tx1"/>
              </a:solidFill>
              <a:ln>
                <a:noFill/>
              </a:ln>
              <a:effectLst/>
            </c:spPr>
            <c:extLst>
              <c:ext xmlns:c16="http://schemas.microsoft.com/office/drawing/2014/chart" uri="{C3380CC4-5D6E-409C-BE32-E72D297353CC}">
                <c16:uniqueId val="{00000003-71B9-440A-BCA2-BC25032147B9}"/>
              </c:ext>
            </c:extLst>
          </c:dPt>
          <c:dPt>
            <c:idx val="2"/>
            <c:invertIfNegative val="0"/>
            <c:bubble3D val="0"/>
            <c:spPr>
              <a:solidFill>
                <a:schemeClr val="tx1"/>
              </a:solidFill>
              <a:ln>
                <a:noFill/>
              </a:ln>
              <a:effectLst/>
            </c:spPr>
            <c:extLst>
              <c:ext xmlns:c16="http://schemas.microsoft.com/office/drawing/2014/chart" uri="{C3380CC4-5D6E-409C-BE32-E72D297353CC}">
                <c16:uniqueId val="{00000005-71B9-440A-BCA2-BC25032147B9}"/>
              </c:ext>
            </c:extLst>
          </c:dPt>
          <c:dPt>
            <c:idx val="3"/>
            <c:invertIfNegative val="0"/>
            <c:bubble3D val="0"/>
            <c:spPr>
              <a:solidFill>
                <a:schemeClr val="bg1">
                  <a:lumMod val="75000"/>
                </a:schemeClr>
              </a:solidFill>
              <a:ln>
                <a:noFill/>
              </a:ln>
              <a:effectLst/>
            </c:spPr>
            <c:extLst>
              <c:ext xmlns:c16="http://schemas.microsoft.com/office/drawing/2014/chart" uri="{C3380CC4-5D6E-409C-BE32-E72D297353CC}">
                <c16:uniqueId val="{00000007-71B9-440A-BCA2-BC25032147B9}"/>
              </c:ext>
            </c:extLst>
          </c:dPt>
          <c:dPt>
            <c:idx val="4"/>
            <c:invertIfNegative val="0"/>
            <c:bubble3D val="0"/>
            <c:spPr>
              <a:solidFill>
                <a:schemeClr val="bg1">
                  <a:lumMod val="75000"/>
                </a:schemeClr>
              </a:solidFill>
              <a:ln>
                <a:noFill/>
              </a:ln>
              <a:effectLst/>
            </c:spPr>
            <c:extLst>
              <c:ext xmlns:c16="http://schemas.microsoft.com/office/drawing/2014/chart" uri="{C3380CC4-5D6E-409C-BE32-E72D297353CC}">
                <c16:uniqueId val="{00000009-71B9-440A-BCA2-BC25032147B9}"/>
              </c:ext>
            </c:extLst>
          </c:dPt>
          <c:dPt>
            <c:idx val="5"/>
            <c:invertIfNegative val="0"/>
            <c:bubble3D val="0"/>
            <c:spPr>
              <a:solidFill>
                <a:schemeClr val="bg1">
                  <a:lumMod val="75000"/>
                </a:schemeClr>
              </a:solidFill>
              <a:ln>
                <a:noFill/>
              </a:ln>
              <a:effectLst/>
            </c:spPr>
            <c:extLst>
              <c:ext xmlns:c16="http://schemas.microsoft.com/office/drawing/2014/chart" uri="{C3380CC4-5D6E-409C-BE32-E72D297353CC}">
                <c16:uniqueId val="{0000000B-71B9-440A-BCA2-BC25032147B9}"/>
              </c:ext>
            </c:extLst>
          </c:dPt>
          <c:errBars>
            <c:errBarType val="both"/>
            <c:errValType val="cust"/>
            <c:noEndCap val="0"/>
            <c:plus>
              <c:numRef>
                <c:f>'From R (2)'!$AU$5:$AU$10</c:f>
                <c:numCache>
                  <c:formatCode>General</c:formatCode>
                  <c:ptCount val="6"/>
                  <c:pt idx="0">
                    <c:v>0.52767339999999996</c:v>
                  </c:pt>
                  <c:pt idx="1">
                    <c:v>0.48839830000000001</c:v>
                  </c:pt>
                  <c:pt idx="2">
                    <c:v>0.30648310000000001</c:v>
                  </c:pt>
                  <c:pt idx="3">
                    <c:v>0.45874090000000001</c:v>
                  </c:pt>
                  <c:pt idx="4">
                    <c:v>0.33959539999999999</c:v>
                  </c:pt>
                  <c:pt idx="5">
                    <c:v>0.2079541</c:v>
                  </c:pt>
                </c:numCache>
              </c:numRef>
            </c:plus>
            <c:minus>
              <c:numRef>
                <c:f>'From R (2)'!$AU$5:$AU$10</c:f>
                <c:numCache>
                  <c:formatCode>General</c:formatCode>
                  <c:ptCount val="6"/>
                  <c:pt idx="0">
                    <c:v>0.52767339999999996</c:v>
                  </c:pt>
                  <c:pt idx="1">
                    <c:v>0.48839830000000001</c:v>
                  </c:pt>
                  <c:pt idx="2">
                    <c:v>0.30648310000000001</c:v>
                  </c:pt>
                  <c:pt idx="3">
                    <c:v>0.45874090000000001</c:v>
                  </c:pt>
                  <c:pt idx="4">
                    <c:v>0.33959539999999999</c:v>
                  </c:pt>
                  <c:pt idx="5">
                    <c:v>0.2079541</c:v>
                  </c:pt>
                </c:numCache>
              </c:numRef>
            </c:minus>
            <c:spPr>
              <a:noFill/>
              <a:ln w="9525" cap="flat" cmpd="sng" algn="ctr">
                <a:solidFill>
                  <a:schemeClr val="tx1">
                    <a:lumMod val="65000"/>
                    <a:lumOff val="35000"/>
                  </a:schemeClr>
                </a:solidFill>
                <a:round/>
              </a:ln>
              <a:effectLst/>
            </c:spPr>
          </c:errBars>
          <c:cat>
            <c:multiLvlStrRef>
              <c:f>'From R (2)'!$AL$5:$AM$10</c:f>
              <c:multiLvlStrCache>
                <c:ptCount val="6"/>
                <c:lvl>
                  <c:pt idx="0">
                    <c:v>Cycle 1</c:v>
                  </c:pt>
                  <c:pt idx="1">
                    <c:v>Cycle 2</c:v>
                  </c:pt>
                  <c:pt idx="2">
                    <c:v>Cycle 3</c:v>
                  </c:pt>
                  <c:pt idx="3">
                    <c:v>Cycle 1</c:v>
                  </c:pt>
                  <c:pt idx="4">
                    <c:v>Cycle 2</c:v>
                  </c:pt>
                  <c:pt idx="5">
                    <c:v>Cycle 3</c:v>
                  </c:pt>
                </c:lvl>
                <c:lvl>
                  <c:pt idx="0">
                    <c:v>TMS60444-FAU</c:v>
                  </c:pt>
                  <c:pt idx="3">
                    <c:v>TMS60444-ETH</c:v>
                  </c:pt>
                </c:lvl>
              </c:multiLvlStrCache>
            </c:multiLvlStrRef>
          </c:cat>
          <c:val>
            <c:numRef>
              <c:f>'From R (2)'!$AT$5:$AT$10</c:f>
              <c:numCache>
                <c:formatCode>General</c:formatCode>
                <c:ptCount val="6"/>
                <c:pt idx="0">
                  <c:v>7.8243130000000001</c:v>
                </c:pt>
                <c:pt idx="1">
                  <c:v>7.4665189999999999</c:v>
                </c:pt>
                <c:pt idx="2">
                  <c:v>8.4309650000000005</c:v>
                </c:pt>
                <c:pt idx="3">
                  <c:v>7.6339870000000003</c:v>
                </c:pt>
                <c:pt idx="4">
                  <c:v>6.7770770000000002</c:v>
                </c:pt>
                <c:pt idx="5">
                  <c:v>9.1312280000000001</c:v>
                </c:pt>
              </c:numCache>
            </c:numRef>
          </c:val>
          <c:extLst>
            <c:ext xmlns:c16="http://schemas.microsoft.com/office/drawing/2014/chart" uri="{C3380CC4-5D6E-409C-BE32-E72D297353CC}">
              <c16:uniqueId val="{0000000C-71B9-440A-BCA2-BC25032147B9}"/>
            </c:ext>
          </c:extLst>
        </c:ser>
        <c:dLbls>
          <c:showLegendKey val="0"/>
          <c:showVal val="0"/>
          <c:showCatName val="0"/>
          <c:showSerName val="0"/>
          <c:showPercent val="0"/>
          <c:showBubbleSize val="0"/>
        </c:dLbls>
        <c:gapWidth val="219"/>
        <c:overlap val="-27"/>
        <c:axId val="1183863632"/>
        <c:axId val="1183855472"/>
      </c:barChart>
      <c:catAx>
        <c:axId val="11838636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183855472"/>
        <c:crosses val="autoZero"/>
        <c:auto val="1"/>
        <c:lblAlgn val="ctr"/>
        <c:lblOffset val="100"/>
        <c:noMultiLvlLbl val="0"/>
      </c:catAx>
      <c:valAx>
        <c:axId val="1183855472"/>
        <c:scaling>
          <c:orientation val="minMax"/>
          <c:min val="6"/>
        </c:scaling>
        <c:delete val="0"/>
        <c:axPos val="l"/>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Aptos" panose="020B0004020202020204" pitchFamily="34" charset="0"/>
                    <a:ea typeface="+mn-ea"/>
                    <a:cs typeface="+mn-cs"/>
                  </a:defRPr>
                </a:pPr>
                <a:r>
                  <a:rPr lang="el-GR" sz="1000" b="0" i="0" u="none" strike="noStrike" kern="1200" baseline="0" dirty="0">
                    <a:solidFill>
                      <a:prstClr val="black"/>
                    </a:solidFill>
                  </a:rPr>
                  <a:t>μ</a:t>
                </a:r>
                <a:r>
                  <a:rPr lang="en-IN" sz="1000" b="0" i="0" u="none" strike="noStrike" kern="1200" baseline="0" dirty="0">
                    <a:solidFill>
                      <a:prstClr val="black"/>
                    </a:solidFill>
                  </a:rPr>
                  <a:t>mol CO₂ m⁻² s⁻¹</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IN" dirty="0"/>
              </a:p>
            </c:rich>
          </c:tx>
          <c:layout>
            <c:manualLayout>
              <c:xMode val="edge"/>
              <c:yMode val="edge"/>
              <c:x val="7.6728330356929539E-2"/>
              <c:y val="0.29203197249759094"/>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ptos" panose="020B0004020202020204" pitchFamily="34" charset="0"/>
                <a:ea typeface="+mn-ea"/>
                <a:cs typeface="+mn-cs"/>
              </a:defRPr>
            </a:pPr>
            <a:endParaRPr lang="en-US"/>
          </a:p>
        </c:txPr>
        <c:crossAx val="1183863632"/>
        <c:crosses val="autoZero"/>
        <c:crossBetween val="between"/>
      </c:valAx>
      <c:spPr>
        <a:noFill/>
        <a:ln>
          <a:solidFill>
            <a:schemeClr val="tx1"/>
          </a:solidFill>
        </a:ln>
        <a:effectLst/>
      </c:spPr>
    </c:plotArea>
    <c:plotVisOnly val="1"/>
    <c:dispBlanksAs val="gap"/>
    <c:showDLblsOverMax val="0"/>
  </c:chart>
  <c:spPr>
    <a:noFill/>
    <a:ln>
      <a:noFill/>
    </a:ln>
    <a:effectLst/>
  </c:spPr>
  <c:txPr>
    <a:bodyPr/>
    <a:lstStyle/>
    <a:p>
      <a:pPr>
        <a:defRPr>
          <a:solidFill>
            <a:sysClr val="windowText" lastClr="000000"/>
          </a:solidFill>
          <a:latin typeface="Aptos" panose="020B00040202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IN"/>
              <a:t>TMS60444</a:t>
            </a:r>
            <a:r>
              <a:rPr lang="en-IN" baseline="0"/>
              <a:t> ETH</a:t>
            </a:r>
            <a:r>
              <a:rPr lang="en-IN"/>
              <a:t> (plot 2070)</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Sheet1!$C$1</c:f>
              <c:strCache>
                <c:ptCount val="1"/>
                <c:pt idx="0">
                  <c:v>Height</c:v>
                </c:pt>
              </c:strCache>
            </c:strRef>
          </c:tx>
          <c:spPr>
            <a:solidFill>
              <a:schemeClr val="accent1"/>
            </a:solidFill>
            <a:ln>
              <a:noFill/>
            </a:ln>
            <a:effectLst/>
          </c:spPr>
          <c:invertIfNegative val="0"/>
          <c:cat>
            <c:strRef>
              <c:f>Sheet1!$B$4:$B$7</c:f>
              <c:strCache>
                <c:ptCount val="4"/>
                <c:pt idx="0">
                  <c:v>May 23</c:v>
                </c:pt>
                <c:pt idx="1">
                  <c:v>Jun 09</c:v>
                </c:pt>
                <c:pt idx="2">
                  <c:v>Jun 28</c:v>
                </c:pt>
                <c:pt idx="3">
                  <c:v>Jul 12</c:v>
                </c:pt>
              </c:strCache>
            </c:strRef>
          </c:cat>
          <c:val>
            <c:numRef>
              <c:f>Sheet1!$C$4:$C$7</c:f>
              <c:numCache>
                <c:formatCode>General</c:formatCode>
                <c:ptCount val="4"/>
                <c:pt idx="0">
                  <c:v>0.98983001699999995</c:v>
                </c:pt>
                <c:pt idx="1">
                  <c:v>1.09034729</c:v>
                </c:pt>
                <c:pt idx="2">
                  <c:v>1.3317306040000001</c:v>
                </c:pt>
                <c:pt idx="3">
                  <c:v>1.549066544</c:v>
                </c:pt>
              </c:numCache>
            </c:numRef>
          </c:val>
          <c:extLst>
            <c:ext xmlns:c16="http://schemas.microsoft.com/office/drawing/2014/chart" uri="{C3380CC4-5D6E-409C-BE32-E72D297353CC}">
              <c16:uniqueId val="{00000000-BE6C-4FBD-871D-27084CF37162}"/>
            </c:ext>
          </c:extLst>
        </c:ser>
        <c:dLbls>
          <c:showLegendKey val="0"/>
          <c:showVal val="0"/>
          <c:showCatName val="0"/>
          <c:showSerName val="0"/>
          <c:showPercent val="0"/>
          <c:showBubbleSize val="0"/>
        </c:dLbls>
        <c:gapWidth val="150"/>
        <c:axId val="1526842655"/>
        <c:axId val="1526846495"/>
      </c:barChart>
      <c:lineChart>
        <c:grouping val="standard"/>
        <c:varyColors val="0"/>
        <c:ser>
          <c:idx val="1"/>
          <c:order val="1"/>
          <c:tx>
            <c:strRef>
              <c:f>Sheet1!$D$1</c:f>
              <c:strCache>
                <c:ptCount val="1"/>
                <c:pt idx="0">
                  <c:v>Volume</c:v>
                </c:pt>
              </c:strCache>
            </c:strRef>
          </c:tx>
          <c:spPr>
            <a:ln w="19050" cap="rnd">
              <a:solidFill>
                <a:schemeClr val="accent2"/>
              </a:solidFill>
              <a:round/>
            </a:ln>
            <a:effectLst/>
          </c:spPr>
          <c:marker>
            <c:symbol val="none"/>
          </c:marker>
          <c:cat>
            <c:strRef>
              <c:f>Sheet1!$B$4:$B$7</c:f>
              <c:strCache>
                <c:ptCount val="4"/>
                <c:pt idx="0">
                  <c:v>May 23</c:v>
                </c:pt>
                <c:pt idx="1">
                  <c:v>Jun 09</c:v>
                </c:pt>
                <c:pt idx="2">
                  <c:v>Jun 28</c:v>
                </c:pt>
                <c:pt idx="3">
                  <c:v>Jul 12</c:v>
                </c:pt>
              </c:strCache>
            </c:strRef>
          </c:cat>
          <c:val>
            <c:numRef>
              <c:f>Sheet1!$D$4:$D$7</c:f>
              <c:numCache>
                <c:formatCode>General</c:formatCode>
                <c:ptCount val="4"/>
                <c:pt idx="0">
                  <c:v>0.52462291699999997</c:v>
                </c:pt>
                <c:pt idx="1">
                  <c:v>0.66149258600000005</c:v>
                </c:pt>
                <c:pt idx="2">
                  <c:v>0.87881034599999996</c:v>
                </c:pt>
                <c:pt idx="3">
                  <c:v>1.0562717909999999</c:v>
                </c:pt>
              </c:numCache>
            </c:numRef>
          </c:val>
          <c:smooth val="0"/>
          <c:extLst>
            <c:ext xmlns:c16="http://schemas.microsoft.com/office/drawing/2014/chart" uri="{C3380CC4-5D6E-409C-BE32-E72D297353CC}">
              <c16:uniqueId val="{00000001-BE6C-4FBD-871D-27084CF37162}"/>
            </c:ext>
          </c:extLst>
        </c:ser>
        <c:dLbls>
          <c:showLegendKey val="0"/>
          <c:showVal val="0"/>
          <c:showCatName val="0"/>
          <c:showSerName val="0"/>
          <c:showPercent val="0"/>
          <c:showBubbleSize val="0"/>
        </c:dLbls>
        <c:marker val="1"/>
        <c:smooth val="0"/>
        <c:axId val="1526823455"/>
        <c:axId val="1526810495"/>
      </c:lineChart>
      <c:catAx>
        <c:axId val="15268234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10495"/>
        <c:crosses val="autoZero"/>
        <c:auto val="1"/>
        <c:lblAlgn val="ctr"/>
        <c:lblOffset val="100"/>
        <c:noMultiLvlLbl val="0"/>
      </c:catAx>
      <c:valAx>
        <c:axId val="1526810495"/>
        <c:scaling>
          <c:orientation val="minMax"/>
          <c:max val="1.4"/>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IN" dirty="0"/>
                  <a:t>Volume (m</a:t>
                </a:r>
                <a:r>
                  <a:rPr lang="en-IN" baseline="30000" dirty="0"/>
                  <a:t>2</a:t>
                </a:r>
                <a:r>
                  <a:rPr lang="en-IN" dirty="0"/>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23455"/>
        <c:crosses val="autoZero"/>
        <c:crossBetween val="between"/>
      </c:valAx>
      <c:valAx>
        <c:axId val="1526846495"/>
        <c:scaling>
          <c:orientation val="minMax"/>
          <c:max val="1.8"/>
          <c:min val="0"/>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IN"/>
                  <a:t>Height (m)</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42655"/>
        <c:crosses val="max"/>
        <c:crossBetween val="between"/>
      </c:valAx>
      <c:catAx>
        <c:axId val="1526842655"/>
        <c:scaling>
          <c:orientation val="minMax"/>
        </c:scaling>
        <c:delete val="1"/>
        <c:axPos val="b"/>
        <c:numFmt formatCode="General" sourceLinked="1"/>
        <c:majorTickMark val="out"/>
        <c:minorTickMark val="none"/>
        <c:tickLblPos val="nextTo"/>
        <c:crossAx val="1526846495"/>
        <c:crosses val="autoZero"/>
        <c:auto val="1"/>
        <c:lblAlgn val="ctr"/>
        <c:lblOffset val="100"/>
        <c:noMultiLvlLbl val="0"/>
      </c:cat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r>
              <a:rPr lang="en-IN"/>
              <a:t>TMS60444</a:t>
            </a:r>
            <a:r>
              <a:rPr lang="en-IN" baseline="0"/>
              <a:t> </a:t>
            </a:r>
            <a:r>
              <a:rPr lang="en-IN"/>
              <a:t>(plot 3061)</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mn-lt"/>
              <a:ea typeface="+mn-ea"/>
              <a:cs typeface="+mn-cs"/>
            </a:defRPr>
          </a:pPr>
          <a:endParaRPr lang="en-US"/>
        </a:p>
      </c:txPr>
    </c:title>
    <c:autoTitleDeleted val="0"/>
    <c:plotArea>
      <c:layout/>
      <c:barChart>
        <c:barDir val="col"/>
        <c:grouping val="clustered"/>
        <c:varyColors val="0"/>
        <c:ser>
          <c:idx val="0"/>
          <c:order val="0"/>
          <c:tx>
            <c:strRef>
              <c:f>Sheet1!$C$10</c:f>
              <c:strCache>
                <c:ptCount val="1"/>
                <c:pt idx="0">
                  <c:v>Height</c:v>
                </c:pt>
              </c:strCache>
            </c:strRef>
          </c:tx>
          <c:spPr>
            <a:solidFill>
              <a:schemeClr val="accent1"/>
            </a:solidFill>
            <a:ln>
              <a:noFill/>
            </a:ln>
            <a:effectLst/>
          </c:spPr>
          <c:invertIfNegative val="0"/>
          <c:cat>
            <c:strRef>
              <c:f>Sheet1!$B$13:$B$16</c:f>
              <c:strCache>
                <c:ptCount val="4"/>
                <c:pt idx="0">
                  <c:v>May 23</c:v>
                </c:pt>
                <c:pt idx="1">
                  <c:v>Jun 09</c:v>
                </c:pt>
                <c:pt idx="2">
                  <c:v>Jun 28</c:v>
                </c:pt>
                <c:pt idx="3">
                  <c:v>Jul 12</c:v>
                </c:pt>
              </c:strCache>
            </c:strRef>
          </c:cat>
          <c:val>
            <c:numRef>
              <c:f>Sheet1!$C$13:$C$16</c:f>
              <c:numCache>
                <c:formatCode>General</c:formatCode>
                <c:ptCount val="4"/>
                <c:pt idx="0">
                  <c:v>0.98052215600000003</c:v>
                </c:pt>
                <c:pt idx="1">
                  <c:v>1.2225608830000001</c:v>
                </c:pt>
                <c:pt idx="2">
                  <c:v>1.4550533290000001</c:v>
                </c:pt>
                <c:pt idx="3">
                  <c:v>1.6207950120000001</c:v>
                </c:pt>
              </c:numCache>
            </c:numRef>
          </c:val>
          <c:extLst>
            <c:ext xmlns:c16="http://schemas.microsoft.com/office/drawing/2014/chart" uri="{C3380CC4-5D6E-409C-BE32-E72D297353CC}">
              <c16:uniqueId val="{00000000-A91A-4D17-A816-3868DAE36668}"/>
            </c:ext>
          </c:extLst>
        </c:ser>
        <c:dLbls>
          <c:showLegendKey val="0"/>
          <c:showVal val="0"/>
          <c:showCatName val="0"/>
          <c:showSerName val="0"/>
          <c:showPercent val="0"/>
          <c:showBubbleSize val="0"/>
        </c:dLbls>
        <c:gapWidth val="150"/>
        <c:axId val="1526814335"/>
        <c:axId val="1526824895"/>
      </c:barChart>
      <c:lineChart>
        <c:grouping val="standard"/>
        <c:varyColors val="0"/>
        <c:ser>
          <c:idx val="1"/>
          <c:order val="1"/>
          <c:tx>
            <c:strRef>
              <c:f>Sheet1!$D$10</c:f>
              <c:strCache>
                <c:ptCount val="1"/>
                <c:pt idx="0">
                  <c:v>Volume</c:v>
                </c:pt>
              </c:strCache>
            </c:strRef>
          </c:tx>
          <c:spPr>
            <a:ln w="28575" cap="rnd">
              <a:solidFill>
                <a:schemeClr val="accent2"/>
              </a:solidFill>
              <a:round/>
            </a:ln>
            <a:effectLst/>
          </c:spPr>
          <c:marker>
            <c:symbol val="none"/>
          </c:marker>
          <c:cat>
            <c:strRef>
              <c:f>Sheet1!$B$13:$B$16</c:f>
              <c:strCache>
                <c:ptCount val="4"/>
                <c:pt idx="0">
                  <c:v>May 23</c:v>
                </c:pt>
                <c:pt idx="1">
                  <c:v>Jun 09</c:v>
                </c:pt>
                <c:pt idx="2">
                  <c:v>Jun 28</c:v>
                </c:pt>
                <c:pt idx="3">
                  <c:v>Jul 12</c:v>
                </c:pt>
              </c:strCache>
            </c:strRef>
          </c:cat>
          <c:val>
            <c:numRef>
              <c:f>Sheet1!$D$13:$D$16</c:f>
              <c:numCache>
                <c:formatCode>General</c:formatCode>
                <c:ptCount val="4"/>
                <c:pt idx="0">
                  <c:v>0.62368178399999996</c:v>
                </c:pt>
                <c:pt idx="1">
                  <c:v>0.84570646299999996</c:v>
                </c:pt>
                <c:pt idx="2">
                  <c:v>1.0406079290000001</c:v>
                </c:pt>
                <c:pt idx="3">
                  <c:v>1.180452466</c:v>
                </c:pt>
              </c:numCache>
            </c:numRef>
          </c:val>
          <c:smooth val="0"/>
          <c:extLst>
            <c:ext xmlns:c16="http://schemas.microsoft.com/office/drawing/2014/chart" uri="{C3380CC4-5D6E-409C-BE32-E72D297353CC}">
              <c16:uniqueId val="{00000001-A91A-4D17-A816-3868DAE36668}"/>
            </c:ext>
          </c:extLst>
        </c:ser>
        <c:dLbls>
          <c:showLegendKey val="0"/>
          <c:showVal val="0"/>
          <c:showCatName val="0"/>
          <c:showSerName val="0"/>
          <c:showPercent val="0"/>
          <c:showBubbleSize val="0"/>
        </c:dLbls>
        <c:marker val="1"/>
        <c:smooth val="0"/>
        <c:axId val="1526821055"/>
        <c:axId val="1526821535"/>
      </c:lineChart>
      <c:catAx>
        <c:axId val="1526821055"/>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21535"/>
        <c:crosses val="autoZero"/>
        <c:auto val="1"/>
        <c:lblAlgn val="ctr"/>
        <c:lblOffset val="100"/>
        <c:noMultiLvlLbl val="0"/>
      </c:catAx>
      <c:valAx>
        <c:axId val="1526821535"/>
        <c:scaling>
          <c:orientation val="minMax"/>
        </c:scaling>
        <c:delete val="0"/>
        <c:axPos val="l"/>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IN" dirty="0"/>
                  <a:t>Volume (m</a:t>
                </a:r>
                <a:r>
                  <a:rPr lang="en-IN" baseline="30000" dirty="0"/>
                  <a:t>2</a:t>
                </a:r>
                <a:r>
                  <a:rPr lang="en-IN" dirty="0"/>
                  <a:t>)</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21055"/>
        <c:crosses val="autoZero"/>
        <c:crossBetween val="between"/>
      </c:valAx>
      <c:valAx>
        <c:axId val="1526824895"/>
        <c:scaling>
          <c:orientation val="minMax"/>
        </c:scaling>
        <c:delete val="0"/>
        <c:axPos val="r"/>
        <c:title>
          <c:tx>
            <c:rich>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r>
                  <a:rPr lang="en-IN"/>
                  <a:t>Height (m)</a:t>
                </a:r>
              </a:p>
            </c:rich>
          </c:tx>
          <c:overlay val="0"/>
          <c:spPr>
            <a:noFill/>
            <a:ln>
              <a:noFill/>
            </a:ln>
            <a:effectLst/>
          </c:spPr>
          <c:txPr>
            <a:bodyPr rot="-54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crossAx val="1526814335"/>
        <c:crosses val="max"/>
        <c:crossBetween val="between"/>
      </c:valAx>
      <c:catAx>
        <c:axId val="1526814335"/>
        <c:scaling>
          <c:orientation val="minMax"/>
        </c:scaling>
        <c:delete val="1"/>
        <c:axPos val="b"/>
        <c:numFmt formatCode="General" sourceLinked="1"/>
        <c:majorTickMark val="out"/>
        <c:minorTickMark val="none"/>
        <c:tickLblPos val="nextTo"/>
        <c:crossAx val="1526824895"/>
        <c:crosses val="autoZero"/>
        <c:auto val="1"/>
        <c:lblAlgn val="ctr"/>
        <c:lblOffset val="100"/>
        <c:noMultiLvlLbl val="0"/>
      </c:catAx>
      <c:spPr>
        <a:noFill/>
        <a:ln>
          <a:solidFill>
            <a:schemeClr val="tx1"/>
          </a:solid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F81AD6-75B0-464C-8A95-9236E187248C}" type="datetimeFigureOut">
              <a:rPr lang="en-US" smtClean="0"/>
              <a:t>9/24/2025</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DDAAC8-B29A-479E-88AB-309A6BF25F92}" type="slidenum">
              <a:rPr lang="en-US" smtClean="0"/>
              <a:t>‹#›</a:t>
            </a:fld>
            <a:endParaRPr lang="en-US"/>
          </a:p>
        </p:txBody>
      </p:sp>
    </p:spTree>
    <p:extLst>
      <p:ext uri="{BB962C8B-B14F-4D97-AF65-F5344CB8AC3E}">
        <p14:creationId xmlns:p14="http://schemas.microsoft.com/office/powerpoint/2010/main" val="3141817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421633" y="6447986"/>
            <a:ext cx="886438" cy="365125"/>
          </a:xfrm>
          <a:prstGeom prst="rect">
            <a:avLst/>
          </a:prstGeom>
        </p:spPr>
        <p:txBody>
          <a:bodyPr/>
          <a:lstStyle/>
          <a:p>
            <a:r>
              <a:rPr lang="en-US"/>
              <a:t>9/24/25</a:t>
            </a:r>
          </a:p>
        </p:txBody>
      </p:sp>
      <p:sp>
        <p:nvSpPr>
          <p:cNvPr id="6" name="Slide Number Placeholder 5"/>
          <p:cNvSpPr>
            <a:spLocks noGrp="1"/>
          </p:cNvSpPr>
          <p:nvPr>
            <p:ph type="sldNum" sz="quarter" idx="12"/>
          </p:nvPr>
        </p:nvSpPr>
        <p:spPr/>
        <p:txBody>
          <a:bodyPr/>
          <a:lstStyle/>
          <a:p>
            <a:fld id="{EC308492-14DF-7142-AD33-E6718D512BEF}" type="slidenum">
              <a:rPr lang="en-US" smtClean="0"/>
              <a:t>‹#›</a:t>
            </a:fld>
            <a:endParaRPr lang="en-US"/>
          </a:p>
        </p:txBody>
      </p:sp>
      <p:sp>
        <p:nvSpPr>
          <p:cNvPr id="5" name="Title Placeholder 1">
            <a:extLst>
              <a:ext uri="{FF2B5EF4-FFF2-40B4-BE49-F238E27FC236}">
                <a16:creationId xmlns:a16="http://schemas.microsoft.com/office/drawing/2014/main" id="{29E7ABE1-0FAD-DF41-B386-9CC637987D32}"/>
              </a:ext>
            </a:extLst>
          </p:cNvPr>
          <p:cNvSpPr>
            <a:spLocks noGrp="1"/>
          </p:cNvSpPr>
          <p:nvPr>
            <p:ph type="title"/>
          </p:nvPr>
        </p:nvSpPr>
        <p:spPr>
          <a:xfrm>
            <a:off x="2000561" y="145783"/>
            <a:ext cx="8125444" cy="557982"/>
          </a:xfrm>
          <a:prstGeom prst="rect">
            <a:avLst/>
          </a:prstGeom>
        </p:spPr>
        <p:txBody>
          <a:bodyPr vert="horz" lIns="91440" tIns="45720" rIns="91440" bIns="45720" rtlCol="0" anchor="ctr">
            <a:normAutofit/>
          </a:bodyPr>
          <a:lstStyle/>
          <a:p>
            <a:r>
              <a:rPr lang="en-US" dirty="0"/>
              <a:t>Click to edit title</a:t>
            </a:r>
          </a:p>
        </p:txBody>
      </p:sp>
    </p:spTree>
    <p:extLst>
      <p:ext uri="{BB962C8B-B14F-4D97-AF65-F5344CB8AC3E}">
        <p14:creationId xmlns:p14="http://schemas.microsoft.com/office/powerpoint/2010/main" val="1384745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8414317" y="6447987"/>
            <a:ext cx="886438" cy="365125"/>
          </a:xfrm>
          <a:prstGeom prst="rect">
            <a:avLst/>
          </a:prstGeom>
        </p:spPr>
        <p:txBody>
          <a:bodyPr/>
          <a:lstStyle/>
          <a:p>
            <a:r>
              <a:rPr lang="en-US"/>
              <a:t>9/24/25</a:t>
            </a:r>
          </a:p>
        </p:txBody>
      </p:sp>
      <p:sp>
        <p:nvSpPr>
          <p:cNvPr id="6" name="Slide Number Placeholder 5"/>
          <p:cNvSpPr>
            <a:spLocks noGrp="1"/>
          </p:cNvSpPr>
          <p:nvPr>
            <p:ph type="sldNum" sz="quarter" idx="12"/>
          </p:nvPr>
        </p:nvSpPr>
        <p:spPr/>
        <p:txBody>
          <a:bodyPr/>
          <a:lstStyle/>
          <a:p>
            <a:fld id="{EC308492-14DF-7142-AD33-E6718D512BEF}" type="slidenum">
              <a:rPr lang="en-US" smtClean="0"/>
              <a:t>‹#›</a:t>
            </a:fld>
            <a:endParaRPr lang="en-US"/>
          </a:p>
        </p:txBody>
      </p:sp>
    </p:spTree>
    <p:extLst>
      <p:ext uri="{BB962C8B-B14F-4D97-AF65-F5344CB8AC3E}">
        <p14:creationId xmlns:p14="http://schemas.microsoft.com/office/powerpoint/2010/main" val="2887571253"/>
      </p:ext>
    </p:extLst>
  </p:cSld>
  <p:clrMapOvr>
    <a:masterClrMapping/>
  </p:clrMapOvr>
  <p:extLst>
    <p:ext uri="{DCECCB84-F9BA-43D5-87BE-67443E8EF086}">
      <p15:sldGuideLst xmlns:p15="http://schemas.microsoft.com/office/powerpoint/2012/main">
        <p15:guide id="1" orient="horz" pos="2160">
          <p15:clr>
            <a:srgbClr val="FBAE40"/>
          </p15:clr>
        </p15:guide>
        <p15:guide id="2" pos="32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395513" y="6447986"/>
            <a:ext cx="982232" cy="365125"/>
          </a:xfrm>
          <a:prstGeom prst="rect">
            <a:avLst/>
          </a:prstGeom>
        </p:spPr>
        <p:txBody>
          <a:bodyPr vert="horz" lIns="91440" tIns="45720" rIns="91440" bIns="45720" rtlCol="0" anchor="ctr"/>
          <a:lstStyle>
            <a:lvl1pPr algn="l">
              <a:defRPr sz="1000">
                <a:solidFill>
                  <a:schemeClr val="tx1">
                    <a:tint val="75000"/>
                  </a:schemeClr>
                </a:solidFill>
              </a:defRPr>
            </a:lvl1pPr>
          </a:lstStyle>
          <a:p>
            <a:r>
              <a:rPr lang="en-US"/>
              <a:t>9/24/25</a:t>
            </a:r>
          </a:p>
        </p:txBody>
      </p:sp>
      <p:sp>
        <p:nvSpPr>
          <p:cNvPr id="6" name="Slide Number Placeholder 5"/>
          <p:cNvSpPr>
            <a:spLocks noGrp="1"/>
          </p:cNvSpPr>
          <p:nvPr>
            <p:ph type="sldNum" sz="quarter" idx="4"/>
          </p:nvPr>
        </p:nvSpPr>
        <p:spPr>
          <a:xfrm>
            <a:off x="9457167" y="6447987"/>
            <a:ext cx="601232"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EC308492-14DF-7142-AD33-E6718D512BEF}" type="slidenum">
              <a:rPr lang="en-US" smtClean="0"/>
              <a:pPr/>
              <a:t>‹#›</a:t>
            </a:fld>
            <a:endParaRPr lang="en-US"/>
          </a:p>
        </p:txBody>
      </p:sp>
      <p:pic>
        <p:nvPicPr>
          <p:cNvPr id="8" name="Picture 4">
            <a:extLst>
              <a:ext uri="{FF2B5EF4-FFF2-40B4-BE49-F238E27FC236}">
                <a16:creationId xmlns:a16="http://schemas.microsoft.com/office/drawing/2014/main" id="{9D6D1D93-9894-754D-9338-334517A1EE8C}"/>
              </a:ext>
            </a:extLst>
          </p:cNvPr>
          <p:cNvPicPr>
            <a:picLocks noChangeAspect="1" noChangeArrowheads="1"/>
          </p:cNvPicPr>
          <p:nvPr userDrawn="1"/>
        </p:nvPicPr>
        <p:blipFill>
          <a:blip r:embed="rId4" cstate="screen">
            <a:extLst>
              <a:ext uri="{28A0092B-C50C-407E-A947-70E740481C1C}">
                <a14:useLocalDpi xmlns:a14="http://schemas.microsoft.com/office/drawing/2010/main"/>
              </a:ext>
            </a:extLst>
          </a:blip>
          <a:srcRect/>
          <a:stretch>
            <a:fillRect/>
          </a:stretch>
        </p:blipFill>
        <p:spPr bwMode="auto">
          <a:xfrm>
            <a:off x="166371" y="145783"/>
            <a:ext cx="731845" cy="731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0" name="Straight Connector 9">
            <a:extLst>
              <a:ext uri="{FF2B5EF4-FFF2-40B4-BE49-F238E27FC236}">
                <a16:creationId xmlns:a16="http://schemas.microsoft.com/office/drawing/2014/main" id="{01C0935E-633A-8642-AEB0-3B4E4242F96A}"/>
              </a:ext>
            </a:extLst>
          </p:cNvPr>
          <p:cNvCxnSpPr>
            <a:cxnSpLocks/>
          </p:cNvCxnSpPr>
          <p:nvPr userDrawn="1"/>
        </p:nvCxnSpPr>
        <p:spPr>
          <a:xfrm>
            <a:off x="1839562" y="856113"/>
            <a:ext cx="8447442" cy="0"/>
          </a:xfrm>
          <a:prstGeom prst="line">
            <a:avLst/>
          </a:prstGeom>
          <a:ln w="19050">
            <a:solidFill>
              <a:srgbClr val="009C38"/>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gold text&#10;&#10;Description automatically generated">
            <a:extLst>
              <a:ext uri="{FF2B5EF4-FFF2-40B4-BE49-F238E27FC236}">
                <a16:creationId xmlns:a16="http://schemas.microsoft.com/office/drawing/2014/main" id="{258B6B0C-2338-D319-2234-E169148CDF0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33020" y="6487160"/>
            <a:ext cx="1094243" cy="405681"/>
          </a:xfrm>
          <a:prstGeom prst="rect">
            <a:avLst/>
          </a:prstGeom>
        </p:spPr>
      </p:pic>
      <p:sp>
        <p:nvSpPr>
          <p:cNvPr id="12" name="TextBox 11">
            <a:extLst>
              <a:ext uri="{FF2B5EF4-FFF2-40B4-BE49-F238E27FC236}">
                <a16:creationId xmlns:a16="http://schemas.microsoft.com/office/drawing/2014/main" id="{260DA7F3-F6A6-088D-CB3C-9205B93F3703}"/>
              </a:ext>
            </a:extLst>
          </p:cNvPr>
          <p:cNvSpPr txBox="1"/>
          <p:nvPr userDrawn="1"/>
        </p:nvSpPr>
        <p:spPr>
          <a:xfrm>
            <a:off x="4130986" y="6566891"/>
            <a:ext cx="2233304" cy="246221"/>
          </a:xfrm>
          <a:prstGeom prst="rect">
            <a:avLst/>
          </a:prstGeom>
          <a:noFill/>
        </p:spPr>
        <p:txBody>
          <a:bodyPr wrap="none" rtlCol="0">
            <a:spAutoFit/>
          </a:bodyPr>
          <a:lstStyle/>
          <a:p>
            <a:r>
              <a:rPr lang="en-US" sz="1000" dirty="0">
                <a:solidFill>
                  <a:schemeClr val="bg1">
                    <a:lumMod val="50000"/>
                  </a:schemeClr>
                </a:solidFill>
              </a:rPr>
              <a:t>CASS3 Agricultural Performance Report</a:t>
            </a:r>
          </a:p>
        </p:txBody>
      </p:sp>
    </p:spTree>
    <p:extLst>
      <p:ext uri="{BB962C8B-B14F-4D97-AF65-F5344CB8AC3E}">
        <p14:creationId xmlns:p14="http://schemas.microsoft.com/office/powerpoint/2010/main" val="556477215"/>
      </p:ext>
    </p:extLst>
  </p:cSld>
  <p:clrMap bg1="lt1" tx1="dk1" bg2="lt2" tx2="dk2" accent1="accent1" accent2="accent2" accent3="accent3" accent4="accent4" accent5="accent5" accent6="accent6" hlink="hlink" folHlink="folHlink"/>
  <p:sldLayoutIdLst>
    <p:sldLayoutId id="2147483661" r:id="rId1"/>
    <p:sldLayoutId id="2147483662" r:id="rId2"/>
  </p:sldLayoutIdLst>
  <p:hf hdr="0" ftr="0"/>
  <p:txStyles>
    <p:titleStyle>
      <a:lvl1pPr algn="ctr" defTabSz="914400" rtl="0" eaLnBrk="1" latinLnBrk="0" hangingPunct="1">
        <a:lnSpc>
          <a:spcPct val="90000"/>
        </a:lnSpc>
        <a:spcBef>
          <a:spcPct val="0"/>
        </a:spcBef>
        <a:buNone/>
        <a:defRPr sz="2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jpeg"/><Relationship Id="rId18" Type="http://schemas.openxmlformats.org/officeDocument/2006/relationships/image" Target="../media/image23.jpeg"/><Relationship Id="rId3" Type="http://schemas.openxmlformats.org/officeDocument/2006/relationships/image" Target="../media/image8.jpeg"/><Relationship Id="rId21" Type="http://schemas.openxmlformats.org/officeDocument/2006/relationships/image" Target="../media/image26.jpeg"/><Relationship Id="rId7" Type="http://schemas.openxmlformats.org/officeDocument/2006/relationships/image" Target="../media/image12.jpeg"/><Relationship Id="rId12" Type="http://schemas.openxmlformats.org/officeDocument/2006/relationships/image" Target="../media/image17.jpeg"/><Relationship Id="rId17" Type="http://schemas.openxmlformats.org/officeDocument/2006/relationships/image" Target="../media/image22.jpeg"/><Relationship Id="rId2" Type="http://schemas.openxmlformats.org/officeDocument/2006/relationships/image" Target="../media/image7.jpeg"/><Relationship Id="rId16" Type="http://schemas.openxmlformats.org/officeDocument/2006/relationships/image" Target="../media/image21.jpeg"/><Relationship Id="rId20"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5" Type="http://schemas.openxmlformats.org/officeDocument/2006/relationships/image" Target="../media/image20.jpeg"/><Relationship Id="rId10" Type="http://schemas.openxmlformats.org/officeDocument/2006/relationships/image" Target="../media/image15.jpeg"/><Relationship Id="rId19" Type="http://schemas.openxmlformats.org/officeDocument/2006/relationships/image" Target="../media/image24.jpeg"/><Relationship Id="rId4" Type="http://schemas.openxmlformats.org/officeDocument/2006/relationships/image" Target="../media/image9.jpeg"/><Relationship Id="rId9" Type="http://schemas.openxmlformats.org/officeDocument/2006/relationships/image" Target="../media/image14.jpeg"/><Relationship Id="rId14" Type="http://schemas.openxmlformats.org/officeDocument/2006/relationships/image" Target="../media/image19.jpeg"/><Relationship Id="rId22" Type="http://schemas.openxmlformats.org/officeDocument/2006/relationships/image" Target="../media/image27.jpeg"/></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6" Type="http://schemas.openxmlformats.org/officeDocument/2006/relationships/chart" Target="../charts/chart8.xml"/><Relationship Id="rId5" Type="http://schemas.openxmlformats.org/officeDocument/2006/relationships/chart" Target="../charts/chart7.xml"/><Relationship Id="rId4" Type="http://schemas.openxmlformats.org/officeDocument/2006/relationships/chart" Target="../charts/chart6.xml"/></Relationships>
</file>

<file path=ppt/slides/_rels/slide8.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 Id="rId6" Type="http://schemas.openxmlformats.org/officeDocument/2006/relationships/chart" Target="../charts/chart13.xml"/><Relationship Id="rId5" Type="http://schemas.openxmlformats.org/officeDocument/2006/relationships/chart" Target="../charts/chart12.xml"/><Relationship Id="rId4" Type="http://schemas.openxmlformats.org/officeDocument/2006/relationships/chart" Target="../charts/chart11.xml"/></Relationships>
</file>

<file path=ppt/slides/_rels/slide9.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2.xml"/><Relationship Id="rId6" Type="http://schemas.openxmlformats.org/officeDocument/2006/relationships/chart" Target="../charts/chart23.xml"/><Relationship Id="rId5" Type="http://schemas.openxmlformats.org/officeDocument/2006/relationships/chart" Target="../charts/chart22.xml"/><Relationship Id="rId4" Type="http://schemas.openxmlformats.org/officeDocument/2006/relationships/chart" Target="../charts/char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646C1DF-1C44-6AE6-EA2F-2B15ADA4D4DA}"/>
              </a:ext>
            </a:extLst>
          </p:cNvPr>
          <p:cNvSpPr txBox="1"/>
          <p:nvPr/>
        </p:nvSpPr>
        <p:spPr>
          <a:xfrm>
            <a:off x="423718" y="2512107"/>
            <a:ext cx="9439563" cy="584775"/>
          </a:xfrm>
          <a:prstGeom prst="rect">
            <a:avLst/>
          </a:prstGeom>
          <a:noFill/>
        </p:spPr>
        <p:txBody>
          <a:bodyPr wrap="square" rtlCol="0">
            <a:spAutoFit/>
          </a:bodyPr>
          <a:lstStyle/>
          <a:p>
            <a:pPr algn="ctr"/>
            <a:r>
              <a:rPr lang="en-IN" sz="3200" b="1" dirty="0">
                <a:latin typeface="Aptos" panose="020B0004020202020204" pitchFamily="34" charset="0"/>
              </a:rPr>
              <a:t>Gas exchange measurement from cassava</a:t>
            </a:r>
          </a:p>
        </p:txBody>
      </p:sp>
      <p:grpSp>
        <p:nvGrpSpPr>
          <p:cNvPr id="10" name="Group 9">
            <a:extLst>
              <a:ext uri="{FF2B5EF4-FFF2-40B4-BE49-F238E27FC236}">
                <a16:creationId xmlns:a16="http://schemas.microsoft.com/office/drawing/2014/main" id="{3397C124-3213-F074-7A52-027149DB47E4}"/>
              </a:ext>
            </a:extLst>
          </p:cNvPr>
          <p:cNvGrpSpPr/>
          <p:nvPr/>
        </p:nvGrpSpPr>
        <p:grpSpPr>
          <a:xfrm>
            <a:off x="0" y="33867"/>
            <a:ext cx="1586039" cy="1066650"/>
            <a:chOff x="2888758" y="1161970"/>
            <a:chExt cx="1421985" cy="948534"/>
          </a:xfrm>
        </p:grpSpPr>
        <p:sp>
          <p:nvSpPr>
            <p:cNvPr id="6" name="Rectangle 5">
              <a:extLst>
                <a:ext uri="{FF2B5EF4-FFF2-40B4-BE49-F238E27FC236}">
                  <a16:creationId xmlns:a16="http://schemas.microsoft.com/office/drawing/2014/main" id="{5E516850-4556-1685-AA05-AE039E325FED}"/>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D1195CE7-6B90-CBCF-AB9B-FF52FA3A6719}"/>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8" name="TextBox 7">
              <a:extLst>
                <a:ext uri="{FF2B5EF4-FFF2-40B4-BE49-F238E27FC236}">
                  <a16:creationId xmlns:a16="http://schemas.microsoft.com/office/drawing/2014/main" id="{74D2BF50-A771-8DE9-71FF-5A710B5B1E30}"/>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9" name="TextBox 8">
              <a:extLst>
                <a:ext uri="{FF2B5EF4-FFF2-40B4-BE49-F238E27FC236}">
                  <a16:creationId xmlns:a16="http://schemas.microsoft.com/office/drawing/2014/main" id="{446D5E17-7FAB-52A5-A744-9B9819080E38}"/>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
        <p:nvSpPr>
          <p:cNvPr id="3" name="TextBox 2">
            <a:extLst>
              <a:ext uri="{FF2B5EF4-FFF2-40B4-BE49-F238E27FC236}">
                <a16:creationId xmlns:a16="http://schemas.microsoft.com/office/drawing/2014/main" id="{57E60CD1-1D4B-32BA-B00B-E83BF03AC267}"/>
              </a:ext>
            </a:extLst>
          </p:cNvPr>
          <p:cNvSpPr txBox="1"/>
          <p:nvPr/>
        </p:nvSpPr>
        <p:spPr>
          <a:xfrm>
            <a:off x="5301049" y="4949657"/>
            <a:ext cx="4117281" cy="677108"/>
          </a:xfrm>
          <a:prstGeom prst="rect">
            <a:avLst/>
          </a:prstGeom>
          <a:noFill/>
        </p:spPr>
        <p:txBody>
          <a:bodyPr wrap="none" rtlCol="0">
            <a:spAutoFit/>
          </a:bodyPr>
          <a:lstStyle/>
          <a:p>
            <a:pPr algn="r"/>
            <a:r>
              <a:rPr lang="en-IN" sz="2000" dirty="0"/>
              <a:t>Silas Wungrampha</a:t>
            </a:r>
          </a:p>
          <a:p>
            <a:pPr algn="r"/>
            <a:r>
              <a:rPr lang="en-IN" dirty="0"/>
              <a:t>National Chung Hsing University, Taichung</a:t>
            </a:r>
          </a:p>
        </p:txBody>
      </p:sp>
    </p:spTree>
    <p:extLst>
      <p:ext uri="{BB962C8B-B14F-4D97-AF65-F5344CB8AC3E}">
        <p14:creationId xmlns:p14="http://schemas.microsoft.com/office/powerpoint/2010/main" val="156808245"/>
      </p:ext>
    </p:extLst>
  </p:cSld>
  <p:clrMapOvr>
    <a:masterClrMapping/>
  </p:clrMapOvr>
  <mc:AlternateContent xmlns:mc="http://schemas.openxmlformats.org/markup-compatibility/2006">
    <mc:Choice xmlns:p14="http://schemas.microsoft.com/office/powerpoint/2010/main" Requires="p14">
      <p:transition spd="slow" p14:dur="2000" advTm="52607"/>
    </mc:Choice>
    <mc:Fallback>
      <p:transition spd="slow" advTm="5260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B413-2964-BC88-81CF-9810EA1F3B4A}"/>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955B7ABF-6C54-C994-8F5C-808F021BDA39}"/>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D8CFF120-04F7-2E39-A6BE-C5B7D5A624DD}"/>
              </a:ext>
            </a:extLst>
          </p:cNvPr>
          <p:cNvSpPr>
            <a:spLocks noGrp="1"/>
          </p:cNvSpPr>
          <p:nvPr>
            <p:ph type="sldNum" sz="quarter" idx="12"/>
          </p:nvPr>
        </p:nvSpPr>
        <p:spPr/>
        <p:txBody>
          <a:bodyPr/>
          <a:lstStyle/>
          <a:p>
            <a:fld id="{EC308492-14DF-7142-AD33-E6718D512BEF}" type="slidenum">
              <a:rPr lang="en-US" smtClean="0"/>
              <a:t>2</a:t>
            </a:fld>
            <a:endParaRPr lang="en-US"/>
          </a:p>
        </p:txBody>
      </p:sp>
      <p:sp>
        <p:nvSpPr>
          <p:cNvPr id="4" name="TextBox 3">
            <a:extLst>
              <a:ext uri="{FF2B5EF4-FFF2-40B4-BE49-F238E27FC236}">
                <a16:creationId xmlns:a16="http://schemas.microsoft.com/office/drawing/2014/main" id="{4856D76F-38DF-F8BE-D3EB-7C1B40212C18}"/>
              </a:ext>
            </a:extLst>
          </p:cNvPr>
          <p:cNvSpPr txBox="1"/>
          <p:nvPr/>
        </p:nvSpPr>
        <p:spPr>
          <a:xfrm>
            <a:off x="1586039" y="278278"/>
            <a:ext cx="8700961" cy="400110"/>
          </a:xfrm>
          <a:prstGeom prst="rect">
            <a:avLst/>
          </a:prstGeom>
          <a:noFill/>
        </p:spPr>
        <p:txBody>
          <a:bodyPr wrap="square" rtlCol="0">
            <a:spAutoFit/>
          </a:bodyPr>
          <a:lstStyle/>
          <a:p>
            <a:pPr algn="ctr"/>
            <a:r>
              <a:rPr lang="en-IN" sz="2000" b="1" dirty="0">
                <a:latin typeface="Aptos" panose="020B0004020202020204" pitchFamily="34" charset="0"/>
              </a:rPr>
              <a:t>Experimental design and Licor parameter for measuring gas exchange </a:t>
            </a:r>
          </a:p>
        </p:txBody>
      </p:sp>
      <p:sp>
        <p:nvSpPr>
          <p:cNvPr id="8" name="TextBox 7">
            <a:extLst>
              <a:ext uri="{FF2B5EF4-FFF2-40B4-BE49-F238E27FC236}">
                <a16:creationId xmlns:a16="http://schemas.microsoft.com/office/drawing/2014/main" id="{BAF70613-3F30-E437-8CC0-D5A9DEC64A6A}"/>
              </a:ext>
            </a:extLst>
          </p:cNvPr>
          <p:cNvSpPr txBox="1"/>
          <p:nvPr/>
        </p:nvSpPr>
        <p:spPr>
          <a:xfrm>
            <a:off x="588279" y="1516586"/>
            <a:ext cx="9169504" cy="4247317"/>
          </a:xfrm>
          <a:prstGeom prst="rect">
            <a:avLst/>
          </a:prstGeom>
          <a:noFill/>
        </p:spPr>
        <p:txBody>
          <a:bodyPr wrap="square" rtlCol="0">
            <a:spAutoFit/>
          </a:bodyPr>
          <a:lstStyle/>
          <a:p>
            <a:r>
              <a:rPr lang="en-GB" dirty="0">
                <a:latin typeface="Aptos" panose="020B0004020202020204" pitchFamily="34" charset="0"/>
              </a:rPr>
              <a:t> Three constructs: C2-8 (</a:t>
            </a:r>
            <a:r>
              <a:rPr lang="en-GB" dirty="0" err="1">
                <a:latin typeface="Aptos" panose="020B0004020202020204" pitchFamily="34" charset="0"/>
              </a:rPr>
              <a:t>AtAKTv</a:t>
            </a:r>
            <a:r>
              <a:rPr lang="en-GB" baseline="-25000" dirty="0" err="1">
                <a:latin typeface="Aptos" panose="020B0004020202020204" pitchFamily="34" charset="0"/>
              </a:rPr>
              <a:t>ar</a:t>
            </a:r>
            <a:r>
              <a:rPr lang="en-GB" dirty="0">
                <a:latin typeface="Aptos" panose="020B0004020202020204" pitchFamily="34" charset="0"/>
              </a:rPr>
              <a:t>), C2-16 (</a:t>
            </a:r>
            <a:r>
              <a:rPr lang="en-GB" dirty="0" err="1">
                <a:latin typeface="Aptos" panose="020B0004020202020204" pitchFamily="34" charset="0"/>
              </a:rPr>
              <a:t>AlaAT</a:t>
            </a:r>
            <a:r>
              <a:rPr lang="en-GB" dirty="0">
                <a:latin typeface="Aptos" panose="020B0004020202020204" pitchFamily="34" charset="0"/>
              </a:rPr>
              <a:t>), and C56 (GPT-NTT) and WTs from ETH and FAU</a:t>
            </a:r>
          </a:p>
          <a:p>
            <a:endParaRPr lang="en-GB" dirty="0">
              <a:latin typeface="Aptos" panose="020B0004020202020204" pitchFamily="34" charset="0"/>
            </a:endParaRPr>
          </a:p>
          <a:p>
            <a:r>
              <a:rPr lang="en-GB" dirty="0">
                <a:latin typeface="Aptos" panose="020B0004020202020204" pitchFamily="34" charset="0"/>
              </a:rPr>
              <a:t>To capture overall photosynthesis performance of each lines between 8:30 AM and 5 PM, measurements were spread over seven days</a:t>
            </a:r>
          </a:p>
          <a:p>
            <a:endParaRPr lang="en-IN" dirty="0">
              <a:latin typeface="Aptos" panose="020B0004020202020204" pitchFamily="34" charset="0"/>
            </a:endParaRPr>
          </a:p>
          <a:p>
            <a:r>
              <a:rPr lang="en-IN" b="1" dirty="0">
                <a:latin typeface="Aptos" panose="020B0004020202020204" pitchFamily="34" charset="0"/>
              </a:rPr>
              <a:t>Licor environment parameters</a:t>
            </a:r>
          </a:p>
          <a:p>
            <a:pPr marL="263525" indent="-263525">
              <a:buFont typeface="Wingdings" panose="05000000000000000000" pitchFamily="2" charset="2"/>
              <a:buChar char="Ø"/>
            </a:pPr>
            <a:r>
              <a:rPr lang="en-IN" dirty="0">
                <a:latin typeface="Aptos" panose="020B0004020202020204" pitchFamily="34" charset="0"/>
              </a:rPr>
              <a:t>CO</a:t>
            </a:r>
            <a:r>
              <a:rPr lang="en-IN" baseline="-25000" dirty="0">
                <a:latin typeface="Aptos" panose="020B0004020202020204" pitchFamily="34" charset="0"/>
              </a:rPr>
              <a:t>2</a:t>
            </a:r>
            <a:r>
              <a:rPr lang="en-IN" dirty="0">
                <a:latin typeface="Aptos" panose="020B0004020202020204" pitchFamily="34" charset="0"/>
              </a:rPr>
              <a:t> (reference): 420, 300, 200, 100, 50, 0, 420, 420, 600, 800, 1000, 1300, 1600, 1800, and 1900 PPM (15 points): takes about 70 minutes</a:t>
            </a:r>
          </a:p>
          <a:p>
            <a:pPr marL="263525" indent="-263525">
              <a:buFont typeface="Wingdings" panose="05000000000000000000" pitchFamily="2" charset="2"/>
              <a:buChar char="Ø"/>
            </a:pPr>
            <a:r>
              <a:rPr lang="en-IN" dirty="0">
                <a:latin typeface="Aptos" panose="020B0004020202020204" pitchFamily="34" charset="0"/>
              </a:rPr>
              <a:t>Fan speed: 10,000 rpm</a:t>
            </a:r>
          </a:p>
          <a:p>
            <a:pPr marL="263525" indent="-263525">
              <a:buFont typeface="Wingdings" panose="05000000000000000000" pitchFamily="2" charset="2"/>
              <a:buChar char="Ø"/>
            </a:pPr>
            <a:r>
              <a:rPr lang="en-IN" dirty="0">
                <a:latin typeface="Aptos" panose="020B0004020202020204" pitchFamily="34" charset="0"/>
              </a:rPr>
              <a:t>Low rate: 6</a:t>
            </a:r>
            <a:r>
              <a:rPr lang="el-GR" dirty="0">
                <a:latin typeface="Aptos" panose="020B0004020202020204" pitchFamily="34" charset="0"/>
              </a:rPr>
              <a:t>00 μ</a:t>
            </a:r>
            <a:r>
              <a:rPr lang="en-IN" dirty="0">
                <a:latin typeface="Aptos" panose="020B0004020202020204" pitchFamily="34" charset="0"/>
              </a:rPr>
              <a:t>mol s</a:t>
            </a:r>
            <a:r>
              <a:rPr lang="en-IN" baseline="30000" dirty="0">
                <a:latin typeface="Aptos" panose="020B0004020202020204" pitchFamily="34" charset="0"/>
              </a:rPr>
              <a:t>−1</a:t>
            </a:r>
            <a:endParaRPr lang="en-IN" dirty="0">
              <a:latin typeface="Aptos" panose="020B0004020202020204" pitchFamily="34" charset="0"/>
            </a:endParaRPr>
          </a:p>
          <a:p>
            <a:pPr marL="263525" indent="-263525">
              <a:buFont typeface="Wingdings" panose="05000000000000000000" pitchFamily="2" charset="2"/>
              <a:buChar char="Ø"/>
            </a:pPr>
            <a:r>
              <a:rPr lang="en-IN" dirty="0">
                <a:latin typeface="Aptos" panose="020B0004020202020204" pitchFamily="34" charset="0"/>
              </a:rPr>
              <a:t>Light intensity: 1000 (earlier), change to 1200 </a:t>
            </a:r>
            <a:r>
              <a:rPr lang="el-GR" dirty="0">
                <a:latin typeface="Aptos" panose="020B0004020202020204" pitchFamily="34" charset="0"/>
              </a:rPr>
              <a:t>μ</a:t>
            </a:r>
            <a:r>
              <a:rPr lang="en-IN" dirty="0">
                <a:latin typeface="Aptos" panose="020B0004020202020204" pitchFamily="34" charset="0"/>
              </a:rPr>
              <a:t>molm</a:t>
            </a:r>
            <a:r>
              <a:rPr lang="en-IN" baseline="30000" dirty="0">
                <a:latin typeface="Aptos" panose="020B0004020202020204" pitchFamily="34" charset="0"/>
              </a:rPr>
              <a:t>-2</a:t>
            </a:r>
            <a:r>
              <a:rPr lang="en-IN" dirty="0">
                <a:latin typeface="Aptos" panose="020B0004020202020204" pitchFamily="34" charset="0"/>
              </a:rPr>
              <a:t>s</a:t>
            </a:r>
            <a:r>
              <a:rPr lang="en-IN" baseline="30000" dirty="0">
                <a:latin typeface="Aptos" panose="020B0004020202020204" pitchFamily="34" charset="0"/>
              </a:rPr>
              <a:t>-1 </a:t>
            </a:r>
            <a:r>
              <a:rPr lang="en-IN" dirty="0">
                <a:latin typeface="Aptos" panose="020B0004020202020204" pitchFamily="34" charset="0"/>
              </a:rPr>
              <a:t>after we replace the Single Light Source to Multiphase Flash Fluorometer</a:t>
            </a:r>
            <a:endParaRPr lang="en-IN" baseline="30000" dirty="0">
              <a:latin typeface="Aptos" panose="020B0004020202020204" pitchFamily="34" charset="0"/>
            </a:endParaRPr>
          </a:p>
          <a:p>
            <a:pPr marL="263525" indent="-263525">
              <a:buFont typeface="Wingdings" panose="05000000000000000000" pitchFamily="2" charset="2"/>
              <a:buChar char="Ø"/>
            </a:pPr>
            <a:r>
              <a:rPr lang="en-IN" dirty="0">
                <a:latin typeface="Aptos" panose="020B0004020202020204" pitchFamily="34" charset="0"/>
              </a:rPr>
              <a:t>Relative humidity: 55-75% (</a:t>
            </a:r>
            <a:r>
              <a:rPr lang="en-IN" dirty="0">
                <a:solidFill>
                  <a:srgbClr val="0070C0"/>
                </a:solidFill>
                <a:latin typeface="Aptos" panose="020B0004020202020204" pitchFamily="34" charset="0"/>
              </a:rPr>
              <a:t>weather dependent</a:t>
            </a:r>
            <a:r>
              <a:rPr lang="en-IN" dirty="0">
                <a:latin typeface="Aptos" panose="020B0004020202020204" pitchFamily="34" charset="0"/>
              </a:rPr>
              <a:t>)</a:t>
            </a:r>
          </a:p>
          <a:p>
            <a:pPr marL="263525" indent="-263525">
              <a:buFont typeface="Wingdings" panose="05000000000000000000" pitchFamily="2" charset="2"/>
              <a:buChar char="Ø"/>
            </a:pPr>
            <a:r>
              <a:rPr lang="en-IN" dirty="0">
                <a:latin typeface="Aptos" panose="020B0004020202020204" pitchFamily="34" charset="0"/>
              </a:rPr>
              <a:t>Temperature of leaf: 28-32</a:t>
            </a:r>
            <a:r>
              <a:rPr lang="en-IN" baseline="30000" dirty="0">
                <a:latin typeface="Aptos" panose="020B0004020202020204" pitchFamily="34" charset="0"/>
              </a:rPr>
              <a:t>o</a:t>
            </a:r>
            <a:r>
              <a:rPr lang="en-IN" dirty="0">
                <a:latin typeface="Aptos" panose="020B0004020202020204" pitchFamily="34" charset="0"/>
              </a:rPr>
              <a:t>C (</a:t>
            </a:r>
            <a:r>
              <a:rPr lang="en-IN" dirty="0">
                <a:solidFill>
                  <a:srgbClr val="0070C0"/>
                </a:solidFill>
                <a:latin typeface="Aptos" panose="020B0004020202020204" pitchFamily="34" charset="0"/>
              </a:rPr>
              <a:t>weather dependent</a:t>
            </a:r>
            <a:r>
              <a:rPr lang="en-IN" dirty="0">
                <a:latin typeface="Aptos" panose="020B0004020202020204" pitchFamily="34" charset="0"/>
              </a:rPr>
              <a:t>)</a:t>
            </a:r>
          </a:p>
        </p:txBody>
      </p:sp>
      <p:grpSp>
        <p:nvGrpSpPr>
          <p:cNvPr id="9" name="Group 8">
            <a:extLst>
              <a:ext uri="{FF2B5EF4-FFF2-40B4-BE49-F238E27FC236}">
                <a16:creationId xmlns:a16="http://schemas.microsoft.com/office/drawing/2014/main" id="{1E5CDD67-5EB0-F3C5-B33F-39965C0C44D3}"/>
              </a:ext>
            </a:extLst>
          </p:cNvPr>
          <p:cNvGrpSpPr/>
          <p:nvPr/>
        </p:nvGrpSpPr>
        <p:grpSpPr>
          <a:xfrm>
            <a:off x="0" y="33867"/>
            <a:ext cx="1586039" cy="1066650"/>
            <a:chOff x="2888758" y="1161970"/>
            <a:chExt cx="1421985" cy="948534"/>
          </a:xfrm>
        </p:grpSpPr>
        <p:sp>
          <p:nvSpPr>
            <p:cNvPr id="10" name="Rectangle 9">
              <a:extLst>
                <a:ext uri="{FF2B5EF4-FFF2-40B4-BE49-F238E27FC236}">
                  <a16:creationId xmlns:a16="http://schemas.microsoft.com/office/drawing/2014/main" id="{45EF2DA9-DC2F-0094-C272-2ABB4159A2EE}"/>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53575C72-00E6-7A47-A621-709B149D96F9}"/>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2" name="TextBox 11">
              <a:extLst>
                <a:ext uri="{FF2B5EF4-FFF2-40B4-BE49-F238E27FC236}">
                  <a16:creationId xmlns:a16="http://schemas.microsoft.com/office/drawing/2014/main" id="{453BE39F-FEA6-6530-A82D-610745CD862B}"/>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3" name="TextBox 12">
              <a:extLst>
                <a:ext uri="{FF2B5EF4-FFF2-40B4-BE49-F238E27FC236}">
                  <a16:creationId xmlns:a16="http://schemas.microsoft.com/office/drawing/2014/main" id="{1F6B4306-01E2-56E7-A1F6-C62310A655A9}"/>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52353897"/>
      </p:ext>
    </p:extLst>
  </p:cSld>
  <p:clrMapOvr>
    <a:masterClrMapping/>
  </p:clrMapOvr>
  <mc:AlternateContent xmlns:mc="http://schemas.openxmlformats.org/markup-compatibility/2006">
    <mc:Choice xmlns:p14="http://schemas.microsoft.com/office/powerpoint/2010/main" Requires="p14">
      <p:transition spd="slow" p14:dur="2000" advTm="44211"/>
    </mc:Choice>
    <mc:Fallback>
      <p:transition spd="slow" advTm="4421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799FB7-3E6D-19D5-E033-C5121CE587EF}"/>
              </a:ext>
            </a:extLst>
          </p:cNvPr>
          <p:cNvSpPr>
            <a:spLocks noGrp="1"/>
          </p:cNvSpPr>
          <p:nvPr>
            <p:ph type="dt" sz="half" idx="10"/>
          </p:nvPr>
        </p:nvSpPr>
        <p:spPr/>
        <p:txBody>
          <a:bodyPr/>
          <a:lstStyle/>
          <a:p>
            <a:r>
              <a:rPr lang="en-US" dirty="0"/>
              <a:t>9/24/25</a:t>
            </a:r>
          </a:p>
        </p:txBody>
      </p:sp>
      <p:sp>
        <p:nvSpPr>
          <p:cNvPr id="3" name="Slide Number Placeholder 2">
            <a:extLst>
              <a:ext uri="{FF2B5EF4-FFF2-40B4-BE49-F238E27FC236}">
                <a16:creationId xmlns:a16="http://schemas.microsoft.com/office/drawing/2014/main" id="{6E45D409-46B6-32C8-83C5-E0019379A8B1}"/>
              </a:ext>
            </a:extLst>
          </p:cNvPr>
          <p:cNvSpPr>
            <a:spLocks noGrp="1"/>
          </p:cNvSpPr>
          <p:nvPr>
            <p:ph type="sldNum" sz="quarter" idx="12"/>
          </p:nvPr>
        </p:nvSpPr>
        <p:spPr/>
        <p:txBody>
          <a:bodyPr/>
          <a:lstStyle/>
          <a:p>
            <a:fld id="{EC308492-14DF-7142-AD33-E6718D512BEF}" type="slidenum">
              <a:rPr lang="en-US" smtClean="0"/>
              <a:t>3</a:t>
            </a:fld>
            <a:endParaRPr lang="en-US"/>
          </a:p>
        </p:txBody>
      </p:sp>
      <p:sp>
        <p:nvSpPr>
          <p:cNvPr id="4" name="Title 3">
            <a:extLst>
              <a:ext uri="{FF2B5EF4-FFF2-40B4-BE49-F238E27FC236}">
                <a16:creationId xmlns:a16="http://schemas.microsoft.com/office/drawing/2014/main" id="{A6412ABF-E41E-8C65-E54F-32CE8862D9A6}"/>
              </a:ext>
            </a:extLst>
          </p:cNvPr>
          <p:cNvSpPr>
            <a:spLocks noGrp="1"/>
          </p:cNvSpPr>
          <p:nvPr>
            <p:ph type="title"/>
          </p:nvPr>
        </p:nvSpPr>
        <p:spPr>
          <a:xfrm>
            <a:off x="1427850" y="276034"/>
            <a:ext cx="8859149" cy="557982"/>
          </a:xfrm>
        </p:spPr>
        <p:txBody>
          <a:bodyPr>
            <a:noAutofit/>
          </a:bodyPr>
          <a:lstStyle/>
          <a:p>
            <a:r>
              <a:rPr lang="en-IN" b="1" dirty="0">
                <a:latin typeface="Aptos" panose="020B0004020202020204" pitchFamily="34" charset="0"/>
              </a:rPr>
              <a:t>Position of </a:t>
            </a:r>
            <a:r>
              <a:rPr lang="en-GB" b="1" dirty="0">
                <a:latin typeface="Aptos" panose="020B0004020202020204" pitchFamily="34" charset="0"/>
              </a:rPr>
              <a:t>AtAKT2</a:t>
            </a:r>
            <a:r>
              <a:rPr lang="en-GB" b="1" baseline="-25000" dirty="0">
                <a:latin typeface="Aptos" panose="020B0004020202020204" pitchFamily="34" charset="0"/>
              </a:rPr>
              <a:t>var</a:t>
            </a:r>
            <a:r>
              <a:rPr lang="en-IN" b="1" dirty="0">
                <a:latin typeface="Aptos" panose="020B0004020202020204" pitchFamily="34" charset="0"/>
              </a:rPr>
              <a:t>, GTP-NTT, </a:t>
            </a:r>
            <a:r>
              <a:rPr lang="en-IN" b="1" dirty="0" err="1">
                <a:latin typeface="Aptos" panose="020B0004020202020204" pitchFamily="34" charset="0"/>
              </a:rPr>
              <a:t>AlaAT</a:t>
            </a:r>
            <a:r>
              <a:rPr lang="en-IN" b="1" dirty="0">
                <a:latin typeface="Aptos" panose="020B0004020202020204" pitchFamily="34" charset="0"/>
              </a:rPr>
              <a:t>  transgenic lines, and wildtype selected for gas exchange measurement in WF2</a:t>
            </a:r>
            <a:endParaRPr lang="en-IN" dirty="0">
              <a:latin typeface="Aptos" panose="020B0004020202020204" pitchFamily="34" charset="0"/>
            </a:endParaRPr>
          </a:p>
        </p:txBody>
      </p:sp>
      <p:pic>
        <p:nvPicPr>
          <p:cNvPr id="8" name="Picture 7">
            <a:extLst>
              <a:ext uri="{FF2B5EF4-FFF2-40B4-BE49-F238E27FC236}">
                <a16:creationId xmlns:a16="http://schemas.microsoft.com/office/drawing/2014/main" id="{983E1F22-9624-272E-A76F-CAEAA167D96F}"/>
              </a:ext>
            </a:extLst>
          </p:cNvPr>
          <p:cNvPicPr>
            <a:picLocks noChangeAspect="1"/>
          </p:cNvPicPr>
          <p:nvPr/>
        </p:nvPicPr>
        <p:blipFill>
          <a:blip r:embed="rId2"/>
          <a:srcRect b="2144"/>
          <a:stretch>
            <a:fillRect/>
          </a:stretch>
        </p:blipFill>
        <p:spPr>
          <a:xfrm>
            <a:off x="322907" y="1084058"/>
            <a:ext cx="3082248" cy="4739863"/>
          </a:xfrm>
          <a:prstGeom prst="rect">
            <a:avLst/>
          </a:prstGeom>
          <a:ln>
            <a:solidFill>
              <a:schemeClr val="accent1"/>
            </a:solidFill>
          </a:ln>
        </p:spPr>
      </p:pic>
      <p:sp>
        <p:nvSpPr>
          <p:cNvPr id="9" name="TextBox 8">
            <a:extLst>
              <a:ext uri="{FF2B5EF4-FFF2-40B4-BE49-F238E27FC236}">
                <a16:creationId xmlns:a16="http://schemas.microsoft.com/office/drawing/2014/main" id="{AB080C86-49FA-5F73-51F7-D2108AFE7C07}"/>
              </a:ext>
            </a:extLst>
          </p:cNvPr>
          <p:cNvSpPr txBox="1"/>
          <p:nvPr/>
        </p:nvSpPr>
        <p:spPr>
          <a:xfrm>
            <a:off x="649047" y="4777479"/>
            <a:ext cx="2325536" cy="584775"/>
          </a:xfrm>
          <a:prstGeom prst="rect">
            <a:avLst/>
          </a:prstGeom>
          <a:noFill/>
          <a:ln>
            <a:noFill/>
          </a:ln>
        </p:spPr>
        <p:txBody>
          <a:bodyPr wrap="square" rtlCol="0">
            <a:spAutoFit/>
          </a:bodyPr>
          <a:lstStyle/>
          <a:p>
            <a:pPr algn="ctr"/>
            <a:r>
              <a:rPr lang="en-IN" sz="1600" b="1" dirty="0">
                <a:latin typeface="Aptos" panose="020B0004020202020204" pitchFamily="34" charset="0"/>
              </a:rPr>
              <a:t>Position of the </a:t>
            </a:r>
            <a:r>
              <a:rPr lang="en-IN" sz="1600" b="1" dirty="0" err="1">
                <a:latin typeface="Aptos" panose="020B0004020202020204" pitchFamily="34" charset="0"/>
              </a:rPr>
              <a:t>AtAKT</a:t>
            </a:r>
            <a:r>
              <a:rPr lang="en-IN" sz="1600" b="1" baseline="-25000" dirty="0" err="1">
                <a:latin typeface="Aptos" panose="020B0004020202020204" pitchFamily="34" charset="0"/>
              </a:rPr>
              <a:t>var</a:t>
            </a:r>
            <a:r>
              <a:rPr lang="en-IN" sz="1600" b="1" dirty="0">
                <a:latin typeface="Aptos" panose="020B0004020202020204" pitchFamily="34" charset="0"/>
              </a:rPr>
              <a:t> and WT (ETH and FAU)</a:t>
            </a:r>
          </a:p>
        </p:txBody>
      </p:sp>
      <p:pic>
        <p:nvPicPr>
          <p:cNvPr id="10" name="Picture 9">
            <a:extLst>
              <a:ext uri="{FF2B5EF4-FFF2-40B4-BE49-F238E27FC236}">
                <a16:creationId xmlns:a16="http://schemas.microsoft.com/office/drawing/2014/main" id="{5B1B6600-E2B0-20D4-D4AD-83993683303D}"/>
              </a:ext>
            </a:extLst>
          </p:cNvPr>
          <p:cNvPicPr>
            <a:picLocks noChangeAspect="1"/>
          </p:cNvPicPr>
          <p:nvPr/>
        </p:nvPicPr>
        <p:blipFill>
          <a:blip r:embed="rId3"/>
          <a:stretch>
            <a:fillRect/>
          </a:stretch>
        </p:blipFill>
        <p:spPr>
          <a:xfrm>
            <a:off x="3522637" y="1084057"/>
            <a:ext cx="3082248" cy="4739863"/>
          </a:xfrm>
          <a:prstGeom prst="rect">
            <a:avLst/>
          </a:prstGeom>
          <a:ln>
            <a:solidFill>
              <a:schemeClr val="accent1"/>
            </a:solidFill>
          </a:ln>
        </p:spPr>
      </p:pic>
      <p:sp>
        <p:nvSpPr>
          <p:cNvPr id="11" name="TextBox 10">
            <a:extLst>
              <a:ext uri="{FF2B5EF4-FFF2-40B4-BE49-F238E27FC236}">
                <a16:creationId xmlns:a16="http://schemas.microsoft.com/office/drawing/2014/main" id="{62328695-BA1B-1DBC-3DB7-4EB8698AD1CA}"/>
              </a:ext>
            </a:extLst>
          </p:cNvPr>
          <p:cNvSpPr txBox="1"/>
          <p:nvPr/>
        </p:nvSpPr>
        <p:spPr>
          <a:xfrm>
            <a:off x="3869715" y="4777480"/>
            <a:ext cx="2388092" cy="584775"/>
          </a:xfrm>
          <a:prstGeom prst="rect">
            <a:avLst/>
          </a:prstGeom>
          <a:noFill/>
          <a:ln>
            <a:noFill/>
          </a:ln>
        </p:spPr>
        <p:txBody>
          <a:bodyPr wrap="square" rtlCol="0">
            <a:spAutoFit/>
          </a:bodyPr>
          <a:lstStyle/>
          <a:p>
            <a:pPr algn="ctr"/>
            <a:r>
              <a:rPr lang="en-IN" sz="1600" b="1" dirty="0">
                <a:latin typeface="Aptos" panose="020B0004020202020204" pitchFamily="34" charset="0"/>
              </a:rPr>
              <a:t>Position of the GPT-NTT and WT (ETH and FAU)</a:t>
            </a:r>
          </a:p>
        </p:txBody>
      </p:sp>
      <p:pic>
        <p:nvPicPr>
          <p:cNvPr id="12" name="Picture 11">
            <a:extLst>
              <a:ext uri="{FF2B5EF4-FFF2-40B4-BE49-F238E27FC236}">
                <a16:creationId xmlns:a16="http://schemas.microsoft.com/office/drawing/2014/main" id="{2A8A5E7D-644C-FE1E-38ED-FBDF4B84ED4E}"/>
              </a:ext>
            </a:extLst>
          </p:cNvPr>
          <p:cNvPicPr>
            <a:picLocks noChangeAspect="1"/>
          </p:cNvPicPr>
          <p:nvPr/>
        </p:nvPicPr>
        <p:blipFill>
          <a:blip r:embed="rId4"/>
          <a:srcRect b="5895"/>
          <a:stretch>
            <a:fillRect/>
          </a:stretch>
        </p:blipFill>
        <p:spPr>
          <a:xfrm>
            <a:off x="6720376" y="1084057"/>
            <a:ext cx="3290996" cy="4739863"/>
          </a:xfrm>
          <a:prstGeom prst="rect">
            <a:avLst/>
          </a:prstGeom>
          <a:ln>
            <a:solidFill>
              <a:schemeClr val="accent1"/>
            </a:solidFill>
          </a:ln>
        </p:spPr>
      </p:pic>
      <p:sp>
        <p:nvSpPr>
          <p:cNvPr id="13" name="TextBox 12">
            <a:extLst>
              <a:ext uri="{FF2B5EF4-FFF2-40B4-BE49-F238E27FC236}">
                <a16:creationId xmlns:a16="http://schemas.microsoft.com/office/drawing/2014/main" id="{75653669-2982-B4EC-88B4-CEA80466E058}"/>
              </a:ext>
            </a:extLst>
          </p:cNvPr>
          <p:cNvSpPr txBox="1"/>
          <p:nvPr/>
        </p:nvSpPr>
        <p:spPr>
          <a:xfrm>
            <a:off x="7498717" y="4777479"/>
            <a:ext cx="2139236" cy="584775"/>
          </a:xfrm>
          <a:prstGeom prst="rect">
            <a:avLst/>
          </a:prstGeom>
          <a:noFill/>
          <a:ln>
            <a:noFill/>
          </a:ln>
        </p:spPr>
        <p:txBody>
          <a:bodyPr wrap="square" rtlCol="0">
            <a:spAutoFit/>
          </a:bodyPr>
          <a:lstStyle/>
          <a:p>
            <a:pPr algn="ctr"/>
            <a:r>
              <a:rPr lang="en-IN" sz="1600" b="1" dirty="0">
                <a:latin typeface="Aptos" panose="020B0004020202020204" pitchFamily="34" charset="0"/>
              </a:rPr>
              <a:t>Position of </a:t>
            </a:r>
            <a:r>
              <a:rPr lang="en-IN" sz="1600" b="1" dirty="0" err="1">
                <a:latin typeface="Aptos" panose="020B0004020202020204" pitchFamily="34" charset="0"/>
              </a:rPr>
              <a:t>AlaAT</a:t>
            </a:r>
            <a:r>
              <a:rPr lang="en-IN" sz="1600" b="1" dirty="0">
                <a:latin typeface="Aptos" panose="020B0004020202020204" pitchFamily="34" charset="0"/>
              </a:rPr>
              <a:t> and WT (ETH and FAU)</a:t>
            </a:r>
          </a:p>
        </p:txBody>
      </p:sp>
      <p:graphicFrame>
        <p:nvGraphicFramePr>
          <p:cNvPr id="14" name="Table 13">
            <a:extLst>
              <a:ext uri="{FF2B5EF4-FFF2-40B4-BE49-F238E27FC236}">
                <a16:creationId xmlns:a16="http://schemas.microsoft.com/office/drawing/2014/main" id="{9B868A9B-4E00-C0F9-8E2B-5C41DD3C8625}"/>
              </a:ext>
            </a:extLst>
          </p:cNvPr>
          <p:cNvGraphicFramePr>
            <a:graphicFrameLocks noGrp="1"/>
          </p:cNvGraphicFramePr>
          <p:nvPr>
            <p:extLst>
              <p:ext uri="{D42A27DB-BD31-4B8C-83A1-F6EECF244321}">
                <p14:modId xmlns:p14="http://schemas.microsoft.com/office/powerpoint/2010/main" val="344057237"/>
              </p:ext>
            </p:extLst>
          </p:nvPr>
        </p:nvGraphicFramePr>
        <p:xfrm>
          <a:off x="2445099" y="1260316"/>
          <a:ext cx="783761" cy="960120"/>
        </p:xfrm>
        <a:graphic>
          <a:graphicData uri="http://schemas.openxmlformats.org/drawingml/2006/table">
            <a:tbl>
              <a:tblPr firstRow="1" bandRow="1">
                <a:tableStyleId>{5940675A-B579-460E-94D1-54222C63F5DA}</a:tableStyleId>
              </a:tblPr>
              <a:tblGrid>
                <a:gridCol w="783761">
                  <a:extLst>
                    <a:ext uri="{9D8B030D-6E8A-4147-A177-3AD203B41FA5}">
                      <a16:colId xmlns:a16="http://schemas.microsoft.com/office/drawing/2014/main" val="463798575"/>
                    </a:ext>
                  </a:extLst>
                </a:gridCol>
              </a:tblGrid>
              <a:tr h="108497">
                <a:tc>
                  <a:txBody>
                    <a:bodyPr/>
                    <a:lstStyle/>
                    <a:p>
                      <a:r>
                        <a:rPr lang="en-IN" sz="900" b="0" u="none" dirty="0">
                          <a:solidFill>
                            <a:schemeClr val="bg1"/>
                          </a:solidFill>
                        </a:rPr>
                        <a:t>C2_8-4255</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96B24"/>
                    </a:solidFill>
                  </a:tcPr>
                </a:tc>
                <a:extLst>
                  <a:ext uri="{0D108BD9-81ED-4DB2-BD59-A6C34878D82A}">
                    <a16:rowId xmlns:a16="http://schemas.microsoft.com/office/drawing/2014/main" val="505726996"/>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C2_8-4261</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30830209"/>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C2_8-4262</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A02B93"/>
                    </a:solidFill>
                  </a:tcPr>
                </a:tc>
                <a:extLst>
                  <a:ext uri="{0D108BD9-81ED-4DB2-BD59-A6C34878D82A}">
                    <a16:rowId xmlns:a16="http://schemas.microsoft.com/office/drawing/2014/main" val="39336558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C2_8-4266</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2008645333"/>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C2_8-4265</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64660987"/>
                  </a:ext>
                </a:extLst>
              </a:tr>
              <a:tr h="108497">
                <a:tc>
                  <a:txBody>
                    <a:bodyPr/>
                    <a:lstStyle/>
                    <a:p>
                      <a:r>
                        <a:rPr lang="en-IN" sz="900" b="0" u="none" dirty="0">
                          <a:solidFill>
                            <a:schemeClr val="bg1"/>
                          </a:solidFill>
                        </a:rPr>
                        <a:t>TMS60444</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17895300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tx1"/>
                          </a:solidFill>
                        </a:rPr>
                        <a:t>TMS60444-ETH</a:t>
                      </a:r>
                      <a:endParaRPr lang="en-IN" sz="900" b="0" i="0" u="none" dirty="0">
                        <a:solidFill>
                          <a:schemeClr val="tx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89290609"/>
                  </a:ext>
                </a:extLst>
              </a:tr>
            </a:tbl>
          </a:graphicData>
        </a:graphic>
      </p:graphicFrame>
      <p:graphicFrame>
        <p:nvGraphicFramePr>
          <p:cNvPr id="15" name="Table 14">
            <a:extLst>
              <a:ext uri="{FF2B5EF4-FFF2-40B4-BE49-F238E27FC236}">
                <a16:creationId xmlns:a16="http://schemas.microsoft.com/office/drawing/2014/main" id="{31270466-FE0C-028E-17BD-7AD77FBC5086}"/>
              </a:ext>
            </a:extLst>
          </p:cNvPr>
          <p:cNvGraphicFramePr>
            <a:graphicFrameLocks noGrp="1"/>
          </p:cNvGraphicFramePr>
          <p:nvPr>
            <p:extLst>
              <p:ext uri="{D42A27DB-BD31-4B8C-83A1-F6EECF244321}">
                <p14:modId xmlns:p14="http://schemas.microsoft.com/office/powerpoint/2010/main" val="1759569818"/>
              </p:ext>
            </p:extLst>
          </p:nvPr>
        </p:nvGraphicFramePr>
        <p:xfrm>
          <a:off x="5671402" y="1260316"/>
          <a:ext cx="783761" cy="960120"/>
        </p:xfrm>
        <a:graphic>
          <a:graphicData uri="http://schemas.openxmlformats.org/drawingml/2006/table">
            <a:tbl>
              <a:tblPr firstRow="1" bandRow="1">
                <a:tableStyleId>{5940675A-B579-460E-94D1-54222C63F5DA}</a:tableStyleId>
              </a:tblPr>
              <a:tblGrid>
                <a:gridCol w="783761">
                  <a:extLst>
                    <a:ext uri="{9D8B030D-6E8A-4147-A177-3AD203B41FA5}">
                      <a16:colId xmlns:a16="http://schemas.microsoft.com/office/drawing/2014/main" val="463798575"/>
                    </a:ext>
                  </a:extLst>
                </a:gridCol>
              </a:tblGrid>
              <a:tr h="108497">
                <a:tc>
                  <a:txBody>
                    <a:bodyPr/>
                    <a:lstStyle/>
                    <a:p>
                      <a:r>
                        <a:rPr lang="en-IN" sz="900" b="0" u="none" dirty="0">
                          <a:solidFill>
                            <a:schemeClr val="bg1"/>
                          </a:solidFill>
                        </a:rPr>
                        <a:t>C56-4838</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375623"/>
                    </a:solidFill>
                  </a:tcPr>
                </a:tc>
                <a:extLst>
                  <a:ext uri="{0D108BD9-81ED-4DB2-BD59-A6C34878D82A}">
                    <a16:rowId xmlns:a16="http://schemas.microsoft.com/office/drawing/2014/main" val="505726996"/>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C56-4839</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5911"/>
                    </a:solidFill>
                  </a:tcPr>
                </a:tc>
                <a:extLst>
                  <a:ext uri="{0D108BD9-81ED-4DB2-BD59-A6C34878D82A}">
                    <a16:rowId xmlns:a16="http://schemas.microsoft.com/office/drawing/2014/main" val="1030830209"/>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C56-4844</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39336558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C56-4845</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2008645333"/>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C56-4847</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1064660987"/>
                  </a:ext>
                </a:extLst>
              </a:tr>
              <a:tr h="108497">
                <a:tc>
                  <a:txBody>
                    <a:bodyPr/>
                    <a:lstStyle/>
                    <a:p>
                      <a:r>
                        <a:rPr lang="en-IN" sz="900" b="0" u="none" dirty="0">
                          <a:solidFill>
                            <a:schemeClr val="bg1"/>
                          </a:solidFill>
                        </a:rPr>
                        <a:t>TMS60444</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17895300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tx1"/>
                          </a:solidFill>
                        </a:rPr>
                        <a:t>TMS60444-ETH</a:t>
                      </a:r>
                      <a:endParaRPr lang="en-IN" sz="900" b="0" i="0" u="none" dirty="0">
                        <a:solidFill>
                          <a:schemeClr val="tx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89290609"/>
                  </a:ext>
                </a:extLst>
              </a:tr>
            </a:tbl>
          </a:graphicData>
        </a:graphic>
      </p:graphicFrame>
      <p:graphicFrame>
        <p:nvGraphicFramePr>
          <p:cNvPr id="16" name="Table 15">
            <a:extLst>
              <a:ext uri="{FF2B5EF4-FFF2-40B4-BE49-F238E27FC236}">
                <a16:creationId xmlns:a16="http://schemas.microsoft.com/office/drawing/2014/main" id="{649F7DF4-C91A-0750-802A-2B1749B15FBE}"/>
              </a:ext>
            </a:extLst>
          </p:cNvPr>
          <p:cNvGraphicFramePr>
            <a:graphicFrameLocks noGrp="1"/>
          </p:cNvGraphicFramePr>
          <p:nvPr>
            <p:extLst>
              <p:ext uri="{D42A27DB-BD31-4B8C-83A1-F6EECF244321}">
                <p14:modId xmlns:p14="http://schemas.microsoft.com/office/powerpoint/2010/main" val="1889197747"/>
              </p:ext>
            </p:extLst>
          </p:nvPr>
        </p:nvGraphicFramePr>
        <p:xfrm>
          <a:off x="9018792" y="1260316"/>
          <a:ext cx="783761" cy="960120"/>
        </p:xfrm>
        <a:graphic>
          <a:graphicData uri="http://schemas.openxmlformats.org/drawingml/2006/table">
            <a:tbl>
              <a:tblPr firstRow="1" bandRow="1">
                <a:tableStyleId>{5940675A-B579-460E-94D1-54222C63F5DA}</a:tableStyleId>
              </a:tblPr>
              <a:tblGrid>
                <a:gridCol w="783761">
                  <a:extLst>
                    <a:ext uri="{9D8B030D-6E8A-4147-A177-3AD203B41FA5}">
                      <a16:colId xmlns:a16="http://schemas.microsoft.com/office/drawing/2014/main" val="463798575"/>
                    </a:ext>
                  </a:extLst>
                </a:gridCol>
              </a:tblGrid>
              <a:tr h="108497">
                <a:tc>
                  <a:txBody>
                    <a:bodyPr/>
                    <a:lstStyle/>
                    <a:p>
                      <a:r>
                        <a:rPr lang="en-IN" sz="900" b="0" u="none" dirty="0">
                          <a:solidFill>
                            <a:schemeClr val="bg1"/>
                          </a:solidFill>
                        </a:rPr>
                        <a:t>C2_16-4808</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505726996"/>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C2_16-4809</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70C0"/>
                    </a:solidFill>
                  </a:tcPr>
                </a:tc>
                <a:extLst>
                  <a:ext uri="{0D108BD9-81ED-4DB2-BD59-A6C34878D82A}">
                    <a16:rowId xmlns:a16="http://schemas.microsoft.com/office/drawing/2014/main" val="1030830209"/>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C2_16-4810</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65911"/>
                    </a:solidFill>
                  </a:tcPr>
                </a:tc>
                <a:extLst>
                  <a:ext uri="{0D108BD9-81ED-4DB2-BD59-A6C34878D82A}">
                    <a16:rowId xmlns:a16="http://schemas.microsoft.com/office/drawing/2014/main" val="39336558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C2_16-4812</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extLst>
                  <a:ext uri="{0D108BD9-81ED-4DB2-BD59-A6C34878D82A}">
                    <a16:rowId xmlns:a16="http://schemas.microsoft.com/office/drawing/2014/main" val="2008645333"/>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bg1"/>
                          </a:solidFill>
                        </a:rPr>
                        <a:t>C2_16-4813</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1064660987"/>
                  </a:ext>
                </a:extLst>
              </a:tr>
              <a:tr h="108497">
                <a:tc>
                  <a:txBody>
                    <a:bodyPr/>
                    <a:lstStyle/>
                    <a:p>
                      <a:r>
                        <a:rPr lang="en-IN" sz="900" b="0" u="none" dirty="0">
                          <a:solidFill>
                            <a:schemeClr val="bg1"/>
                          </a:solidFill>
                        </a:rPr>
                        <a:t>TMS60444</a:t>
                      </a:r>
                      <a:endParaRPr lang="en-IN" sz="900" b="0" i="0" u="none" dirty="0">
                        <a:solidFill>
                          <a:schemeClr val="bg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0000"/>
                    </a:solidFill>
                  </a:tcPr>
                </a:tc>
                <a:extLst>
                  <a:ext uri="{0D108BD9-81ED-4DB2-BD59-A6C34878D82A}">
                    <a16:rowId xmlns:a16="http://schemas.microsoft.com/office/drawing/2014/main" val="1789530097"/>
                  </a:ext>
                </a:extLst>
              </a:tr>
              <a:tr h="1084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900" b="0" u="none" dirty="0">
                          <a:solidFill>
                            <a:schemeClr val="tx1"/>
                          </a:solidFill>
                        </a:rPr>
                        <a:t>TMS60444-ETH</a:t>
                      </a:r>
                      <a:endParaRPr lang="en-IN" sz="900" b="0" i="0" u="none" dirty="0">
                        <a:solidFill>
                          <a:schemeClr val="tx1"/>
                        </a:solidFil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4089290609"/>
                  </a:ext>
                </a:extLst>
              </a:tr>
            </a:tbl>
          </a:graphicData>
        </a:graphic>
      </p:graphicFrame>
      <p:sp>
        <p:nvSpPr>
          <p:cNvPr id="17" name="TextBox 16">
            <a:extLst>
              <a:ext uri="{FF2B5EF4-FFF2-40B4-BE49-F238E27FC236}">
                <a16:creationId xmlns:a16="http://schemas.microsoft.com/office/drawing/2014/main" id="{DA125017-D2BC-1E15-629B-450A957187FA}"/>
              </a:ext>
            </a:extLst>
          </p:cNvPr>
          <p:cNvSpPr txBox="1"/>
          <p:nvPr/>
        </p:nvSpPr>
        <p:spPr>
          <a:xfrm>
            <a:off x="2639193" y="5931860"/>
            <a:ext cx="5008615" cy="369332"/>
          </a:xfrm>
          <a:prstGeom prst="rect">
            <a:avLst/>
          </a:prstGeom>
          <a:noFill/>
        </p:spPr>
        <p:txBody>
          <a:bodyPr wrap="none" rtlCol="0">
            <a:spAutoFit/>
          </a:bodyPr>
          <a:lstStyle/>
          <a:p>
            <a:pPr algn="ctr"/>
            <a:r>
              <a:rPr lang="en-IN" dirty="0">
                <a:latin typeface="Aptos" panose="020B0004020202020204" pitchFamily="34" charset="0"/>
              </a:rPr>
              <a:t>Plants chosen from the best growing area of WF2</a:t>
            </a:r>
          </a:p>
        </p:txBody>
      </p:sp>
      <p:grpSp>
        <p:nvGrpSpPr>
          <p:cNvPr id="5" name="Group 4">
            <a:extLst>
              <a:ext uri="{FF2B5EF4-FFF2-40B4-BE49-F238E27FC236}">
                <a16:creationId xmlns:a16="http://schemas.microsoft.com/office/drawing/2014/main" id="{0C81CA64-76C1-D166-6B6B-161CBBC4CFE5}"/>
              </a:ext>
            </a:extLst>
          </p:cNvPr>
          <p:cNvGrpSpPr/>
          <p:nvPr/>
        </p:nvGrpSpPr>
        <p:grpSpPr>
          <a:xfrm>
            <a:off x="0" y="33867"/>
            <a:ext cx="1586039" cy="1066650"/>
            <a:chOff x="2888758" y="1161970"/>
            <a:chExt cx="1421985" cy="948534"/>
          </a:xfrm>
        </p:grpSpPr>
        <p:sp>
          <p:nvSpPr>
            <p:cNvPr id="6" name="Rectangle 5">
              <a:extLst>
                <a:ext uri="{FF2B5EF4-FFF2-40B4-BE49-F238E27FC236}">
                  <a16:creationId xmlns:a16="http://schemas.microsoft.com/office/drawing/2014/main" id="{5B3821C8-3E21-74E6-65FF-9B54C6B47748}"/>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22150E55-E3C6-EF6F-C8DF-818982F7A854}"/>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8" name="TextBox 17">
              <a:extLst>
                <a:ext uri="{FF2B5EF4-FFF2-40B4-BE49-F238E27FC236}">
                  <a16:creationId xmlns:a16="http://schemas.microsoft.com/office/drawing/2014/main" id="{776DF70E-1EB1-0358-D83D-7F36AD45A38C}"/>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9" name="TextBox 18">
              <a:extLst>
                <a:ext uri="{FF2B5EF4-FFF2-40B4-BE49-F238E27FC236}">
                  <a16:creationId xmlns:a16="http://schemas.microsoft.com/office/drawing/2014/main" id="{298F0B5A-224F-4AFC-C749-74F881771283}"/>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3112328793"/>
      </p:ext>
    </p:extLst>
  </p:cSld>
  <p:clrMapOvr>
    <a:masterClrMapping/>
  </p:clrMapOvr>
  <mc:AlternateContent xmlns:mc="http://schemas.openxmlformats.org/markup-compatibility/2006" xmlns:p14="http://schemas.microsoft.com/office/powerpoint/2010/main">
    <mc:Choice Requires="p14">
      <p:transition spd="slow" p14:dur="2000" advTm="151324"/>
    </mc:Choice>
    <mc:Fallback xmlns="">
      <p:transition spd="slow" advTm="1513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383DC9-04B7-7878-5367-FC6B98414F13}"/>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025CF5B0-263B-9D5C-E9C1-A0DB71B64F1B}"/>
              </a:ext>
            </a:extLst>
          </p:cNvPr>
          <p:cNvSpPr>
            <a:spLocks noGrp="1"/>
          </p:cNvSpPr>
          <p:nvPr>
            <p:ph type="sldNum" sz="quarter" idx="12"/>
          </p:nvPr>
        </p:nvSpPr>
        <p:spPr/>
        <p:txBody>
          <a:bodyPr/>
          <a:lstStyle/>
          <a:p>
            <a:fld id="{EC308492-14DF-7142-AD33-E6718D512BEF}" type="slidenum">
              <a:rPr lang="en-US" smtClean="0"/>
              <a:t>4</a:t>
            </a:fld>
            <a:endParaRPr lang="en-US"/>
          </a:p>
        </p:txBody>
      </p:sp>
      <p:sp>
        <p:nvSpPr>
          <p:cNvPr id="4" name="TextBox 3">
            <a:extLst>
              <a:ext uri="{FF2B5EF4-FFF2-40B4-BE49-F238E27FC236}">
                <a16:creationId xmlns:a16="http://schemas.microsoft.com/office/drawing/2014/main" id="{142C7082-DB6B-C4BF-6E0E-2E98B3833AB4}"/>
              </a:ext>
            </a:extLst>
          </p:cNvPr>
          <p:cNvSpPr txBox="1"/>
          <p:nvPr/>
        </p:nvSpPr>
        <p:spPr>
          <a:xfrm>
            <a:off x="914399" y="214481"/>
            <a:ext cx="9372601" cy="400110"/>
          </a:xfrm>
          <a:prstGeom prst="rect">
            <a:avLst/>
          </a:prstGeom>
          <a:noFill/>
        </p:spPr>
        <p:txBody>
          <a:bodyPr wrap="square" rtlCol="0">
            <a:spAutoFit/>
          </a:bodyPr>
          <a:lstStyle/>
          <a:p>
            <a:pPr algn="ctr"/>
            <a:r>
              <a:rPr lang="en-GB" sz="2000" b="1" dirty="0">
                <a:latin typeface="Aptos" panose="020B0004020202020204" pitchFamily="34" charset="0"/>
              </a:rPr>
              <a:t>Selected plants and its growth parameter during measurement </a:t>
            </a:r>
            <a:r>
              <a:rPr lang="en-IN" sz="2000" b="1" dirty="0">
                <a:latin typeface="Aptos" panose="020B0004020202020204" pitchFamily="34" charset="0"/>
              </a:rPr>
              <a:t> </a:t>
            </a:r>
          </a:p>
        </p:txBody>
      </p:sp>
      <p:pic>
        <p:nvPicPr>
          <p:cNvPr id="5" name="Picture 4">
            <a:extLst>
              <a:ext uri="{FF2B5EF4-FFF2-40B4-BE49-F238E27FC236}">
                <a16:creationId xmlns:a16="http://schemas.microsoft.com/office/drawing/2014/main" id="{1E644B1A-D1D1-2FD2-C54E-48A27B3B6C9D}"/>
              </a:ext>
            </a:extLst>
          </p:cNvPr>
          <p:cNvPicPr>
            <a:picLocks noChangeAspect="1"/>
          </p:cNvPicPr>
          <p:nvPr/>
        </p:nvPicPr>
        <p:blipFill>
          <a:blip r:embed="rId2"/>
          <a:stretch>
            <a:fillRect/>
          </a:stretch>
        </p:blipFill>
        <p:spPr>
          <a:xfrm>
            <a:off x="124725" y="1286617"/>
            <a:ext cx="7359300" cy="4714552"/>
          </a:xfrm>
          <a:prstGeom prst="rect">
            <a:avLst/>
          </a:prstGeom>
        </p:spPr>
      </p:pic>
      <p:graphicFrame>
        <p:nvGraphicFramePr>
          <p:cNvPr id="6" name="Chart 5">
            <a:extLst>
              <a:ext uri="{FF2B5EF4-FFF2-40B4-BE49-F238E27FC236}">
                <a16:creationId xmlns:a16="http://schemas.microsoft.com/office/drawing/2014/main" id="{3E9E6A90-0ED0-E5FA-5F44-6382C60C4208}"/>
              </a:ext>
            </a:extLst>
          </p:cNvPr>
          <p:cNvGraphicFramePr>
            <a:graphicFrameLocks/>
          </p:cNvGraphicFramePr>
          <p:nvPr>
            <p:extLst>
              <p:ext uri="{D42A27DB-BD31-4B8C-83A1-F6EECF244321}">
                <p14:modId xmlns:p14="http://schemas.microsoft.com/office/powerpoint/2010/main" val="1389327065"/>
              </p:ext>
            </p:extLst>
          </p:nvPr>
        </p:nvGraphicFramePr>
        <p:xfrm>
          <a:off x="7559089" y="622086"/>
          <a:ext cx="2661346" cy="2254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543386B9-5377-0B21-7CBD-9E4CA7BD3830}"/>
              </a:ext>
            </a:extLst>
          </p:cNvPr>
          <p:cNvGraphicFramePr>
            <a:graphicFrameLocks/>
          </p:cNvGraphicFramePr>
          <p:nvPr>
            <p:extLst>
              <p:ext uri="{D42A27DB-BD31-4B8C-83A1-F6EECF244321}">
                <p14:modId xmlns:p14="http://schemas.microsoft.com/office/powerpoint/2010/main" val="4019334139"/>
              </p:ext>
            </p:extLst>
          </p:nvPr>
        </p:nvGraphicFramePr>
        <p:xfrm>
          <a:off x="7542415" y="2176272"/>
          <a:ext cx="2661346" cy="279436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a:extLst>
              <a:ext uri="{FF2B5EF4-FFF2-40B4-BE49-F238E27FC236}">
                <a16:creationId xmlns:a16="http://schemas.microsoft.com/office/drawing/2014/main" id="{AB87C996-22D4-5226-3E0D-D45D66BA87F9}"/>
              </a:ext>
            </a:extLst>
          </p:cNvPr>
          <p:cNvGraphicFramePr>
            <a:graphicFrameLocks/>
          </p:cNvGraphicFramePr>
          <p:nvPr>
            <p:extLst>
              <p:ext uri="{D42A27DB-BD31-4B8C-83A1-F6EECF244321}">
                <p14:modId xmlns:p14="http://schemas.microsoft.com/office/powerpoint/2010/main" val="3054330150"/>
              </p:ext>
            </p:extLst>
          </p:nvPr>
        </p:nvGraphicFramePr>
        <p:xfrm>
          <a:off x="7467311" y="4566675"/>
          <a:ext cx="2876841" cy="2106520"/>
        </p:xfrm>
        <a:graphic>
          <a:graphicData uri="http://schemas.openxmlformats.org/drawingml/2006/chart">
            <c:chart xmlns:c="http://schemas.openxmlformats.org/drawingml/2006/chart" xmlns:r="http://schemas.openxmlformats.org/officeDocument/2006/relationships" r:id="rId5"/>
          </a:graphicData>
        </a:graphic>
      </p:graphicFrame>
      <p:grpSp>
        <p:nvGrpSpPr>
          <p:cNvPr id="9" name="Group 8">
            <a:extLst>
              <a:ext uri="{FF2B5EF4-FFF2-40B4-BE49-F238E27FC236}">
                <a16:creationId xmlns:a16="http://schemas.microsoft.com/office/drawing/2014/main" id="{7DE3C60B-79B8-4014-C062-2245D779D6B0}"/>
              </a:ext>
            </a:extLst>
          </p:cNvPr>
          <p:cNvGrpSpPr/>
          <p:nvPr/>
        </p:nvGrpSpPr>
        <p:grpSpPr>
          <a:xfrm>
            <a:off x="0" y="33867"/>
            <a:ext cx="1586039" cy="1066650"/>
            <a:chOff x="2888758" y="1161970"/>
            <a:chExt cx="1421985" cy="948534"/>
          </a:xfrm>
        </p:grpSpPr>
        <p:sp>
          <p:nvSpPr>
            <p:cNvPr id="10" name="Rectangle 9">
              <a:extLst>
                <a:ext uri="{FF2B5EF4-FFF2-40B4-BE49-F238E27FC236}">
                  <a16:creationId xmlns:a16="http://schemas.microsoft.com/office/drawing/2014/main" id="{4554F8A4-8A09-9DE7-5FC1-50C8B6460E17}"/>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20ED87E4-FF57-3516-0AC1-176105EB4C92}"/>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2" name="TextBox 11">
              <a:extLst>
                <a:ext uri="{FF2B5EF4-FFF2-40B4-BE49-F238E27FC236}">
                  <a16:creationId xmlns:a16="http://schemas.microsoft.com/office/drawing/2014/main" id="{973486E8-3D55-E957-3C09-8E32EC38068F}"/>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3" name="TextBox 12">
              <a:extLst>
                <a:ext uri="{FF2B5EF4-FFF2-40B4-BE49-F238E27FC236}">
                  <a16:creationId xmlns:a16="http://schemas.microsoft.com/office/drawing/2014/main" id="{035FDB4B-A637-1883-41B1-D71DB194C183}"/>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795195546"/>
      </p:ext>
    </p:extLst>
  </p:cSld>
  <p:clrMapOvr>
    <a:masterClrMapping/>
  </p:clrMapOvr>
  <mc:AlternateContent xmlns:mc="http://schemas.openxmlformats.org/markup-compatibility/2006" xmlns:p14="http://schemas.microsoft.com/office/powerpoint/2010/main">
    <mc:Choice Requires="p14">
      <p:transition spd="slow" p14:dur="2000" advTm="73485"/>
    </mc:Choice>
    <mc:Fallback xmlns="">
      <p:transition spd="slow" advTm="7348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3B413-2964-BC88-81CF-9810EA1F3B4A}"/>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955B7ABF-6C54-C994-8F5C-808F021BDA39}"/>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D8CFF120-04F7-2E39-A6BE-C5B7D5A624DD}"/>
              </a:ext>
            </a:extLst>
          </p:cNvPr>
          <p:cNvSpPr>
            <a:spLocks noGrp="1"/>
          </p:cNvSpPr>
          <p:nvPr>
            <p:ph type="sldNum" sz="quarter" idx="12"/>
          </p:nvPr>
        </p:nvSpPr>
        <p:spPr/>
        <p:txBody>
          <a:bodyPr/>
          <a:lstStyle/>
          <a:p>
            <a:fld id="{EC308492-14DF-7142-AD33-E6718D512BEF}" type="slidenum">
              <a:rPr lang="en-US" smtClean="0"/>
              <a:t>5</a:t>
            </a:fld>
            <a:endParaRPr lang="en-US"/>
          </a:p>
        </p:txBody>
      </p:sp>
      <p:sp>
        <p:nvSpPr>
          <p:cNvPr id="4" name="TextBox 3">
            <a:extLst>
              <a:ext uri="{FF2B5EF4-FFF2-40B4-BE49-F238E27FC236}">
                <a16:creationId xmlns:a16="http://schemas.microsoft.com/office/drawing/2014/main" id="{4856D76F-38DF-F8BE-D3EB-7C1B40212C18}"/>
              </a:ext>
            </a:extLst>
          </p:cNvPr>
          <p:cNvSpPr txBox="1"/>
          <p:nvPr/>
        </p:nvSpPr>
        <p:spPr>
          <a:xfrm>
            <a:off x="1586039" y="214481"/>
            <a:ext cx="8700961" cy="707886"/>
          </a:xfrm>
          <a:prstGeom prst="rect">
            <a:avLst/>
          </a:prstGeom>
          <a:noFill/>
        </p:spPr>
        <p:txBody>
          <a:bodyPr wrap="square" rtlCol="0">
            <a:spAutoFit/>
          </a:bodyPr>
          <a:lstStyle/>
          <a:p>
            <a:pPr algn="ctr"/>
            <a:r>
              <a:rPr lang="en-IN" sz="2000" b="1" dirty="0">
                <a:latin typeface="Aptos" panose="020B0004020202020204" pitchFamily="34" charset="0"/>
              </a:rPr>
              <a:t>Experimental design for measuring gas exchange from </a:t>
            </a:r>
            <a:r>
              <a:rPr lang="en-GB" sz="2000" b="1" dirty="0">
                <a:latin typeface="Aptos" panose="020B0004020202020204" pitchFamily="34" charset="0"/>
              </a:rPr>
              <a:t>AtAKT2</a:t>
            </a:r>
            <a:r>
              <a:rPr lang="en-GB" sz="2000" b="1" baseline="-25000" dirty="0">
                <a:latin typeface="Aptos" panose="020B0004020202020204" pitchFamily="34" charset="0"/>
              </a:rPr>
              <a:t>var</a:t>
            </a:r>
            <a:r>
              <a:rPr lang="en-IN" sz="2000" b="1" dirty="0">
                <a:latin typeface="Aptos" panose="020B0004020202020204" pitchFamily="34" charset="0"/>
              </a:rPr>
              <a:t>, GTP-NTT, and </a:t>
            </a:r>
            <a:r>
              <a:rPr lang="en-IN" sz="2000" b="1" dirty="0" err="1">
                <a:latin typeface="Aptos" panose="020B0004020202020204" pitchFamily="34" charset="0"/>
              </a:rPr>
              <a:t>AlaAT</a:t>
            </a:r>
            <a:r>
              <a:rPr lang="en-IN" sz="2000" b="1" dirty="0">
                <a:latin typeface="Aptos" panose="020B0004020202020204" pitchFamily="34" charset="0"/>
              </a:rPr>
              <a:t>  </a:t>
            </a:r>
          </a:p>
        </p:txBody>
      </p:sp>
      <p:graphicFrame>
        <p:nvGraphicFramePr>
          <p:cNvPr id="5" name="Table 4">
            <a:extLst>
              <a:ext uri="{FF2B5EF4-FFF2-40B4-BE49-F238E27FC236}">
                <a16:creationId xmlns:a16="http://schemas.microsoft.com/office/drawing/2014/main" id="{86BB6CC8-9E82-040D-22D7-4D2166756EC5}"/>
              </a:ext>
            </a:extLst>
          </p:cNvPr>
          <p:cNvGraphicFramePr>
            <a:graphicFrameLocks noGrp="1"/>
          </p:cNvGraphicFramePr>
          <p:nvPr>
            <p:extLst>
              <p:ext uri="{D42A27DB-BD31-4B8C-83A1-F6EECF244321}">
                <p14:modId xmlns:p14="http://schemas.microsoft.com/office/powerpoint/2010/main" val="4144504726"/>
              </p:ext>
            </p:extLst>
          </p:nvPr>
        </p:nvGraphicFramePr>
        <p:xfrm>
          <a:off x="322684" y="1266696"/>
          <a:ext cx="4934963" cy="1950720"/>
        </p:xfrm>
        <a:graphic>
          <a:graphicData uri="http://schemas.openxmlformats.org/drawingml/2006/table">
            <a:tbl>
              <a:tblPr firstRow="1" firstCol="1" bandRow="1">
                <a:tableStyleId>{5940675A-B579-460E-94D1-54222C63F5DA}</a:tableStyleId>
              </a:tblPr>
              <a:tblGrid>
                <a:gridCol w="702115">
                  <a:extLst>
                    <a:ext uri="{9D8B030D-6E8A-4147-A177-3AD203B41FA5}">
                      <a16:colId xmlns:a16="http://schemas.microsoft.com/office/drawing/2014/main" val="2856525204"/>
                    </a:ext>
                  </a:extLst>
                </a:gridCol>
                <a:gridCol w="427686">
                  <a:extLst>
                    <a:ext uri="{9D8B030D-6E8A-4147-A177-3AD203B41FA5}">
                      <a16:colId xmlns:a16="http://schemas.microsoft.com/office/drawing/2014/main" val="463442292"/>
                    </a:ext>
                  </a:extLst>
                </a:gridCol>
                <a:gridCol w="580027">
                  <a:extLst>
                    <a:ext uri="{9D8B030D-6E8A-4147-A177-3AD203B41FA5}">
                      <a16:colId xmlns:a16="http://schemas.microsoft.com/office/drawing/2014/main" val="2695364949"/>
                    </a:ext>
                  </a:extLst>
                </a:gridCol>
                <a:gridCol w="514009">
                  <a:extLst>
                    <a:ext uri="{9D8B030D-6E8A-4147-A177-3AD203B41FA5}">
                      <a16:colId xmlns:a16="http://schemas.microsoft.com/office/drawing/2014/main" val="4267588201"/>
                    </a:ext>
                  </a:extLst>
                </a:gridCol>
                <a:gridCol w="556452">
                  <a:extLst>
                    <a:ext uri="{9D8B030D-6E8A-4147-A177-3AD203B41FA5}">
                      <a16:colId xmlns:a16="http://schemas.microsoft.com/office/drawing/2014/main" val="2157471471"/>
                    </a:ext>
                  </a:extLst>
                </a:gridCol>
                <a:gridCol w="509687">
                  <a:extLst>
                    <a:ext uri="{9D8B030D-6E8A-4147-A177-3AD203B41FA5}">
                      <a16:colId xmlns:a16="http://schemas.microsoft.com/office/drawing/2014/main" val="870083839"/>
                    </a:ext>
                  </a:extLst>
                </a:gridCol>
                <a:gridCol w="548329">
                  <a:extLst>
                    <a:ext uri="{9D8B030D-6E8A-4147-A177-3AD203B41FA5}">
                      <a16:colId xmlns:a16="http://schemas.microsoft.com/office/drawing/2014/main" val="3589539"/>
                    </a:ext>
                  </a:extLst>
                </a:gridCol>
                <a:gridCol w="548329">
                  <a:extLst>
                    <a:ext uri="{9D8B030D-6E8A-4147-A177-3AD203B41FA5}">
                      <a16:colId xmlns:a16="http://schemas.microsoft.com/office/drawing/2014/main" val="774178869"/>
                    </a:ext>
                  </a:extLst>
                </a:gridCol>
                <a:gridCol w="548329">
                  <a:extLst>
                    <a:ext uri="{9D8B030D-6E8A-4147-A177-3AD203B41FA5}">
                      <a16:colId xmlns:a16="http://schemas.microsoft.com/office/drawing/2014/main" val="1208830358"/>
                    </a:ext>
                  </a:extLst>
                </a:gridCol>
              </a:tblGrid>
              <a:tr h="192471">
                <a:tc>
                  <a:txBody>
                    <a:bodyPr/>
                    <a:lstStyle/>
                    <a:p>
                      <a:pPr indent="-70485" algn="ctr">
                        <a:buNone/>
                      </a:pPr>
                      <a:r>
                        <a:rPr lang="en-GB" sz="800" dirty="0">
                          <a:effectLst/>
                        </a:rPr>
                        <a:t>Time (tentative)</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1</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2</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3</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4-1</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4-2</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5</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6</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extLst>
                  <a:ext uri="{0D108BD9-81ED-4DB2-BD59-A6C34878D82A}">
                    <a16:rowId xmlns:a16="http://schemas.microsoft.com/office/drawing/2014/main" val="3405416689"/>
                  </a:ext>
                </a:extLst>
              </a:tr>
              <a:tr h="192471">
                <a:tc>
                  <a:txBody>
                    <a:bodyPr/>
                    <a:lstStyle/>
                    <a:p>
                      <a:pPr>
                        <a:buNone/>
                      </a:pPr>
                      <a:r>
                        <a:rPr lang="en-GB" sz="800" dirty="0">
                          <a:effectLst/>
                        </a:rPr>
                        <a:t>8:30 - 9:45 AM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rowSpan="2">
                  <a:txBody>
                    <a:bodyPr/>
                    <a:lstStyle/>
                    <a:p>
                      <a:pPr algn="ctr">
                        <a:buNone/>
                      </a:pPr>
                      <a:r>
                        <a:rPr lang="en-GB" sz="800" dirty="0">
                          <a:effectLst/>
                        </a:rPr>
                        <a:t>Rain</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lumMod val="50000"/>
                        <a:lumOff val="50000"/>
                      </a:schemeClr>
                    </a:solidFill>
                  </a:tcPr>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4100718307"/>
                  </a:ext>
                </a:extLst>
              </a:tr>
              <a:tr h="192471">
                <a:tc>
                  <a:txBody>
                    <a:bodyPr/>
                    <a:lstStyle/>
                    <a:p>
                      <a:pPr>
                        <a:buNone/>
                      </a:pPr>
                      <a:r>
                        <a:rPr lang="en-GB" sz="800" dirty="0">
                          <a:effectLst/>
                        </a:rPr>
                        <a:t>9:45 - 11:00 AM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vMerge="1">
                  <a:txBody>
                    <a:bodyPr/>
                    <a:lstStyle/>
                    <a:p>
                      <a:endParaRPr lang="en-IN"/>
                    </a:p>
                  </a:txBody>
                  <a:tcPr/>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919905280"/>
                  </a:ext>
                </a:extLst>
              </a:tr>
              <a:tr h="192471">
                <a:tc>
                  <a:txBody>
                    <a:bodyPr/>
                    <a:lstStyle/>
                    <a:p>
                      <a:pPr>
                        <a:buNone/>
                      </a:pPr>
                      <a:r>
                        <a:rPr lang="en-GB" sz="800" dirty="0">
                          <a:effectLst/>
                        </a:rPr>
                        <a:t>11 AM - 12:15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2765825697"/>
                  </a:ext>
                </a:extLst>
              </a:tr>
              <a:tr h="192471">
                <a:tc>
                  <a:txBody>
                    <a:bodyPr/>
                    <a:lstStyle/>
                    <a:p>
                      <a:pPr>
                        <a:buNone/>
                      </a:pPr>
                      <a:r>
                        <a:rPr lang="en-GB" sz="800" dirty="0">
                          <a:effectLst/>
                        </a:rPr>
                        <a:t>12:15 - 01:30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extLst>
                  <a:ext uri="{0D108BD9-81ED-4DB2-BD59-A6C34878D82A}">
                    <a16:rowId xmlns:a16="http://schemas.microsoft.com/office/drawing/2014/main" val="519218633"/>
                  </a:ext>
                </a:extLst>
              </a:tr>
              <a:tr h="188809">
                <a:tc>
                  <a:txBody>
                    <a:bodyPr/>
                    <a:lstStyle/>
                    <a:p>
                      <a:pPr>
                        <a:buNone/>
                      </a:pPr>
                      <a:r>
                        <a:rPr lang="en-GB" sz="800" dirty="0">
                          <a:effectLst/>
                        </a:rPr>
                        <a:t>01: 30 - 2:45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extLst>
                  <a:ext uri="{0D108BD9-81ED-4DB2-BD59-A6C34878D82A}">
                    <a16:rowId xmlns:a16="http://schemas.microsoft.com/office/drawing/2014/main" val="274497213"/>
                  </a:ext>
                </a:extLst>
              </a:tr>
              <a:tr h="192471">
                <a:tc>
                  <a:txBody>
                    <a:bodyPr/>
                    <a:lstStyle/>
                    <a:p>
                      <a:pPr>
                        <a:buNone/>
                      </a:pPr>
                      <a:r>
                        <a:rPr lang="en-GB" sz="800" dirty="0">
                          <a:effectLst/>
                        </a:rPr>
                        <a:t>02:45 - 04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rowSpan="2">
                  <a:txBody>
                    <a:bodyPr/>
                    <a:lstStyle/>
                    <a:p>
                      <a:pPr algn="ctr">
                        <a:buNone/>
                      </a:pPr>
                      <a:r>
                        <a:rPr lang="en-GB" sz="800" dirty="0">
                          <a:effectLst/>
                        </a:rPr>
                        <a:t>Rain</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tx2">
                        <a:lumMod val="50000"/>
                        <a:lumOff val="50000"/>
                      </a:schemeClr>
                    </a:solidFill>
                  </a:tcPr>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1898029439"/>
                  </a:ext>
                </a:extLst>
              </a:tr>
              <a:tr h="192471">
                <a:tc>
                  <a:txBody>
                    <a:bodyPr/>
                    <a:lstStyle/>
                    <a:p>
                      <a:pPr>
                        <a:buNone/>
                      </a:pPr>
                      <a:r>
                        <a:rPr lang="en-GB" sz="800" dirty="0">
                          <a:effectLst/>
                        </a:rPr>
                        <a:t>04 -05:15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vMerge="1">
                  <a:txBody>
                    <a:bodyPr/>
                    <a:lstStyle/>
                    <a:p>
                      <a:endParaRPr lang="en-IN"/>
                    </a:p>
                  </a:txBody>
                  <a:tcPr/>
                </a:tc>
                <a:tc>
                  <a:txBody>
                    <a:bodyPr/>
                    <a:lstStyle/>
                    <a:p>
                      <a:pPr>
                        <a:buNone/>
                      </a:pPr>
                      <a:r>
                        <a:rPr lang="en-GB" sz="800" dirty="0">
                          <a:effectLst/>
                        </a:rPr>
                        <a:t>C8-4265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C8-4261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C8-4255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extLst>
                  <a:ext uri="{0D108BD9-81ED-4DB2-BD59-A6C34878D82A}">
                    <a16:rowId xmlns:a16="http://schemas.microsoft.com/office/drawing/2014/main" val="3112594872"/>
                  </a:ext>
                </a:extLst>
              </a:tr>
            </a:tbl>
          </a:graphicData>
        </a:graphic>
      </p:graphicFrame>
      <p:graphicFrame>
        <p:nvGraphicFramePr>
          <p:cNvPr id="6" name="Table 5">
            <a:extLst>
              <a:ext uri="{FF2B5EF4-FFF2-40B4-BE49-F238E27FC236}">
                <a16:creationId xmlns:a16="http://schemas.microsoft.com/office/drawing/2014/main" id="{9876EC18-5152-0148-67B9-8EDCD7CBE479}"/>
              </a:ext>
            </a:extLst>
          </p:cNvPr>
          <p:cNvGraphicFramePr>
            <a:graphicFrameLocks noGrp="1"/>
          </p:cNvGraphicFramePr>
          <p:nvPr>
            <p:extLst>
              <p:ext uri="{D42A27DB-BD31-4B8C-83A1-F6EECF244321}">
                <p14:modId xmlns:p14="http://schemas.microsoft.com/office/powerpoint/2010/main" val="513304392"/>
              </p:ext>
            </p:extLst>
          </p:nvPr>
        </p:nvGraphicFramePr>
        <p:xfrm>
          <a:off x="628668" y="3601500"/>
          <a:ext cx="4934962" cy="1950720"/>
        </p:xfrm>
        <a:graphic>
          <a:graphicData uri="http://schemas.openxmlformats.org/drawingml/2006/table">
            <a:tbl>
              <a:tblPr firstRow="1" firstCol="1" bandRow="1">
                <a:tableStyleId>{5940675A-B579-460E-94D1-54222C63F5DA}</a:tableStyleId>
              </a:tblPr>
              <a:tblGrid>
                <a:gridCol w="580235">
                  <a:extLst>
                    <a:ext uri="{9D8B030D-6E8A-4147-A177-3AD203B41FA5}">
                      <a16:colId xmlns:a16="http://schemas.microsoft.com/office/drawing/2014/main" val="2856525204"/>
                    </a:ext>
                  </a:extLst>
                </a:gridCol>
                <a:gridCol w="551425">
                  <a:extLst>
                    <a:ext uri="{9D8B030D-6E8A-4147-A177-3AD203B41FA5}">
                      <a16:colId xmlns:a16="http://schemas.microsoft.com/office/drawing/2014/main" val="463442292"/>
                    </a:ext>
                  </a:extLst>
                </a:gridCol>
                <a:gridCol w="580986">
                  <a:extLst>
                    <a:ext uri="{9D8B030D-6E8A-4147-A177-3AD203B41FA5}">
                      <a16:colId xmlns:a16="http://schemas.microsoft.com/office/drawing/2014/main" val="2695364949"/>
                    </a:ext>
                  </a:extLst>
                </a:gridCol>
                <a:gridCol w="514856">
                  <a:extLst>
                    <a:ext uri="{9D8B030D-6E8A-4147-A177-3AD203B41FA5}">
                      <a16:colId xmlns:a16="http://schemas.microsoft.com/office/drawing/2014/main" val="4267588201"/>
                    </a:ext>
                  </a:extLst>
                </a:gridCol>
                <a:gridCol w="510528">
                  <a:extLst>
                    <a:ext uri="{9D8B030D-6E8A-4147-A177-3AD203B41FA5}">
                      <a16:colId xmlns:a16="http://schemas.microsoft.com/office/drawing/2014/main" val="870083839"/>
                    </a:ext>
                  </a:extLst>
                </a:gridCol>
                <a:gridCol w="549233">
                  <a:extLst>
                    <a:ext uri="{9D8B030D-6E8A-4147-A177-3AD203B41FA5}">
                      <a16:colId xmlns:a16="http://schemas.microsoft.com/office/drawing/2014/main" val="3589539"/>
                    </a:ext>
                  </a:extLst>
                </a:gridCol>
                <a:gridCol w="549233">
                  <a:extLst>
                    <a:ext uri="{9D8B030D-6E8A-4147-A177-3AD203B41FA5}">
                      <a16:colId xmlns:a16="http://schemas.microsoft.com/office/drawing/2014/main" val="774178869"/>
                    </a:ext>
                  </a:extLst>
                </a:gridCol>
                <a:gridCol w="549233">
                  <a:extLst>
                    <a:ext uri="{9D8B030D-6E8A-4147-A177-3AD203B41FA5}">
                      <a16:colId xmlns:a16="http://schemas.microsoft.com/office/drawing/2014/main" val="1208830358"/>
                    </a:ext>
                  </a:extLst>
                </a:gridCol>
                <a:gridCol w="549233">
                  <a:extLst>
                    <a:ext uri="{9D8B030D-6E8A-4147-A177-3AD203B41FA5}">
                      <a16:colId xmlns:a16="http://schemas.microsoft.com/office/drawing/2014/main" val="2466146007"/>
                    </a:ext>
                  </a:extLst>
                </a:gridCol>
              </a:tblGrid>
              <a:tr h="205581">
                <a:tc>
                  <a:txBody>
                    <a:bodyPr/>
                    <a:lstStyle/>
                    <a:p>
                      <a:pPr indent="-70485" algn="ctr">
                        <a:buNone/>
                      </a:pPr>
                      <a:r>
                        <a:rPr lang="en-GB" sz="800" dirty="0">
                          <a:effectLst/>
                        </a:rPr>
                        <a:t>Time (tentative)</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1</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2</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3</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a:effectLst/>
                        </a:rPr>
                        <a:t>Day  5</a:t>
                      </a:r>
                      <a:endParaRPr lang="en-IN" sz="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6</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7.1</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lgn="ctr">
                        <a:buNone/>
                      </a:pPr>
                      <a:r>
                        <a:rPr lang="en-GB" sz="800" dirty="0">
                          <a:effectLst/>
                        </a:rPr>
                        <a:t>Day  7.2</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extLst>
                  <a:ext uri="{0D108BD9-81ED-4DB2-BD59-A6C34878D82A}">
                    <a16:rowId xmlns:a16="http://schemas.microsoft.com/office/drawing/2014/main" val="3405416689"/>
                  </a:ext>
                </a:extLst>
              </a:tr>
              <a:tr h="205581">
                <a:tc>
                  <a:txBody>
                    <a:bodyPr/>
                    <a:lstStyle/>
                    <a:p>
                      <a:pPr>
                        <a:buNone/>
                      </a:pPr>
                      <a:r>
                        <a:rPr lang="en-GB" sz="800" dirty="0">
                          <a:effectLst/>
                        </a:rPr>
                        <a:t>8:30 - 9:45 AM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effectLst/>
                        </a:rPr>
                        <a:t>C56-839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 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4100718307"/>
                  </a:ext>
                </a:extLst>
              </a:tr>
              <a:tr h="212378">
                <a:tc>
                  <a:txBody>
                    <a:bodyPr/>
                    <a:lstStyle/>
                    <a:p>
                      <a:pPr>
                        <a:buNone/>
                      </a:pPr>
                      <a:r>
                        <a:rPr lang="en-GB" sz="800" dirty="0">
                          <a:effectLst/>
                        </a:rPr>
                        <a:t>9:45 - 11:00 AM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3919905280"/>
                  </a:ext>
                </a:extLst>
              </a:tr>
              <a:tr h="205581">
                <a:tc>
                  <a:txBody>
                    <a:bodyPr/>
                    <a:lstStyle/>
                    <a:p>
                      <a:pPr>
                        <a:buNone/>
                      </a:pPr>
                      <a:r>
                        <a:rPr lang="en-GB" sz="800" dirty="0">
                          <a:effectLst/>
                        </a:rPr>
                        <a:t>11 AM - 12:15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2765825697"/>
                  </a:ext>
                </a:extLst>
              </a:tr>
              <a:tr h="205581">
                <a:tc>
                  <a:txBody>
                    <a:bodyPr/>
                    <a:lstStyle/>
                    <a:p>
                      <a:pPr>
                        <a:buNone/>
                      </a:pPr>
                      <a:r>
                        <a:rPr lang="en-GB" sz="800" dirty="0">
                          <a:effectLst/>
                        </a:rPr>
                        <a:t>12:15 - 01:30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solidFill>
                      <a:schemeClr val="bg2">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519218633"/>
                  </a:ext>
                </a:extLst>
              </a:tr>
              <a:tr h="212378">
                <a:tc>
                  <a:txBody>
                    <a:bodyPr/>
                    <a:lstStyle/>
                    <a:p>
                      <a:pPr>
                        <a:buNone/>
                      </a:pPr>
                      <a:r>
                        <a:rPr lang="en-GB" sz="800" dirty="0">
                          <a:effectLst/>
                        </a:rPr>
                        <a:t>01: 30 - 2:45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274497213"/>
                  </a:ext>
                </a:extLst>
              </a:tr>
              <a:tr h="212378">
                <a:tc>
                  <a:txBody>
                    <a:bodyPr/>
                    <a:lstStyle/>
                    <a:p>
                      <a:pPr>
                        <a:buNone/>
                      </a:pPr>
                      <a:r>
                        <a:rPr lang="en-GB" sz="800" dirty="0">
                          <a:effectLst/>
                        </a:rPr>
                        <a:t>02:45 - 04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5">
                        <a:lumMod val="20000"/>
                        <a:lumOff val="80000"/>
                      </a:schemeClr>
                    </a:solid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C56- 4838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1898029439"/>
                  </a:ext>
                </a:extLst>
              </a:tr>
              <a:tr h="212378">
                <a:tc>
                  <a:txBody>
                    <a:bodyPr/>
                    <a:lstStyle/>
                    <a:p>
                      <a:pPr>
                        <a:buNone/>
                      </a:pPr>
                      <a:r>
                        <a:rPr lang="en-GB" sz="800" dirty="0">
                          <a:effectLst/>
                        </a:rPr>
                        <a:t>04 -05:15 PM</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accent2">
                        <a:lumMod val="60000"/>
                        <a:lumOff val="40000"/>
                      </a:schemeClr>
                    </a:solidFill>
                  </a:tcPr>
                </a:tc>
                <a:tc>
                  <a:txBody>
                    <a:bodyPr/>
                    <a:lstStyle/>
                    <a:p>
                      <a:pPr>
                        <a:buNone/>
                      </a:pPr>
                      <a:r>
                        <a:rPr lang="en-GB" sz="800" dirty="0">
                          <a:effectLst/>
                        </a:rPr>
                        <a:t>WT-ETH</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WT-FAU</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tc>
                <a:tc>
                  <a:txBody>
                    <a:bodyPr/>
                    <a:lstStyle/>
                    <a:p>
                      <a:pPr>
                        <a:buNone/>
                      </a:pPr>
                      <a:r>
                        <a:rPr lang="en-GB" sz="800" dirty="0">
                          <a:effectLst/>
                        </a:rPr>
                        <a:t>C56-4839</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C56-4847</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C56- 4845</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C56- 4838</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tc>
                  <a:txBody>
                    <a:bodyPr/>
                    <a:lstStyle/>
                    <a:p>
                      <a:pPr>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solidFill>
                      <a:schemeClr val="bg2">
                        <a:lumMod val="75000"/>
                      </a:schemeClr>
                    </a:solidFill>
                  </a:tcPr>
                </a:tc>
                <a:tc>
                  <a:txBody>
                    <a:bodyPr/>
                    <a:lstStyle/>
                    <a:p>
                      <a:pPr algn="l">
                        <a:buNone/>
                      </a:pPr>
                      <a:r>
                        <a:rPr lang="en-GB" sz="800" dirty="0">
                          <a:effectLst/>
                        </a:rPr>
                        <a:t>C56-4844</a:t>
                      </a:r>
                      <a:endParaRPr lang="en-IN" sz="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b">
                    <a:noFill/>
                  </a:tcPr>
                </a:tc>
                <a:extLst>
                  <a:ext uri="{0D108BD9-81ED-4DB2-BD59-A6C34878D82A}">
                    <a16:rowId xmlns:a16="http://schemas.microsoft.com/office/drawing/2014/main" val="3112594872"/>
                  </a:ext>
                </a:extLst>
              </a:tr>
            </a:tbl>
          </a:graphicData>
        </a:graphic>
      </p:graphicFrame>
      <p:graphicFrame>
        <p:nvGraphicFramePr>
          <p:cNvPr id="7" name="Table 6">
            <a:extLst>
              <a:ext uri="{FF2B5EF4-FFF2-40B4-BE49-F238E27FC236}">
                <a16:creationId xmlns:a16="http://schemas.microsoft.com/office/drawing/2014/main" id="{2E3BFC44-D2C1-D0B6-5B93-B5A6AFF2A291}"/>
              </a:ext>
            </a:extLst>
          </p:cNvPr>
          <p:cNvGraphicFramePr>
            <a:graphicFrameLocks noGrp="1"/>
          </p:cNvGraphicFramePr>
          <p:nvPr>
            <p:extLst>
              <p:ext uri="{D42A27DB-BD31-4B8C-83A1-F6EECF244321}">
                <p14:modId xmlns:p14="http://schemas.microsoft.com/office/powerpoint/2010/main" val="2336661267"/>
              </p:ext>
            </p:extLst>
          </p:nvPr>
        </p:nvGraphicFramePr>
        <p:xfrm>
          <a:off x="5530237" y="1428386"/>
          <a:ext cx="4557827" cy="1635760"/>
        </p:xfrm>
        <a:graphic>
          <a:graphicData uri="http://schemas.openxmlformats.org/drawingml/2006/table">
            <a:tbl>
              <a:tblPr>
                <a:tableStyleId>{616DA210-FB5B-4158-B5E0-FEB733F419BA}</a:tableStyleId>
              </a:tblPr>
              <a:tblGrid>
                <a:gridCol w="648964">
                  <a:extLst>
                    <a:ext uri="{9D8B030D-6E8A-4147-A177-3AD203B41FA5}">
                      <a16:colId xmlns:a16="http://schemas.microsoft.com/office/drawing/2014/main" val="3454055751"/>
                    </a:ext>
                  </a:extLst>
                </a:gridCol>
                <a:gridCol w="558409">
                  <a:extLst>
                    <a:ext uri="{9D8B030D-6E8A-4147-A177-3AD203B41FA5}">
                      <a16:colId xmlns:a16="http://schemas.microsoft.com/office/drawing/2014/main" val="3062506052"/>
                    </a:ext>
                  </a:extLst>
                </a:gridCol>
                <a:gridCol w="558409">
                  <a:extLst>
                    <a:ext uri="{9D8B030D-6E8A-4147-A177-3AD203B41FA5}">
                      <a16:colId xmlns:a16="http://schemas.microsoft.com/office/drawing/2014/main" val="528810031"/>
                    </a:ext>
                  </a:extLst>
                </a:gridCol>
                <a:gridCol w="558409">
                  <a:extLst>
                    <a:ext uri="{9D8B030D-6E8A-4147-A177-3AD203B41FA5}">
                      <a16:colId xmlns:a16="http://schemas.microsoft.com/office/drawing/2014/main" val="924772351"/>
                    </a:ext>
                  </a:extLst>
                </a:gridCol>
                <a:gridCol w="558409">
                  <a:extLst>
                    <a:ext uri="{9D8B030D-6E8A-4147-A177-3AD203B41FA5}">
                      <a16:colId xmlns:a16="http://schemas.microsoft.com/office/drawing/2014/main" val="2568796922"/>
                    </a:ext>
                  </a:extLst>
                </a:gridCol>
                <a:gridCol w="558409">
                  <a:extLst>
                    <a:ext uri="{9D8B030D-6E8A-4147-A177-3AD203B41FA5}">
                      <a16:colId xmlns:a16="http://schemas.microsoft.com/office/drawing/2014/main" val="1415181389"/>
                    </a:ext>
                  </a:extLst>
                </a:gridCol>
                <a:gridCol w="558409">
                  <a:extLst>
                    <a:ext uri="{9D8B030D-6E8A-4147-A177-3AD203B41FA5}">
                      <a16:colId xmlns:a16="http://schemas.microsoft.com/office/drawing/2014/main" val="3568674423"/>
                    </a:ext>
                  </a:extLst>
                </a:gridCol>
                <a:gridCol w="558409">
                  <a:extLst>
                    <a:ext uri="{9D8B030D-6E8A-4147-A177-3AD203B41FA5}">
                      <a16:colId xmlns:a16="http://schemas.microsoft.com/office/drawing/2014/main" val="2440196482"/>
                    </a:ext>
                  </a:extLst>
                </a:gridCol>
              </a:tblGrid>
              <a:tr h="107883">
                <a:tc>
                  <a:txBody>
                    <a:bodyPr/>
                    <a:lstStyle/>
                    <a:p>
                      <a:pPr marL="0" indent="-70485" algn="ctr" defTabSz="914400" rtl="0" eaLnBrk="1" fontAlgn="b" latinLnBrk="0" hangingPunct="1">
                        <a:buNone/>
                      </a:pPr>
                      <a:r>
                        <a:rPr lang="en-IN" sz="800" b="0" kern="1200" dirty="0">
                          <a:solidFill>
                            <a:schemeClr val="tx1"/>
                          </a:solidFill>
                          <a:effectLst/>
                        </a:rPr>
                        <a:t>Time (tentative)</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1</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2</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3</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4</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5</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6</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Day 7</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extLst>
                  <a:ext uri="{0D108BD9-81ED-4DB2-BD59-A6C34878D82A}">
                    <a16:rowId xmlns:a16="http://schemas.microsoft.com/office/drawing/2014/main" val="1154557671"/>
                  </a:ext>
                </a:extLst>
              </a:tr>
              <a:tr h="107883">
                <a:tc>
                  <a:txBody>
                    <a:bodyPr/>
                    <a:lstStyle/>
                    <a:p>
                      <a:pPr marL="0" indent="-70485" algn="ctr" defTabSz="914400" rtl="0" eaLnBrk="1" fontAlgn="b" latinLnBrk="0" hangingPunct="1">
                        <a:buNone/>
                      </a:pPr>
                      <a:r>
                        <a:rPr lang="en-IN" sz="800" b="0" kern="1200" dirty="0">
                          <a:solidFill>
                            <a:schemeClr val="tx1"/>
                          </a:solidFill>
                          <a:effectLst/>
                        </a:rPr>
                        <a:t>8:30 - 9:45 AM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C16-4808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1267421014"/>
                  </a:ext>
                </a:extLst>
              </a:tr>
              <a:tr h="107883">
                <a:tc>
                  <a:txBody>
                    <a:bodyPr/>
                    <a:lstStyle/>
                    <a:p>
                      <a:pPr marL="0" indent="-70485" algn="ctr" defTabSz="914400" rtl="0" eaLnBrk="1" fontAlgn="b" latinLnBrk="0" hangingPunct="1">
                        <a:buNone/>
                      </a:pPr>
                      <a:r>
                        <a:rPr lang="en-IN" sz="800" b="0" kern="1200" dirty="0">
                          <a:solidFill>
                            <a:schemeClr val="tx1"/>
                          </a:solidFill>
                          <a:effectLst/>
                        </a:rPr>
                        <a:t>9:45 - 11:00 AM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C16-4809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445189445"/>
                  </a:ext>
                </a:extLst>
              </a:tr>
              <a:tr h="208486">
                <a:tc>
                  <a:txBody>
                    <a:bodyPr/>
                    <a:lstStyle/>
                    <a:p>
                      <a:pPr marL="0" indent="-70485" algn="ctr" defTabSz="914400" rtl="0" eaLnBrk="1" fontAlgn="b" latinLnBrk="0" hangingPunct="1">
                        <a:buNone/>
                      </a:pPr>
                      <a:r>
                        <a:rPr lang="en-IN" sz="800" b="0" kern="1200" dirty="0">
                          <a:solidFill>
                            <a:schemeClr val="tx1"/>
                          </a:solidFill>
                          <a:effectLst/>
                        </a:rPr>
                        <a:t>11 AM - 12:15 PM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C16-4810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3181586876"/>
                  </a:ext>
                </a:extLst>
              </a:tr>
              <a:tr h="208486">
                <a:tc>
                  <a:txBody>
                    <a:bodyPr/>
                    <a:lstStyle/>
                    <a:p>
                      <a:pPr marL="0" indent="-70485" algn="ctr" defTabSz="914400" rtl="0" eaLnBrk="1" fontAlgn="b" latinLnBrk="0" hangingPunct="1">
                        <a:buNone/>
                      </a:pPr>
                      <a:r>
                        <a:rPr lang="en-IN" sz="800" b="0" kern="1200" dirty="0">
                          <a:solidFill>
                            <a:schemeClr val="tx1"/>
                          </a:solidFill>
                          <a:effectLst/>
                        </a:rPr>
                        <a:t>12:15 - 01:30 PM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2484826763"/>
                  </a:ext>
                </a:extLst>
              </a:tr>
              <a:tr h="107883">
                <a:tc>
                  <a:txBody>
                    <a:bodyPr/>
                    <a:lstStyle/>
                    <a:p>
                      <a:pPr marL="0" indent="-70485" algn="ctr" defTabSz="914400" rtl="0" eaLnBrk="1" fontAlgn="b" latinLnBrk="0" hangingPunct="1">
                        <a:buNone/>
                      </a:pPr>
                      <a:r>
                        <a:rPr lang="en-IN" sz="800" b="0" kern="1200" dirty="0">
                          <a:solidFill>
                            <a:schemeClr val="tx1"/>
                          </a:solidFill>
                          <a:effectLst/>
                        </a:rPr>
                        <a:t>01: 30 - 2:45 PM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168865193"/>
                  </a:ext>
                </a:extLst>
              </a:tr>
              <a:tr h="107883">
                <a:tc>
                  <a:txBody>
                    <a:bodyPr/>
                    <a:lstStyle/>
                    <a:p>
                      <a:pPr marL="0" indent="-70485" algn="ctr" defTabSz="914400" rtl="0" eaLnBrk="1" fontAlgn="b" latinLnBrk="0" hangingPunct="1">
                        <a:buNone/>
                      </a:pPr>
                      <a:r>
                        <a:rPr lang="en-IN" sz="800" b="0" kern="1200" dirty="0">
                          <a:solidFill>
                            <a:schemeClr val="tx1"/>
                          </a:solidFill>
                          <a:effectLst/>
                        </a:rPr>
                        <a:t>02:45 - 04 PM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484342096"/>
                  </a:ext>
                </a:extLst>
              </a:tr>
              <a:tr h="107883">
                <a:tc>
                  <a:txBody>
                    <a:bodyPr/>
                    <a:lstStyle/>
                    <a:p>
                      <a:pPr marL="0" indent="-70485" algn="ctr" defTabSz="914400" rtl="0" eaLnBrk="1" fontAlgn="b" latinLnBrk="0" hangingPunct="1">
                        <a:buNone/>
                      </a:pPr>
                      <a:r>
                        <a:rPr lang="en-IN" sz="800" b="0" kern="1200" dirty="0">
                          <a:solidFill>
                            <a:schemeClr val="tx1"/>
                          </a:solidFill>
                          <a:effectLst/>
                        </a:rPr>
                        <a:t>04 -05:15 PM</a:t>
                      </a:r>
                      <a:endParaRPr lang="en-IN" sz="800" b="0" kern="1200" dirty="0">
                        <a:solidFill>
                          <a:schemeClr val="tx1"/>
                        </a:solidFill>
                        <a:effectLst/>
                        <a:latin typeface="+mn-lt"/>
                        <a:ea typeface="+mn-ea"/>
                        <a:cs typeface="+mn-cs"/>
                      </a:endParaRPr>
                    </a:p>
                  </a:txBody>
                  <a:tcPr marL="6350" marR="6350" marT="6350" marB="0" anchor="b">
                    <a:solidFill>
                      <a:schemeClr val="accent2">
                        <a:lumMod val="60000"/>
                        <a:lumOff val="40000"/>
                      </a:schemeClr>
                    </a:solidFill>
                  </a:tcPr>
                </a:tc>
                <a:tc>
                  <a:txBody>
                    <a:bodyPr/>
                    <a:lstStyle/>
                    <a:p>
                      <a:pPr marL="0" indent="-70485" algn="ctr" defTabSz="914400" rtl="0" eaLnBrk="1" fontAlgn="b" latinLnBrk="0" hangingPunct="1">
                        <a:buNone/>
                      </a:pPr>
                      <a:r>
                        <a:rPr lang="en-IN" sz="800" b="0" kern="1200" dirty="0">
                          <a:solidFill>
                            <a:schemeClr val="tx1"/>
                          </a:solidFill>
                          <a:effectLst/>
                        </a:rPr>
                        <a:t>WT ETH</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WT FAU</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C16- 4813</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C16- 4812</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C16- 4810</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C16- 4809</a:t>
                      </a:r>
                      <a:endParaRPr lang="en-IN" sz="800" b="0" kern="1200" dirty="0">
                        <a:solidFill>
                          <a:schemeClr val="tx1"/>
                        </a:solidFill>
                        <a:effectLst/>
                        <a:latin typeface="+mn-lt"/>
                        <a:ea typeface="+mn-ea"/>
                        <a:cs typeface="+mn-cs"/>
                      </a:endParaRPr>
                    </a:p>
                  </a:txBody>
                  <a:tcPr marL="6350" marR="6350" marT="6350" marB="0" anchor="b"/>
                </a:tc>
                <a:tc>
                  <a:txBody>
                    <a:bodyPr/>
                    <a:lstStyle/>
                    <a:p>
                      <a:pPr marL="0" indent="-70485" algn="ctr" defTabSz="914400" rtl="0" eaLnBrk="1" fontAlgn="b" latinLnBrk="0" hangingPunct="1">
                        <a:buNone/>
                      </a:pPr>
                      <a:r>
                        <a:rPr lang="en-IN" sz="800" b="0" kern="1200" dirty="0">
                          <a:solidFill>
                            <a:schemeClr val="tx1"/>
                          </a:solidFill>
                          <a:effectLst/>
                        </a:rPr>
                        <a:t>C16- 4808</a:t>
                      </a:r>
                      <a:endParaRPr lang="en-IN" sz="800" b="0" kern="1200" dirty="0">
                        <a:solidFill>
                          <a:schemeClr val="tx1"/>
                        </a:solidFill>
                        <a:effectLst/>
                        <a:latin typeface="+mn-lt"/>
                        <a:ea typeface="+mn-ea"/>
                        <a:cs typeface="+mn-cs"/>
                      </a:endParaRPr>
                    </a:p>
                  </a:txBody>
                  <a:tcPr marL="6350" marR="6350" marT="6350" marB="0" anchor="b"/>
                </a:tc>
                <a:extLst>
                  <a:ext uri="{0D108BD9-81ED-4DB2-BD59-A6C34878D82A}">
                    <a16:rowId xmlns:a16="http://schemas.microsoft.com/office/drawing/2014/main" val="3412256232"/>
                  </a:ext>
                </a:extLst>
              </a:tr>
            </a:tbl>
          </a:graphicData>
        </a:graphic>
      </p:graphicFrame>
      <p:sp>
        <p:nvSpPr>
          <p:cNvPr id="8" name="TextBox 7">
            <a:extLst>
              <a:ext uri="{FF2B5EF4-FFF2-40B4-BE49-F238E27FC236}">
                <a16:creationId xmlns:a16="http://schemas.microsoft.com/office/drawing/2014/main" id="{BAF70613-3F30-E437-8CC0-D5A9DEC64A6A}"/>
              </a:ext>
            </a:extLst>
          </p:cNvPr>
          <p:cNvSpPr txBox="1"/>
          <p:nvPr/>
        </p:nvSpPr>
        <p:spPr>
          <a:xfrm>
            <a:off x="5764061" y="3958420"/>
            <a:ext cx="3693106" cy="1323439"/>
          </a:xfrm>
          <a:prstGeom prst="rect">
            <a:avLst/>
          </a:prstGeom>
          <a:noFill/>
        </p:spPr>
        <p:txBody>
          <a:bodyPr wrap="square" rtlCol="0">
            <a:spAutoFit/>
          </a:bodyPr>
          <a:lstStyle/>
          <a:p>
            <a:pPr marL="171450" indent="-171450">
              <a:buFont typeface="Arial" panose="020B0604020202020204" pitchFamily="34" charset="0"/>
              <a:buChar char="•"/>
            </a:pPr>
            <a:r>
              <a:rPr lang="en-IN" sz="1600" dirty="0">
                <a:latin typeface="Aptos" panose="020B0004020202020204" pitchFamily="34" charset="0"/>
              </a:rPr>
              <a:t>Light blue box: Rain during measurement</a:t>
            </a:r>
          </a:p>
          <a:p>
            <a:pPr marL="171450" indent="-171450">
              <a:buFont typeface="Arial" panose="020B0604020202020204" pitchFamily="34" charset="0"/>
              <a:buChar char="•"/>
            </a:pPr>
            <a:r>
              <a:rPr lang="en-IN" sz="1600" dirty="0">
                <a:latin typeface="Aptos" panose="020B0004020202020204" pitchFamily="34" charset="0"/>
              </a:rPr>
              <a:t>Day 7.1 during C56 measurement: Insecticide spray led to abnormal gas exchange data as most of the</a:t>
            </a:r>
          </a:p>
        </p:txBody>
      </p:sp>
      <p:grpSp>
        <p:nvGrpSpPr>
          <p:cNvPr id="9" name="Group 8">
            <a:extLst>
              <a:ext uri="{FF2B5EF4-FFF2-40B4-BE49-F238E27FC236}">
                <a16:creationId xmlns:a16="http://schemas.microsoft.com/office/drawing/2014/main" id="{1E5CDD67-5EB0-F3C5-B33F-39965C0C44D3}"/>
              </a:ext>
            </a:extLst>
          </p:cNvPr>
          <p:cNvGrpSpPr/>
          <p:nvPr/>
        </p:nvGrpSpPr>
        <p:grpSpPr>
          <a:xfrm>
            <a:off x="0" y="33867"/>
            <a:ext cx="1586039" cy="1066650"/>
            <a:chOff x="2888758" y="1161970"/>
            <a:chExt cx="1421985" cy="948534"/>
          </a:xfrm>
        </p:grpSpPr>
        <p:sp>
          <p:nvSpPr>
            <p:cNvPr id="10" name="Rectangle 9">
              <a:extLst>
                <a:ext uri="{FF2B5EF4-FFF2-40B4-BE49-F238E27FC236}">
                  <a16:creationId xmlns:a16="http://schemas.microsoft.com/office/drawing/2014/main" id="{45EF2DA9-DC2F-0094-C272-2ABB4159A2EE}"/>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TextBox 10">
              <a:extLst>
                <a:ext uri="{FF2B5EF4-FFF2-40B4-BE49-F238E27FC236}">
                  <a16:creationId xmlns:a16="http://schemas.microsoft.com/office/drawing/2014/main" id="{53575C72-00E6-7A47-A621-709B149D96F9}"/>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2" name="TextBox 11">
              <a:extLst>
                <a:ext uri="{FF2B5EF4-FFF2-40B4-BE49-F238E27FC236}">
                  <a16:creationId xmlns:a16="http://schemas.microsoft.com/office/drawing/2014/main" id="{453BE39F-FEA6-6530-A82D-610745CD862B}"/>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3" name="TextBox 12">
              <a:extLst>
                <a:ext uri="{FF2B5EF4-FFF2-40B4-BE49-F238E27FC236}">
                  <a16:creationId xmlns:a16="http://schemas.microsoft.com/office/drawing/2014/main" id="{1F6B4306-01E2-56E7-A1F6-C62310A655A9}"/>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3626249794"/>
      </p:ext>
    </p:extLst>
  </p:cSld>
  <p:clrMapOvr>
    <a:masterClrMapping/>
  </p:clrMapOvr>
  <mc:AlternateContent xmlns:mc="http://schemas.openxmlformats.org/markup-compatibility/2006" xmlns:p14="http://schemas.microsoft.com/office/powerpoint/2010/main">
    <mc:Choice Requires="p14">
      <p:transition spd="slow" p14:dur="2000" advTm="6968"/>
    </mc:Choice>
    <mc:Fallback xmlns="">
      <p:transition spd="slow" advTm="696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41AE9-8AD8-4892-6B22-0B8FBDDEBD41}"/>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755D41CB-AD12-B224-A83B-C0304FCA009F}"/>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B3636617-2D16-CB82-3AD5-8D34243AEE39}"/>
              </a:ext>
            </a:extLst>
          </p:cNvPr>
          <p:cNvSpPr>
            <a:spLocks noGrp="1"/>
          </p:cNvSpPr>
          <p:nvPr>
            <p:ph type="sldNum" sz="quarter" idx="12"/>
          </p:nvPr>
        </p:nvSpPr>
        <p:spPr/>
        <p:txBody>
          <a:bodyPr/>
          <a:lstStyle/>
          <a:p>
            <a:fld id="{EC308492-14DF-7142-AD33-E6718D512BEF}" type="slidenum">
              <a:rPr lang="en-US" smtClean="0"/>
              <a:t>6</a:t>
            </a:fld>
            <a:endParaRPr lang="en-US"/>
          </a:p>
        </p:txBody>
      </p:sp>
      <p:sp>
        <p:nvSpPr>
          <p:cNvPr id="4" name="TextBox 3">
            <a:extLst>
              <a:ext uri="{FF2B5EF4-FFF2-40B4-BE49-F238E27FC236}">
                <a16:creationId xmlns:a16="http://schemas.microsoft.com/office/drawing/2014/main" id="{F54425F5-A6CD-2A7A-E75F-F7962B3B8DAD}"/>
              </a:ext>
            </a:extLst>
          </p:cNvPr>
          <p:cNvSpPr txBox="1"/>
          <p:nvPr/>
        </p:nvSpPr>
        <p:spPr>
          <a:xfrm>
            <a:off x="1427851" y="179728"/>
            <a:ext cx="8859148" cy="707886"/>
          </a:xfrm>
          <a:prstGeom prst="rect">
            <a:avLst/>
          </a:prstGeom>
          <a:noFill/>
        </p:spPr>
        <p:txBody>
          <a:bodyPr wrap="square" rtlCol="0">
            <a:spAutoFit/>
          </a:bodyPr>
          <a:lstStyle/>
          <a:p>
            <a:pPr algn="ctr"/>
            <a:r>
              <a:rPr lang="en-IN" sz="2000" b="1" dirty="0" err="1"/>
              <a:t>ACi</a:t>
            </a:r>
            <a:r>
              <a:rPr lang="en-IN" sz="2000" b="1" dirty="0"/>
              <a:t> curves reveal line-specific limits in </a:t>
            </a:r>
            <a:r>
              <a:rPr lang="en-IN" sz="2000" b="1" dirty="0" err="1"/>
              <a:t>RuBisCO</a:t>
            </a:r>
            <a:r>
              <a:rPr lang="en-IN" sz="2000" b="1" dirty="0"/>
              <a:t> activity, RuBP regeneration, and TPU among AtAKT2</a:t>
            </a:r>
            <a:r>
              <a:rPr lang="en-IN" sz="2000" b="1" baseline="-25000" dirty="0"/>
              <a:t>var</a:t>
            </a:r>
            <a:r>
              <a:rPr lang="en-IN" sz="2000" b="1" dirty="0"/>
              <a:t>, GTP-NTT, and </a:t>
            </a:r>
            <a:r>
              <a:rPr lang="en-IN" sz="2000" b="1" dirty="0" err="1"/>
              <a:t>AlaAT</a:t>
            </a:r>
            <a:r>
              <a:rPr lang="en-IN" sz="2000" b="1" dirty="0"/>
              <a:t> transgenics</a:t>
            </a:r>
          </a:p>
        </p:txBody>
      </p:sp>
      <p:pic>
        <p:nvPicPr>
          <p:cNvPr id="6" name="Picture 5" descr="A graph of a graph showing the value of a gas&#10;&#10;AI-generated content may be incorrect.">
            <a:extLst>
              <a:ext uri="{FF2B5EF4-FFF2-40B4-BE49-F238E27FC236}">
                <a16:creationId xmlns:a16="http://schemas.microsoft.com/office/drawing/2014/main" id="{C92CAC4C-65D4-B040-29CB-7D9CFF07FF75}"/>
              </a:ext>
            </a:extLst>
          </p:cNvPr>
          <p:cNvPicPr>
            <a:picLocks noChangeAspect="1"/>
          </p:cNvPicPr>
          <p:nvPr/>
        </p:nvPicPr>
        <p:blipFill>
          <a:blip r:embed="rId2">
            <a:extLst>
              <a:ext uri="{28A0092B-C50C-407E-A947-70E740481C1C}">
                <a14:useLocalDpi xmlns:a14="http://schemas.microsoft.com/office/drawing/2010/main" val="0"/>
              </a:ext>
            </a:extLst>
          </a:blip>
          <a:srcRect l="9941" t="13784" r="4496" b="16137"/>
          <a:stretch>
            <a:fillRect/>
          </a:stretch>
        </p:blipFill>
        <p:spPr>
          <a:xfrm>
            <a:off x="7175875" y="2680318"/>
            <a:ext cx="1336320" cy="1619226"/>
          </a:xfrm>
          <a:prstGeom prst="rect">
            <a:avLst/>
          </a:prstGeom>
        </p:spPr>
      </p:pic>
      <p:pic>
        <p:nvPicPr>
          <p:cNvPr id="7" name="Picture 6" descr="A graph of a graph showing the value of a gas&#10;&#10;AI-generated content may be incorrect.">
            <a:extLst>
              <a:ext uri="{FF2B5EF4-FFF2-40B4-BE49-F238E27FC236}">
                <a16:creationId xmlns:a16="http://schemas.microsoft.com/office/drawing/2014/main" id="{44BA26E2-2CA4-9577-3C5C-DA727D285A5E}"/>
              </a:ext>
            </a:extLst>
          </p:cNvPr>
          <p:cNvPicPr>
            <a:picLocks noChangeAspect="1"/>
          </p:cNvPicPr>
          <p:nvPr/>
        </p:nvPicPr>
        <p:blipFill>
          <a:blip r:embed="rId3">
            <a:extLst>
              <a:ext uri="{28A0092B-C50C-407E-A947-70E740481C1C}">
                <a14:useLocalDpi xmlns:a14="http://schemas.microsoft.com/office/drawing/2010/main" val="0"/>
              </a:ext>
            </a:extLst>
          </a:blip>
          <a:srcRect l="10840" t="11905" r="5298" b="13809"/>
          <a:stretch>
            <a:fillRect/>
          </a:stretch>
        </p:blipFill>
        <p:spPr>
          <a:xfrm>
            <a:off x="3167008" y="1081293"/>
            <a:ext cx="1332137" cy="1577029"/>
          </a:xfrm>
          <a:prstGeom prst="rect">
            <a:avLst/>
          </a:prstGeom>
        </p:spPr>
      </p:pic>
      <p:pic>
        <p:nvPicPr>
          <p:cNvPr id="8" name="Picture 7" descr="A graph of a graph showing the value of a gas&#10;&#10;AI-generated content may be incorrect.">
            <a:extLst>
              <a:ext uri="{FF2B5EF4-FFF2-40B4-BE49-F238E27FC236}">
                <a16:creationId xmlns:a16="http://schemas.microsoft.com/office/drawing/2014/main" id="{4DED1DE6-8BC7-8D98-681E-BD8B5971E587}"/>
              </a:ext>
            </a:extLst>
          </p:cNvPr>
          <p:cNvPicPr>
            <a:picLocks noChangeAspect="1"/>
          </p:cNvPicPr>
          <p:nvPr/>
        </p:nvPicPr>
        <p:blipFill>
          <a:blip r:embed="rId4">
            <a:extLst>
              <a:ext uri="{28A0092B-C50C-407E-A947-70E740481C1C}">
                <a14:useLocalDpi xmlns:a14="http://schemas.microsoft.com/office/drawing/2010/main" val="0"/>
              </a:ext>
            </a:extLst>
          </a:blip>
          <a:srcRect l="10621" t="11426" r="5614" b="14374"/>
          <a:stretch>
            <a:fillRect/>
          </a:stretch>
        </p:blipFill>
        <p:spPr>
          <a:xfrm>
            <a:off x="1840429" y="1067945"/>
            <a:ext cx="1332137" cy="1577029"/>
          </a:xfrm>
          <a:prstGeom prst="rect">
            <a:avLst/>
          </a:prstGeom>
        </p:spPr>
      </p:pic>
      <p:pic>
        <p:nvPicPr>
          <p:cNvPr id="9" name="Picture 8" descr="A graph of a graph of a number of objects&#10;&#10;AI-generated content may be incorrect.">
            <a:extLst>
              <a:ext uri="{FF2B5EF4-FFF2-40B4-BE49-F238E27FC236}">
                <a16:creationId xmlns:a16="http://schemas.microsoft.com/office/drawing/2014/main" id="{C9CBBEBB-54C8-DEDB-F034-98C582730543}"/>
              </a:ext>
            </a:extLst>
          </p:cNvPr>
          <p:cNvPicPr>
            <a:picLocks noChangeAspect="1"/>
          </p:cNvPicPr>
          <p:nvPr/>
        </p:nvPicPr>
        <p:blipFill>
          <a:blip r:embed="rId5">
            <a:extLst>
              <a:ext uri="{28A0092B-C50C-407E-A947-70E740481C1C}">
                <a14:useLocalDpi xmlns:a14="http://schemas.microsoft.com/office/drawing/2010/main" val="0"/>
              </a:ext>
            </a:extLst>
          </a:blip>
          <a:srcRect l="11088" t="11426" r="5005" b="13781"/>
          <a:stretch>
            <a:fillRect/>
          </a:stretch>
        </p:blipFill>
        <p:spPr>
          <a:xfrm>
            <a:off x="4483098" y="1071363"/>
            <a:ext cx="1332137" cy="1586959"/>
          </a:xfrm>
          <a:prstGeom prst="rect">
            <a:avLst/>
          </a:prstGeom>
        </p:spPr>
      </p:pic>
      <p:pic>
        <p:nvPicPr>
          <p:cNvPr id="10" name="Picture 9" descr="A graph of a graph showing the value of a gas&#10;&#10;AI-generated content may be incorrect.">
            <a:extLst>
              <a:ext uri="{FF2B5EF4-FFF2-40B4-BE49-F238E27FC236}">
                <a16:creationId xmlns:a16="http://schemas.microsoft.com/office/drawing/2014/main" id="{9515FF76-DE7B-D824-0B89-31D214F5D71F}"/>
              </a:ext>
            </a:extLst>
          </p:cNvPr>
          <p:cNvPicPr>
            <a:picLocks noChangeAspect="1"/>
          </p:cNvPicPr>
          <p:nvPr/>
        </p:nvPicPr>
        <p:blipFill>
          <a:blip r:embed="rId6">
            <a:extLst>
              <a:ext uri="{28A0092B-C50C-407E-A947-70E740481C1C}">
                <a14:useLocalDpi xmlns:a14="http://schemas.microsoft.com/office/drawing/2010/main" val="0"/>
              </a:ext>
            </a:extLst>
          </a:blip>
          <a:srcRect l="10517" t="10946" r="3777" b="13792"/>
          <a:stretch>
            <a:fillRect/>
          </a:stretch>
        </p:blipFill>
        <p:spPr>
          <a:xfrm>
            <a:off x="5815236" y="1057305"/>
            <a:ext cx="1375894" cy="1614680"/>
          </a:xfrm>
          <a:prstGeom prst="rect">
            <a:avLst/>
          </a:prstGeom>
        </p:spPr>
      </p:pic>
      <p:pic>
        <p:nvPicPr>
          <p:cNvPr id="11" name="Picture 10" descr="A graph of a graph showing the value of a gas&#10;&#10;AI-generated content may be incorrect.">
            <a:extLst>
              <a:ext uri="{FF2B5EF4-FFF2-40B4-BE49-F238E27FC236}">
                <a16:creationId xmlns:a16="http://schemas.microsoft.com/office/drawing/2014/main" id="{E3864771-C680-A78F-44D7-600FA0EA362F}"/>
              </a:ext>
            </a:extLst>
          </p:cNvPr>
          <p:cNvPicPr>
            <a:picLocks noChangeAspect="1"/>
          </p:cNvPicPr>
          <p:nvPr/>
        </p:nvPicPr>
        <p:blipFill>
          <a:blip r:embed="rId7">
            <a:extLst>
              <a:ext uri="{28A0092B-C50C-407E-A947-70E740481C1C}">
                <a14:useLocalDpi xmlns:a14="http://schemas.microsoft.com/office/drawing/2010/main" val="0"/>
              </a:ext>
            </a:extLst>
          </a:blip>
          <a:srcRect l="10912" t="11426" r="4982" b="13745"/>
          <a:stretch>
            <a:fillRect/>
          </a:stretch>
        </p:blipFill>
        <p:spPr>
          <a:xfrm>
            <a:off x="7166435" y="1070652"/>
            <a:ext cx="1346763" cy="1601334"/>
          </a:xfrm>
          <a:prstGeom prst="rect">
            <a:avLst/>
          </a:prstGeom>
        </p:spPr>
      </p:pic>
      <p:pic>
        <p:nvPicPr>
          <p:cNvPr id="12" name="Picture 11" descr="A graph of a graph showing the value of a gas&#10;&#10;AI-generated content may be incorrect.">
            <a:extLst>
              <a:ext uri="{FF2B5EF4-FFF2-40B4-BE49-F238E27FC236}">
                <a16:creationId xmlns:a16="http://schemas.microsoft.com/office/drawing/2014/main" id="{A66080C1-E03B-EFF9-E965-B4F6A73F7628}"/>
              </a:ext>
            </a:extLst>
          </p:cNvPr>
          <p:cNvPicPr>
            <a:picLocks noChangeAspect="1"/>
          </p:cNvPicPr>
          <p:nvPr/>
        </p:nvPicPr>
        <p:blipFill>
          <a:blip r:embed="rId8">
            <a:extLst>
              <a:ext uri="{28A0092B-C50C-407E-A947-70E740481C1C}">
                <a14:useLocalDpi xmlns:a14="http://schemas.microsoft.com/office/drawing/2010/main" val="0"/>
              </a:ext>
            </a:extLst>
          </a:blip>
          <a:srcRect l="10584" t="11107" r="3776" b="13523"/>
          <a:stretch>
            <a:fillRect/>
          </a:stretch>
        </p:blipFill>
        <p:spPr>
          <a:xfrm>
            <a:off x="8497605" y="1053333"/>
            <a:ext cx="1390901" cy="1635970"/>
          </a:xfrm>
          <a:prstGeom prst="rect">
            <a:avLst/>
          </a:prstGeom>
        </p:spPr>
      </p:pic>
      <p:pic>
        <p:nvPicPr>
          <p:cNvPr id="13" name="Picture 12" descr="A graph of a graph showing the value of a gas&#10;&#10;AI-generated content may be incorrect.">
            <a:extLst>
              <a:ext uri="{FF2B5EF4-FFF2-40B4-BE49-F238E27FC236}">
                <a16:creationId xmlns:a16="http://schemas.microsoft.com/office/drawing/2014/main" id="{9E350BC2-940F-9239-499E-A58C734B4EC4}"/>
              </a:ext>
            </a:extLst>
          </p:cNvPr>
          <p:cNvPicPr>
            <a:picLocks noChangeAspect="1"/>
          </p:cNvPicPr>
          <p:nvPr/>
        </p:nvPicPr>
        <p:blipFill>
          <a:blip r:embed="rId9">
            <a:extLst>
              <a:ext uri="{28A0092B-C50C-407E-A947-70E740481C1C}">
                <a14:useLocalDpi xmlns:a14="http://schemas.microsoft.com/office/drawing/2010/main" val="0"/>
              </a:ext>
            </a:extLst>
          </a:blip>
          <a:srcRect l="10580" t="10627" r="5456" b="13772"/>
          <a:stretch>
            <a:fillRect/>
          </a:stretch>
        </p:blipFill>
        <p:spPr>
          <a:xfrm>
            <a:off x="524338" y="1055274"/>
            <a:ext cx="1332136" cy="1603049"/>
          </a:xfrm>
          <a:prstGeom prst="rect">
            <a:avLst/>
          </a:prstGeom>
        </p:spPr>
      </p:pic>
      <p:sp>
        <p:nvSpPr>
          <p:cNvPr id="14" name="TextBox 13">
            <a:extLst>
              <a:ext uri="{FF2B5EF4-FFF2-40B4-BE49-F238E27FC236}">
                <a16:creationId xmlns:a16="http://schemas.microsoft.com/office/drawing/2014/main" id="{40B5C4A5-B443-FA2B-4417-A4E4B1C5A408}"/>
              </a:ext>
            </a:extLst>
          </p:cNvPr>
          <p:cNvSpPr txBox="1"/>
          <p:nvPr/>
        </p:nvSpPr>
        <p:spPr>
          <a:xfrm>
            <a:off x="430728" y="5844278"/>
            <a:ext cx="250390" cy="246221"/>
          </a:xfrm>
          <a:prstGeom prst="rect">
            <a:avLst/>
          </a:prstGeom>
          <a:noFill/>
        </p:spPr>
        <p:txBody>
          <a:bodyPr wrap="none" rtlCol="0">
            <a:spAutoFit/>
          </a:bodyPr>
          <a:lstStyle/>
          <a:p>
            <a:r>
              <a:rPr lang="en-IN" sz="1000" dirty="0"/>
              <a:t>0</a:t>
            </a:r>
          </a:p>
        </p:txBody>
      </p:sp>
      <p:sp>
        <p:nvSpPr>
          <p:cNvPr id="15" name="TextBox 14">
            <a:extLst>
              <a:ext uri="{FF2B5EF4-FFF2-40B4-BE49-F238E27FC236}">
                <a16:creationId xmlns:a16="http://schemas.microsoft.com/office/drawing/2014/main" id="{1170ECEF-4857-5C61-4FA4-3D1404888105}"/>
              </a:ext>
            </a:extLst>
          </p:cNvPr>
          <p:cNvSpPr txBox="1"/>
          <p:nvPr/>
        </p:nvSpPr>
        <p:spPr>
          <a:xfrm rot="18600000">
            <a:off x="614502" y="5879852"/>
            <a:ext cx="381836" cy="246221"/>
          </a:xfrm>
          <a:prstGeom prst="rect">
            <a:avLst/>
          </a:prstGeom>
          <a:noFill/>
        </p:spPr>
        <p:txBody>
          <a:bodyPr wrap="none" rtlCol="0">
            <a:spAutoFit/>
          </a:bodyPr>
          <a:lstStyle/>
          <a:p>
            <a:r>
              <a:rPr lang="en-IN" sz="1000" dirty="0"/>
              <a:t>400</a:t>
            </a:r>
          </a:p>
        </p:txBody>
      </p:sp>
      <p:sp>
        <p:nvSpPr>
          <p:cNvPr id="16" name="TextBox 15">
            <a:extLst>
              <a:ext uri="{FF2B5EF4-FFF2-40B4-BE49-F238E27FC236}">
                <a16:creationId xmlns:a16="http://schemas.microsoft.com/office/drawing/2014/main" id="{DEACE583-02FA-050E-5F2D-C1CB2B9BF2E4}"/>
              </a:ext>
            </a:extLst>
          </p:cNvPr>
          <p:cNvSpPr txBox="1"/>
          <p:nvPr/>
        </p:nvSpPr>
        <p:spPr>
          <a:xfrm rot="18600000">
            <a:off x="909787" y="5880439"/>
            <a:ext cx="381836" cy="246221"/>
          </a:xfrm>
          <a:prstGeom prst="rect">
            <a:avLst/>
          </a:prstGeom>
          <a:noFill/>
        </p:spPr>
        <p:txBody>
          <a:bodyPr wrap="none" rtlCol="0">
            <a:spAutoFit/>
          </a:bodyPr>
          <a:lstStyle/>
          <a:p>
            <a:r>
              <a:rPr lang="en-IN" sz="1000" dirty="0"/>
              <a:t>800</a:t>
            </a:r>
          </a:p>
        </p:txBody>
      </p:sp>
      <p:sp>
        <p:nvSpPr>
          <p:cNvPr id="17" name="TextBox 16">
            <a:extLst>
              <a:ext uri="{FF2B5EF4-FFF2-40B4-BE49-F238E27FC236}">
                <a16:creationId xmlns:a16="http://schemas.microsoft.com/office/drawing/2014/main" id="{407FE040-E0B3-AF28-2DE5-C974F07CFD2E}"/>
              </a:ext>
            </a:extLst>
          </p:cNvPr>
          <p:cNvSpPr txBox="1"/>
          <p:nvPr/>
        </p:nvSpPr>
        <p:spPr>
          <a:xfrm rot="18600000">
            <a:off x="1149893" y="5879851"/>
            <a:ext cx="447558" cy="246221"/>
          </a:xfrm>
          <a:prstGeom prst="rect">
            <a:avLst/>
          </a:prstGeom>
          <a:noFill/>
        </p:spPr>
        <p:txBody>
          <a:bodyPr wrap="none" rtlCol="0">
            <a:spAutoFit/>
          </a:bodyPr>
          <a:lstStyle/>
          <a:p>
            <a:r>
              <a:rPr lang="en-IN" sz="1000" dirty="0"/>
              <a:t>1200</a:t>
            </a:r>
          </a:p>
        </p:txBody>
      </p:sp>
      <p:sp>
        <p:nvSpPr>
          <p:cNvPr id="18" name="TextBox 17">
            <a:extLst>
              <a:ext uri="{FF2B5EF4-FFF2-40B4-BE49-F238E27FC236}">
                <a16:creationId xmlns:a16="http://schemas.microsoft.com/office/drawing/2014/main" id="{1601EDE8-5E75-F6FA-37D5-059DD2FBD702}"/>
              </a:ext>
            </a:extLst>
          </p:cNvPr>
          <p:cNvSpPr txBox="1"/>
          <p:nvPr/>
        </p:nvSpPr>
        <p:spPr>
          <a:xfrm rot="18600000">
            <a:off x="1425039" y="5884786"/>
            <a:ext cx="447558" cy="246221"/>
          </a:xfrm>
          <a:prstGeom prst="rect">
            <a:avLst/>
          </a:prstGeom>
          <a:noFill/>
        </p:spPr>
        <p:txBody>
          <a:bodyPr wrap="none" rtlCol="0">
            <a:spAutoFit/>
          </a:bodyPr>
          <a:lstStyle/>
          <a:p>
            <a:r>
              <a:rPr lang="en-IN" sz="1000" dirty="0"/>
              <a:t>1600</a:t>
            </a:r>
          </a:p>
        </p:txBody>
      </p:sp>
      <p:sp>
        <p:nvSpPr>
          <p:cNvPr id="19" name="TextBox 18">
            <a:extLst>
              <a:ext uri="{FF2B5EF4-FFF2-40B4-BE49-F238E27FC236}">
                <a16:creationId xmlns:a16="http://schemas.microsoft.com/office/drawing/2014/main" id="{BEBC7DDB-0346-9BAC-5405-D1D5D7C728D9}"/>
              </a:ext>
            </a:extLst>
          </p:cNvPr>
          <p:cNvSpPr txBox="1"/>
          <p:nvPr/>
        </p:nvSpPr>
        <p:spPr>
          <a:xfrm>
            <a:off x="796007" y="6115455"/>
            <a:ext cx="625492" cy="246221"/>
          </a:xfrm>
          <a:prstGeom prst="rect">
            <a:avLst/>
          </a:prstGeom>
          <a:noFill/>
        </p:spPr>
        <p:txBody>
          <a:bodyPr wrap="none" rtlCol="0">
            <a:spAutoFit/>
          </a:bodyPr>
          <a:lstStyle/>
          <a:p>
            <a:r>
              <a:rPr lang="en-IN" sz="1000" dirty="0"/>
              <a:t>Ci (ppm)</a:t>
            </a:r>
          </a:p>
        </p:txBody>
      </p:sp>
      <p:grpSp>
        <p:nvGrpSpPr>
          <p:cNvPr id="20" name="Group 19">
            <a:extLst>
              <a:ext uri="{FF2B5EF4-FFF2-40B4-BE49-F238E27FC236}">
                <a16:creationId xmlns:a16="http://schemas.microsoft.com/office/drawing/2014/main" id="{94D12328-7A52-11C2-256D-4DEEC178FE78}"/>
              </a:ext>
            </a:extLst>
          </p:cNvPr>
          <p:cNvGrpSpPr/>
          <p:nvPr/>
        </p:nvGrpSpPr>
        <p:grpSpPr>
          <a:xfrm>
            <a:off x="91940" y="1029046"/>
            <a:ext cx="510636" cy="1659985"/>
            <a:chOff x="164957" y="1031858"/>
            <a:chExt cx="615577" cy="1816145"/>
          </a:xfrm>
        </p:grpSpPr>
        <p:sp>
          <p:nvSpPr>
            <p:cNvPr id="109" name="TextBox 108">
              <a:extLst>
                <a:ext uri="{FF2B5EF4-FFF2-40B4-BE49-F238E27FC236}">
                  <a16:creationId xmlns:a16="http://schemas.microsoft.com/office/drawing/2014/main" id="{B0833466-490D-842B-728E-00C3A105E748}"/>
                </a:ext>
              </a:extLst>
            </p:cNvPr>
            <p:cNvSpPr txBox="1"/>
            <p:nvPr/>
          </p:nvSpPr>
          <p:spPr>
            <a:xfrm>
              <a:off x="417294" y="2578619"/>
              <a:ext cx="348226" cy="269384"/>
            </a:xfrm>
            <a:prstGeom prst="rect">
              <a:avLst/>
            </a:prstGeom>
            <a:noFill/>
          </p:spPr>
          <p:txBody>
            <a:bodyPr wrap="none" rtlCol="0">
              <a:spAutoFit/>
            </a:bodyPr>
            <a:lstStyle/>
            <a:p>
              <a:r>
                <a:rPr lang="en-IN" sz="1000" dirty="0"/>
                <a:t>-4</a:t>
              </a:r>
            </a:p>
          </p:txBody>
        </p:sp>
        <p:sp>
          <p:nvSpPr>
            <p:cNvPr id="110" name="TextBox 109">
              <a:extLst>
                <a:ext uri="{FF2B5EF4-FFF2-40B4-BE49-F238E27FC236}">
                  <a16:creationId xmlns:a16="http://schemas.microsoft.com/office/drawing/2014/main" id="{75F002D9-D4C3-3FD4-2057-25233355698D}"/>
                </a:ext>
              </a:extLst>
            </p:cNvPr>
            <p:cNvSpPr txBox="1"/>
            <p:nvPr/>
          </p:nvSpPr>
          <p:spPr>
            <a:xfrm>
              <a:off x="448771" y="2388004"/>
              <a:ext cx="301847" cy="269384"/>
            </a:xfrm>
            <a:prstGeom prst="rect">
              <a:avLst/>
            </a:prstGeom>
            <a:noFill/>
          </p:spPr>
          <p:txBody>
            <a:bodyPr wrap="none" rtlCol="0">
              <a:spAutoFit/>
            </a:bodyPr>
            <a:lstStyle/>
            <a:p>
              <a:r>
                <a:rPr lang="en-IN" sz="1000" dirty="0"/>
                <a:t>0</a:t>
              </a:r>
            </a:p>
          </p:txBody>
        </p:sp>
        <p:sp>
          <p:nvSpPr>
            <p:cNvPr id="111" name="TextBox 110">
              <a:extLst>
                <a:ext uri="{FF2B5EF4-FFF2-40B4-BE49-F238E27FC236}">
                  <a16:creationId xmlns:a16="http://schemas.microsoft.com/office/drawing/2014/main" id="{B69A4343-2F67-E492-6032-495193D0DE26}"/>
                </a:ext>
              </a:extLst>
            </p:cNvPr>
            <p:cNvSpPr txBox="1"/>
            <p:nvPr/>
          </p:nvSpPr>
          <p:spPr>
            <a:xfrm>
              <a:off x="448771" y="2197391"/>
              <a:ext cx="301847" cy="269384"/>
            </a:xfrm>
            <a:prstGeom prst="rect">
              <a:avLst/>
            </a:prstGeom>
            <a:noFill/>
          </p:spPr>
          <p:txBody>
            <a:bodyPr wrap="none" rtlCol="0">
              <a:spAutoFit/>
            </a:bodyPr>
            <a:lstStyle/>
            <a:p>
              <a:r>
                <a:rPr lang="en-IN" sz="1000" dirty="0"/>
                <a:t>5</a:t>
              </a:r>
            </a:p>
          </p:txBody>
        </p:sp>
        <p:sp>
          <p:nvSpPr>
            <p:cNvPr id="112" name="TextBox 111">
              <a:extLst>
                <a:ext uri="{FF2B5EF4-FFF2-40B4-BE49-F238E27FC236}">
                  <a16:creationId xmlns:a16="http://schemas.microsoft.com/office/drawing/2014/main" id="{41733722-6FE7-34F4-F89E-2A2FF4BF665A}"/>
                </a:ext>
              </a:extLst>
            </p:cNvPr>
            <p:cNvSpPr txBox="1"/>
            <p:nvPr/>
          </p:nvSpPr>
          <p:spPr>
            <a:xfrm>
              <a:off x="399458" y="2006775"/>
              <a:ext cx="381076" cy="269384"/>
            </a:xfrm>
            <a:prstGeom prst="rect">
              <a:avLst/>
            </a:prstGeom>
            <a:noFill/>
          </p:spPr>
          <p:txBody>
            <a:bodyPr wrap="none" rtlCol="0">
              <a:spAutoFit/>
            </a:bodyPr>
            <a:lstStyle/>
            <a:p>
              <a:r>
                <a:rPr lang="en-IN" sz="1000" dirty="0"/>
                <a:t>10</a:t>
              </a:r>
            </a:p>
          </p:txBody>
        </p:sp>
        <p:sp>
          <p:nvSpPr>
            <p:cNvPr id="113" name="TextBox 112">
              <a:extLst>
                <a:ext uri="{FF2B5EF4-FFF2-40B4-BE49-F238E27FC236}">
                  <a16:creationId xmlns:a16="http://schemas.microsoft.com/office/drawing/2014/main" id="{0A540BF4-56A1-E6B7-019D-045108F0A099}"/>
                </a:ext>
              </a:extLst>
            </p:cNvPr>
            <p:cNvSpPr txBox="1"/>
            <p:nvPr/>
          </p:nvSpPr>
          <p:spPr>
            <a:xfrm>
              <a:off x="399457" y="1816160"/>
              <a:ext cx="381076" cy="269384"/>
            </a:xfrm>
            <a:prstGeom prst="rect">
              <a:avLst/>
            </a:prstGeom>
            <a:noFill/>
          </p:spPr>
          <p:txBody>
            <a:bodyPr wrap="none" rtlCol="0">
              <a:spAutoFit/>
            </a:bodyPr>
            <a:lstStyle/>
            <a:p>
              <a:r>
                <a:rPr lang="en-IN" sz="1000" dirty="0"/>
                <a:t>15</a:t>
              </a:r>
            </a:p>
          </p:txBody>
        </p:sp>
        <p:sp>
          <p:nvSpPr>
            <p:cNvPr id="114" name="TextBox 113">
              <a:extLst>
                <a:ext uri="{FF2B5EF4-FFF2-40B4-BE49-F238E27FC236}">
                  <a16:creationId xmlns:a16="http://schemas.microsoft.com/office/drawing/2014/main" id="{205CC2B9-A73A-46E1-D401-4A0F38A7F517}"/>
                </a:ext>
              </a:extLst>
            </p:cNvPr>
            <p:cNvSpPr txBox="1"/>
            <p:nvPr/>
          </p:nvSpPr>
          <p:spPr>
            <a:xfrm>
              <a:off x="399457" y="1625545"/>
              <a:ext cx="381076" cy="269384"/>
            </a:xfrm>
            <a:prstGeom prst="rect">
              <a:avLst/>
            </a:prstGeom>
            <a:noFill/>
          </p:spPr>
          <p:txBody>
            <a:bodyPr wrap="none" rtlCol="0">
              <a:spAutoFit/>
            </a:bodyPr>
            <a:lstStyle/>
            <a:p>
              <a:r>
                <a:rPr lang="en-IN" sz="1000" dirty="0"/>
                <a:t>20</a:t>
              </a:r>
            </a:p>
          </p:txBody>
        </p:sp>
        <p:sp>
          <p:nvSpPr>
            <p:cNvPr id="115" name="TextBox 114">
              <a:extLst>
                <a:ext uri="{FF2B5EF4-FFF2-40B4-BE49-F238E27FC236}">
                  <a16:creationId xmlns:a16="http://schemas.microsoft.com/office/drawing/2014/main" id="{EB09038D-483B-4A0A-4CE5-AA4093A7A553}"/>
                </a:ext>
              </a:extLst>
            </p:cNvPr>
            <p:cNvSpPr txBox="1"/>
            <p:nvPr/>
          </p:nvSpPr>
          <p:spPr>
            <a:xfrm>
              <a:off x="399457" y="1434930"/>
              <a:ext cx="381076" cy="269384"/>
            </a:xfrm>
            <a:prstGeom prst="rect">
              <a:avLst/>
            </a:prstGeom>
            <a:noFill/>
          </p:spPr>
          <p:txBody>
            <a:bodyPr wrap="none" rtlCol="0">
              <a:spAutoFit/>
            </a:bodyPr>
            <a:lstStyle/>
            <a:p>
              <a:r>
                <a:rPr lang="en-IN" sz="1000" dirty="0"/>
                <a:t>25</a:t>
              </a:r>
            </a:p>
          </p:txBody>
        </p:sp>
        <p:sp>
          <p:nvSpPr>
            <p:cNvPr id="116" name="TextBox 115">
              <a:extLst>
                <a:ext uri="{FF2B5EF4-FFF2-40B4-BE49-F238E27FC236}">
                  <a16:creationId xmlns:a16="http://schemas.microsoft.com/office/drawing/2014/main" id="{398B0105-CFAB-08FA-4F36-EDC560849625}"/>
                </a:ext>
              </a:extLst>
            </p:cNvPr>
            <p:cNvSpPr txBox="1"/>
            <p:nvPr/>
          </p:nvSpPr>
          <p:spPr>
            <a:xfrm rot="16200000">
              <a:off x="-223472" y="1877740"/>
              <a:ext cx="1073679" cy="296822"/>
            </a:xfrm>
            <a:prstGeom prst="rect">
              <a:avLst/>
            </a:prstGeom>
            <a:noFill/>
          </p:spPr>
          <p:txBody>
            <a:bodyPr wrap="none" rtlCol="0">
              <a:spAutoFit/>
            </a:bodyPr>
            <a:lstStyle/>
            <a:p>
              <a:r>
                <a:rPr lang="en-IN" sz="1000" dirty="0"/>
                <a:t>A (</a:t>
              </a:r>
              <a:r>
                <a:rPr lang="en-IN" sz="1000" dirty="0" err="1"/>
                <a:t>μmol</a:t>
              </a:r>
              <a:r>
                <a:rPr lang="en-IN" sz="1000" dirty="0"/>
                <a:t> m</a:t>
              </a:r>
              <a:r>
                <a:rPr lang="en-IN" sz="1000" baseline="30000" dirty="0"/>
                <a:t>-2</a:t>
              </a:r>
              <a:r>
                <a:rPr lang="en-IN" sz="1000" dirty="0"/>
                <a:t> s</a:t>
              </a:r>
              <a:r>
                <a:rPr lang="en-IN" sz="1000" baseline="30000" dirty="0"/>
                <a:t>-1</a:t>
              </a:r>
              <a:r>
                <a:rPr lang="en-IN" sz="1000" dirty="0"/>
                <a:t>)</a:t>
              </a:r>
            </a:p>
          </p:txBody>
        </p:sp>
        <p:sp>
          <p:nvSpPr>
            <p:cNvPr id="117" name="TextBox 116">
              <a:extLst>
                <a:ext uri="{FF2B5EF4-FFF2-40B4-BE49-F238E27FC236}">
                  <a16:creationId xmlns:a16="http://schemas.microsoft.com/office/drawing/2014/main" id="{16BAB5A6-5CAA-CEE0-D884-0AC13B96F7C8}"/>
                </a:ext>
              </a:extLst>
            </p:cNvPr>
            <p:cNvSpPr txBox="1"/>
            <p:nvPr/>
          </p:nvSpPr>
          <p:spPr>
            <a:xfrm>
              <a:off x="399456" y="1222473"/>
              <a:ext cx="381076" cy="269384"/>
            </a:xfrm>
            <a:prstGeom prst="rect">
              <a:avLst/>
            </a:prstGeom>
            <a:noFill/>
          </p:spPr>
          <p:txBody>
            <a:bodyPr wrap="none" rtlCol="0">
              <a:spAutoFit/>
            </a:bodyPr>
            <a:lstStyle/>
            <a:p>
              <a:r>
                <a:rPr lang="en-IN" sz="1000" dirty="0"/>
                <a:t>30</a:t>
              </a:r>
            </a:p>
          </p:txBody>
        </p:sp>
        <p:sp>
          <p:nvSpPr>
            <p:cNvPr id="118" name="TextBox 117">
              <a:extLst>
                <a:ext uri="{FF2B5EF4-FFF2-40B4-BE49-F238E27FC236}">
                  <a16:creationId xmlns:a16="http://schemas.microsoft.com/office/drawing/2014/main" id="{976ABB8B-C90F-EC83-2087-171E53581A66}"/>
                </a:ext>
              </a:extLst>
            </p:cNvPr>
            <p:cNvSpPr txBox="1"/>
            <p:nvPr/>
          </p:nvSpPr>
          <p:spPr>
            <a:xfrm>
              <a:off x="399456" y="1031858"/>
              <a:ext cx="381076" cy="269384"/>
            </a:xfrm>
            <a:prstGeom prst="rect">
              <a:avLst/>
            </a:prstGeom>
            <a:noFill/>
          </p:spPr>
          <p:txBody>
            <a:bodyPr wrap="none" rtlCol="0">
              <a:spAutoFit/>
            </a:bodyPr>
            <a:lstStyle/>
            <a:p>
              <a:r>
                <a:rPr lang="en-IN" sz="1000" dirty="0"/>
                <a:t>35</a:t>
              </a:r>
            </a:p>
          </p:txBody>
        </p:sp>
      </p:grpSp>
      <p:sp>
        <p:nvSpPr>
          <p:cNvPr id="21" name="TextBox 20">
            <a:extLst>
              <a:ext uri="{FF2B5EF4-FFF2-40B4-BE49-F238E27FC236}">
                <a16:creationId xmlns:a16="http://schemas.microsoft.com/office/drawing/2014/main" id="{4D3BFF40-3806-BDB9-4D39-5E0679CA3F54}"/>
              </a:ext>
            </a:extLst>
          </p:cNvPr>
          <p:cNvSpPr txBox="1"/>
          <p:nvPr/>
        </p:nvSpPr>
        <p:spPr>
          <a:xfrm>
            <a:off x="1758668" y="5844278"/>
            <a:ext cx="250390" cy="246221"/>
          </a:xfrm>
          <a:prstGeom prst="rect">
            <a:avLst/>
          </a:prstGeom>
          <a:noFill/>
        </p:spPr>
        <p:txBody>
          <a:bodyPr wrap="none" rtlCol="0">
            <a:spAutoFit/>
          </a:bodyPr>
          <a:lstStyle/>
          <a:p>
            <a:r>
              <a:rPr lang="en-IN" sz="1000" dirty="0"/>
              <a:t>0</a:t>
            </a:r>
          </a:p>
        </p:txBody>
      </p:sp>
      <p:sp>
        <p:nvSpPr>
          <p:cNvPr id="22" name="TextBox 21">
            <a:extLst>
              <a:ext uri="{FF2B5EF4-FFF2-40B4-BE49-F238E27FC236}">
                <a16:creationId xmlns:a16="http://schemas.microsoft.com/office/drawing/2014/main" id="{A1C28D6E-ED8E-DE12-A7A8-86D2CDE37235}"/>
              </a:ext>
            </a:extLst>
          </p:cNvPr>
          <p:cNvSpPr txBox="1"/>
          <p:nvPr/>
        </p:nvSpPr>
        <p:spPr>
          <a:xfrm rot="18600000">
            <a:off x="1942442" y="5879852"/>
            <a:ext cx="381836" cy="246221"/>
          </a:xfrm>
          <a:prstGeom prst="rect">
            <a:avLst/>
          </a:prstGeom>
          <a:noFill/>
        </p:spPr>
        <p:txBody>
          <a:bodyPr wrap="none" rtlCol="0">
            <a:spAutoFit/>
          </a:bodyPr>
          <a:lstStyle/>
          <a:p>
            <a:r>
              <a:rPr lang="en-IN" sz="1000" dirty="0"/>
              <a:t>400</a:t>
            </a:r>
          </a:p>
        </p:txBody>
      </p:sp>
      <p:sp>
        <p:nvSpPr>
          <p:cNvPr id="23" name="TextBox 22">
            <a:extLst>
              <a:ext uri="{FF2B5EF4-FFF2-40B4-BE49-F238E27FC236}">
                <a16:creationId xmlns:a16="http://schemas.microsoft.com/office/drawing/2014/main" id="{65C57096-94C5-02A2-7B8B-CC5B08CFED29}"/>
              </a:ext>
            </a:extLst>
          </p:cNvPr>
          <p:cNvSpPr txBox="1"/>
          <p:nvPr/>
        </p:nvSpPr>
        <p:spPr>
          <a:xfrm rot="18600000">
            <a:off x="2237727" y="5880439"/>
            <a:ext cx="381836" cy="246221"/>
          </a:xfrm>
          <a:prstGeom prst="rect">
            <a:avLst/>
          </a:prstGeom>
          <a:noFill/>
        </p:spPr>
        <p:txBody>
          <a:bodyPr wrap="none" rtlCol="0">
            <a:spAutoFit/>
          </a:bodyPr>
          <a:lstStyle/>
          <a:p>
            <a:r>
              <a:rPr lang="en-IN" sz="1000" dirty="0"/>
              <a:t>800</a:t>
            </a:r>
          </a:p>
        </p:txBody>
      </p:sp>
      <p:sp>
        <p:nvSpPr>
          <p:cNvPr id="24" name="TextBox 23">
            <a:extLst>
              <a:ext uri="{FF2B5EF4-FFF2-40B4-BE49-F238E27FC236}">
                <a16:creationId xmlns:a16="http://schemas.microsoft.com/office/drawing/2014/main" id="{F57DA4FE-12C1-EA64-BC41-8D11E726FE96}"/>
              </a:ext>
            </a:extLst>
          </p:cNvPr>
          <p:cNvSpPr txBox="1"/>
          <p:nvPr/>
        </p:nvSpPr>
        <p:spPr>
          <a:xfrm rot="18600000">
            <a:off x="2477833" y="5879851"/>
            <a:ext cx="447558" cy="246221"/>
          </a:xfrm>
          <a:prstGeom prst="rect">
            <a:avLst/>
          </a:prstGeom>
          <a:noFill/>
        </p:spPr>
        <p:txBody>
          <a:bodyPr wrap="none" rtlCol="0">
            <a:spAutoFit/>
          </a:bodyPr>
          <a:lstStyle/>
          <a:p>
            <a:r>
              <a:rPr lang="en-IN" sz="1000" dirty="0"/>
              <a:t>1200</a:t>
            </a:r>
          </a:p>
        </p:txBody>
      </p:sp>
      <p:sp>
        <p:nvSpPr>
          <p:cNvPr id="25" name="TextBox 24">
            <a:extLst>
              <a:ext uri="{FF2B5EF4-FFF2-40B4-BE49-F238E27FC236}">
                <a16:creationId xmlns:a16="http://schemas.microsoft.com/office/drawing/2014/main" id="{0AA52083-BA98-8B9C-A3C1-488ACD8F6255}"/>
              </a:ext>
            </a:extLst>
          </p:cNvPr>
          <p:cNvSpPr txBox="1"/>
          <p:nvPr/>
        </p:nvSpPr>
        <p:spPr>
          <a:xfrm rot="18600000">
            <a:off x="2752980" y="5884786"/>
            <a:ext cx="447558" cy="246221"/>
          </a:xfrm>
          <a:prstGeom prst="rect">
            <a:avLst/>
          </a:prstGeom>
          <a:noFill/>
        </p:spPr>
        <p:txBody>
          <a:bodyPr wrap="none" rtlCol="0">
            <a:spAutoFit/>
          </a:bodyPr>
          <a:lstStyle/>
          <a:p>
            <a:r>
              <a:rPr lang="en-IN" sz="1000" dirty="0"/>
              <a:t>1600</a:t>
            </a:r>
          </a:p>
        </p:txBody>
      </p:sp>
      <p:sp>
        <p:nvSpPr>
          <p:cNvPr id="26" name="TextBox 25">
            <a:extLst>
              <a:ext uri="{FF2B5EF4-FFF2-40B4-BE49-F238E27FC236}">
                <a16:creationId xmlns:a16="http://schemas.microsoft.com/office/drawing/2014/main" id="{204769F9-6887-7FC5-83FA-81805D23F5FB}"/>
              </a:ext>
            </a:extLst>
          </p:cNvPr>
          <p:cNvSpPr txBox="1"/>
          <p:nvPr/>
        </p:nvSpPr>
        <p:spPr>
          <a:xfrm>
            <a:off x="2123947" y="6115455"/>
            <a:ext cx="625492" cy="246221"/>
          </a:xfrm>
          <a:prstGeom prst="rect">
            <a:avLst/>
          </a:prstGeom>
          <a:noFill/>
        </p:spPr>
        <p:txBody>
          <a:bodyPr wrap="none" rtlCol="0">
            <a:spAutoFit/>
          </a:bodyPr>
          <a:lstStyle/>
          <a:p>
            <a:r>
              <a:rPr lang="en-IN" sz="1000" dirty="0"/>
              <a:t>Ci (ppm)</a:t>
            </a:r>
          </a:p>
        </p:txBody>
      </p:sp>
      <p:sp>
        <p:nvSpPr>
          <p:cNvPr id="27" name="TextBox 26">
            <a:extLst>
              <a:ext uri="{FF2B5EF4-FFF2-40B4-BE49-F238E27FC236}">
                <a16:creationId xmlns:a16="http://schemas.microsoft.com/office/drawing/2014/main" id="{A9CE126D-569E-C7F7-C3DF-58320D9C47DB}"/>
              </a:ext>
            </a:extLst>
          </p:cNvPr>
          <p:cNvSpPr txBox="1"/>
          <p:nvPr/>
        </p:nvSpPr>
        <p:spPr>
          <a:xfrm>
            <a:off x="3084891" y="5844278"/>
            <a:ext cx="250390" cy="246221"/>
          </a:xfrm>
          <a:prstGeom prst="rect">
            <a:avLst/>
          </a:prstGeom>
          <a:noFill/>
        </p:spPr>
        <p:txBody>
          <a:bodyPr wrap="none" rtlCol="0">
            <a:spAutoFit/>
          </a:bodyPr>
          <a:lstStyle/>
          <a:p>
            <a:r>
              <a:rPr lang="en-IN" sz="1000" dirty="0"/>
              <a:t>0</a:t>
            </a:r>
          </a:p>
        </p:txBody>
      </p:sp>
      <p:sp>
        <p:nvSpPr>
          <p:cNvPr id="28" name="TextBox 27">
            <a:extLst>
              <a:ext uri="{FF2B5EF4-FFF2-40B4-BE49-F238E27FC236}">
                <a16:creationId xmlns:a16="http://schemas.microsoft.com/office/drawing/2014/main" id="{1551A8DC-9B5B-1FD6-0F6D-F222BED652FF}"/>
              </a:ext>
            </a:extLst>
          </p:cNvPr>
          <p:cNvSpPr txBox="1"/>
          <p:nvPr/>
        </p:nvSpPr>
        <p:spPr>
          <a:xfrm rot="18600000">
            <a:off x="3268665" y="5879852"/>
            <a:ext cx="381836" cy="246221"/>
          </a:xfrm>
          <a:prstGeom prst="rect">
            <a:avLst/>
          </a:prstGeom>
          <a:noFill/>
        </p:spPr>
        <p:txBody>
          <a:bodyPr wrap="none" rtlCol="0">
            <a:spAutoFit/>
          </a:bodyPr>
          <a:lstStyle/>
          <a:p>
            <a:r>
              <a:rPr lang="en-IN" sz="1000" dirty="0"/>
              <a:t>400</a:t>
            </a:r>
          </a:p>
        </p:txBody>
      </p:sp>
      <p:sp>
        <p:nvSpPr>
          <p:cNvPr id="29" name="TextBox 28">
            <a:extLst>
              <a:ext uri="{FF2B5EF4-FFF2-40B4-BE49-F238E27FC236}">
                <a16:creationId xmlns:a16="http://schemas.microsoft.com/office/drawing/2014/main" id="{0E5FA981-4147-04D7-100D-A76EE926A408}"/>
              </a:ext>
            </a:extLst>
          </p:cNvPr>
          <p:cNvSpPr txBox="1"/>
          <p:nvPr/>
        </p:nvSpPr>
        <p:spPr>
          <a:xfrm rot="18600000">
            <a:off x="3563950" y="5880439"/>
            <a:ext cx="381836" cy="246221"/>
          </a:xfrm>
          <a:prstGeom prst="rect">
            <a:avLst/>
          </a:prstGeom>
          <a:noFill/>
        </p:spPr>
        <p:txBody>
          <a:bodyPr wrap="none" rtlCol="0">
            <a:spAutoFit/>
          </a:bodyPr>
          <a:lstStyle/>
          <a:p>
            <a:r>
              <a:rPr lang="en-IN" sz="1000" dirty="0"/>
              <a:t>800</a:t>
            </a:r>
          </a:p>
        </p:txBody>
      </p:sp>
      <p:sp>
        <p:nvSpPr>
          <p:cNvPr id="30" name="TextBox 29">
            <a:extLst>
              <a:ext uri="{FF2B5EF4-FFF2-40B4-BE49-F238E27FC236}">
                <a16:creationId xmlns:a16="http://schemas.microsoft.com/office/drawing/2014/main" id="{F49BCECE-67FB-371D-F555-56156B8252E8}"/>
              </a:ext>
            </a:extLst>
          </p:cNvPr>
          <p:cNvSpPr txBox="1"/>
          <p:nvPr/>
        </p:nvSpPr>
        <p:spPr>
          <a:xfrm rot="18600000">
            <a:off x="3804056" y="5879851"/>
            <a:ext cx="447558" cy="246221"/>
          </a:xfrm>
          <a:prstGeom prst="rect">
            <a:avLst/>
          </a:prstGeom>
          <a:noFill/>
        </p:spPr>
        <p:txBody>
          <a:bodyPr wrap="none" rtlCol="0">
            <a:spAutoFit/>
          </a:bodyPr>
          <a:lstStyle/>
          <a:p>
            <a:r>
              <a:rPr lang="en-IN" sz="1000" dirty="0"/>
              <a:t>1200</a:t>
            </a:r>
          </a:p>
        </p:txBody>
      </p:sp>
      <p:sp>
        <p:nvSpPr>
          <p:cNvPr id="31" name="TextBox 30">
            <a:extLst>
              <a:ext uri="{FF2B5EF4-FFF2-40B4-BE49-F238E27FC236}">
                <a16:creationId xmlns:a16="http://schemas.microsoft.com/office/drawing/2014/main" id="{F59DC9C4-3DCF-660C-FBAA-7B796ED4BB6C}"/>
              </a:ext>
            </a:extLst>
          </p:cNvPr>
          <p:cNvSpPr txBox="1"/>
          <p:nvPr/>
        </p:nvSpPr>
        <p:spPr>
          <a:xfrm rot="18600000">
            <a:off x="4079203" y="5884786"/>
            <a:ext cx="447558" cy="246221"/>
          </a:xfrm>
          <a:prstGeom prst="rect">
            <a:avLst/>
          </a:prstGeom>
          <a:noFill/>
        </p:spPr>
        <p:txBody>
          <a:bodyPr wrap="none" rtlCol="0">
            <a:spAutoFit/>
          </a:bodyPr>
          <a:lstStyle/>
          <a:p>
            <a:r>
              <a:rPr lang="en-IN" sz="1000" dirty="0"/>
              <a:t>1600</a:t>
            </a:r>
          </a:p>
        </p:txBody>
      </p:sp>
      <p:sp>
        <p:nvSpPr>
          <p:cNvPr id="32" name="TextBox 31">
            <a:extLst>
              <a:ext uri="{FF2B5EF4-FFF2-40B4-BE49-F238E27FC236}">
                <a16:creationId xmlns:a16="http://schemas.microsoft.com/office/drawing/2014/main" id="{F04E547F-D327-54C4-1CCF-64D581F9DFEB}"/>
              </a:ext>
            </a:extLst>
          </p:cNvPr>
          <p:cNvSpPr txBox="1"/>
          <p:nvPr/>
        </p:nvSpPr>
        <p:spPr>
          <a:xfrm>
            <a:off x="3450170" y="6115455"/>
            <a:ext cx="625492" cy="246221"/>
          </a:xfrm>
          <a:prstGeom prst="rect">
            <a:avLst/>
          </a:prstGeom>
          <a:noFill/>
        </p:spPr>
        <p:txBody>
          <a:bodyPr wrap="none" rtlCol="0">
            <a:spAutoFit/>
          </a:bodyPr>
          <a:lstStyle/>
          <a:p>
            <a:r>
              <a:rPr lang="en-IN" sz="1000" dirty="0"/>
              <a:t>Ci (ppm)</a:t>
            </a:r>
          </a:p>
        </p:txBody>
      </p:sp>
      <p:sp>
        <p:nvSpPr>
          <p:cNvPr id="33" name="TextBox 32">
            <a:extLst>
              <a:ext uri="{FF2B5EF4-FFF2-40B4-BE49-F238E27FC236}">
                <a16:creationId xmlns:a16="http://schemas.microsoft.com/office/drawing/2014/main" id="{F86A751F-F644-7069-119E-544F45471C11}"/>
              </a:ext>
            </a:extLst>
          </p:cNvPr>
          <p:cNvSpPr txBox="1"/>
          <p:nvPr/>
        </p:nvSpPr>
        <p:spPr>
          <a:xfrm>
            <a:off x="4412832" y="5844278"/>
            <a:ext cx="250390" cy="246221"/>
          </a:xfrm>
          <a:prstGeom prst="rect">
            <a:avLst/>
          </a:prstGeom>
          <a:noFill/>
        </p:spPr>
        <p:txBody>
          <a:bodyPr wrap="none" rtlCol="0">
            <a:spAutoFit/>
          </a:bodyPr>
          <a:lstStyle/>
          <a:p>
            <a:r>
              <a:rPr lang="en-IN" sz="1000" dirty="0"/>
              <a:t>0</a:t>
            </a:r>
          </a:p>
        </p:txBody>
      </p:sp>
      <p:sp>
        <p:nvSpPr>
          <p:cNvPr id="34" name="TextBox 33">
            <a:extLst>
              <a:ext uri="{FF2B5EF4-FFF2-40B4-BE49-F238E27FC236}">
                <a16:creationId xmlns:a16="http://schemas.microsoft.com/office/drawing/2014/main" id="{836C8572-0C48-7C13-CB92-AF4CA9324317}"/>
              </a:ext>
            </a:extLst>
          </p:cNvPr>
          <p:cNvSpPr txBox="1"/>
          <p:nvPr/>
        </p:nvSpPr>
        <p:spPr>
          <a:xfrm rot="18600000">
            <a:off x="4596606" y="5879852"/>
            <a:ext cx="381836" cy="246221"/>
          </a:xfrm>
          <a:prstGeom prst="rect">
            <a:avLst/>
          </a:prstGeom>
          <a:noFill/>
        </p:spPr>
        <p:txBody>
          <a:bodyPr wrap="none" rtlCol="0">
            <a:spAutoFit/>
          </a:bodyPr>
          <a:lstStyle/>
          <a:p>
            <a:r>
              <a:rPr lang="en-IN" sz="1000" dirty="0"/>
              <a:t>400</a:t>
            </a:r>
          </a:p>
        </p:txBody>
      </p:sp>
      <p:sp>
        <p:nvSpPr>
          <p:cNvPr id="35" name="TextBox 34">
            <a:extLst>
              <a:ext uri="{FF2B5EF4-FFF2-40B4-BE49-F238E27FC236}">
                <a16:creationId xmlns:a16="http://schemas.microsoft.com/office/drawing/2014/main" id="{1A67DAA3-852B-812B-D5C7-8BD11A5D28A5}"/>
              </a:ext>
            </a:extLst>
          </p:cNvPr>
          <p:cNvSpPr txBox="1"/>
          <p:nvPr/>
        </p:nvSpPr>
        <p:spPr>
          <a:xfrm rot="18600000">
            <a:off x="4891891" y="5880439"/>
            <a:ext cx="381836" cy="246221"/>
          </a:xfrm>
          <a:prstGeom prst="rect">
            <a:avLst/>
          </a:prstGeom>
          <a:noFill/>
        </p:spPr>
        <p:txBody>
          <a:bodyPr wrap="none" rtlCol="0">
            <a:spAutoFit/>
          </a:bodyPr>
          <a:lstStyle/>
          <a:p>
            <a:r>
              <a:rPr lang="en-IN" sz="1000" dirty="0"/>
              <a:t>800</a:t>
            </a:r>
          </a:p>
        </p:txBody>
      </p:sp>
      <p:sp>
        <p:nvSpPr>
          <p:cNvPr id="36" name="TextBox 35">
            <a:extLst>
              <a:ext uri="{FF2B5EF4-FFF2-40B4-BE49-F238E27FC236}">
                <a16:creationId xmlns:a16="http://schemas.microsoft.com/office/drawing/2014/main" id="{A59F5E47-03B4-1131-6512-389A2CCDBF0D}"/>
              </a:ext>
            </a:extLst>
          </p:cNvPr>
          <p:cNvSpPr txBox="1"/>
          <p:nvPr/>
        </p:nvSpPr>
        <p:spPr>
          <a:xfrm rot="18600000">
            <a:off x="5131997" y="5879851"/>
            <a:ext cx="447558" cy="246221"/>
          </a:xfrm>
          <a:prstGeom prst="rect">
            <a:avLst/>
          </a:prstGeom>
          <a:noFill/>
        </p:spPr>
        <p:txBody>
          <a:bodyPr wrap="none" rtlCol="0">
            <a:spAutoFit/>
          </a:bodyPr>
          <a:lstStyle/>
          <a:p>
            <a:r>
              <a:rPr lang="en-IN" sz="1000" dirty="0"/>
              <a:t>1200</a:t>
            </a:r>
          </a:p>
        </p:txBody>
      </p:sp>
      <p:sp>
        <p:nvSpPr>
          <p:cNvPr id="37" name="TextBox 36">
            <a:extLst>
              <a:ext uri="{FF2B5EF4-FFF2-40B4-BE49-F238E27FC236}">
                <a16:creationId xmlns:a16="http://schemas.microsoft.com/office/drawing/2014/main" id="{13FE3222-302B-61AC-7DAB-F4E129AE3D11}"/>
              </a:ext>
            </a:extLst>
          </p:cNvPr>
          <p:cNvSpPr txBox="1"/>
          <p:nvPr/>
        </p:nvSpPr>
        <p:spPr>
          <a:xfrm rot="18600000">
            <a:off x="5407143" y="5884786"/>
            <a:ext cx="447558" cy="246221"/>
          </a:xfrm>
          <a:prstGeom prst="rect">
            <a:avLst/>
          </a:prstGeom>
          <a:noFill/>
        </p:spPr>
        <p:txBody>
          <a:bodyPr wrap="none" rtlCol="0">
            <a:spAutoFit/>
          </a:bodyPr>
          <a:lstStyle/>
          <a:p>
            <a:r>
              <a:rPr lang="en-IN" sz="1000" dirty="0"/>
              <a:t>1600</a:t>
            </a:r>
          </a:p>
        </p:txBody>
      </p:sp>
      <p:sp>
        <p:nvSpPr>
          <p:cNvPr id="38" name="TextBox 37">
            <a:extLst>
              <a:ext uri="{FF2B5EF4-FFF2-40B4-BE49-F238E27FC236}">
                <a16:creationId xmlns:a16="http://schemas.microsoft.com/office/drawing/2014/main" id="{1576637E-3553-43D1-821F-79217503F817}"/>
              </a:ext>
            </a:extLst>
          </p:cNvPr>
          <p:cNvSpPr txBox="1"/>
          <p:nvPr/>
        </p:nvSpPr>
        <p:spPr>
          <a:xfrm>
            <a:off x="4778111" y="6115455"/>
            <a:ext cx="625492" cy="246221"/>
          </a:xfrm>
          <a:prstGeom prst="rect">
            <a:avLst/>
          </a:prstGeom>
          <a:noFill/>
        </p:spPr>
        <p:txBody>
          <a:bodyPr wrap="none" rtlCol="0">
            <a:spAutoFit/>
          </a:bodyPr>
          <a:lstStyle/>
          <a:p>
            <a:r>
              <a:rPr lang="en-IN" sz="1000" dirty="0"/>
              <a:t>Ci (ppm)</a:t>
            </a:r>
          </a:p>
        </p:txBody>
      </p:sp>
      <p:sp>
        <p:nvSpPr>
          <p:cNvPr id="39" name="TextBox 38">
            <a:extLst>
              <a:ext uri="{FF2B5EF4-FFF2-40B4-BE49-F238E27FC236}">
                <a16:creationId xmlns:a16="http://schemas.microsoft.com/office/drawing/2014/main" id="{384E2182-0242-947D-5B78-F2B3056C52AD}"/>
              </a:ext>
            </a:extLst>
          </p:cNvPr>
          <p:cNvSpPr txBox="1"/>
          <p:nvPr/>
        </p:nvSpPr>
        <p:spPr>
          <a:xfrm>
            <a:off x="5704389" y="5847296"/>
            <a:ext cx="250390" cy="246221"/>
          </a:xfrm>
          <a:prstGeom prst="rect">
            <a:avLst/>
          </a:prstGeom>
          <a:noFill/>
        </p:spPr>
        <p:txBody>
          <a:bodyPr wrap="none" rtlCol="0">
            <a:spAutoFit/>
          </a:bodyPr>
          <a:lstStyle/>
          <a:p>
            <a:r>
              <a:rPr lang="en-IN" sz="1000" dirty="0"/>
              <a:t>0</a:t>
            </a:r>
          </a:p>
        </p:txBody>
      </p:sp>
      <p:sp>
        <p:nvSpPr>
          <p:cNvPr id="40" name="TextBox 39">
            <a:extLst>
              <a:ext uri="{FF2B5EF4-FFF2-40B4-BE49-F238E27FC236}">
                <a16:creationId xmlns:a16="http://schemas.microsoft.com/office/drawing/2014/main" id="{114DCB16-4634-4862-BFF5-0CCF893BB37B}"/>
              </a:ext>
            </a:extLst>
          </p:cNvPr>
          <p:cNvSpPr txBox="1"/>
          <p:nvPr/>
        </p:nvSpPr>
        <p:spPr>
          <a:xfrm rot="18600000">
            <a:off x="5888163" y="5882870"/>
            <a:ext cx="381836" cy="246221"/>
          </a:xfrm>
          <a:prstGeom prst="rect">
            <a:avLst/>
          </a:prstGeom>
          <a:noFill/>
        </p:spPr>
        <p:txBody>
          <a:bodyPr wrap="none" rtlCol="0">
            <a:spAutoFit/>
          </a:bodyPr>
          <a:lstStyle/>
          <a:p>
            <a:r>
              <a:rPr lang="en-IN" sz="1000" dirty="0"/>
              <a:t>400</a:t>
            </a:r>
          </a:p>
        </p:txBody>
      </p:sp>
      <p:sp>
        <p:nvSpPr>
          <p:cNvPr id="41" name="TextBox 40">
            <a:extLst>
              <a:ext uri="{FF2B5EF4-FFF2-40B4-BE49-F238E27FC236}">
                <a16:creationId xmlns:a16="http://schemas.microsoft.com/office/drawing/2014/main" id="{4FD50701-51D7-6A33-F7E4-2F8422931B6B}"/>
              </a:ext>
            </a:extLst>
          </p:cNvPr>
          <p:cNvSpPr txBox="1"/>
          <p:nvPr/>
        </p:nvSpPr>
        <p:spPr>
          <a:xfrm rot="18600000">
            <a:off x="6193665" y="5883457"/>
            <a:ext cx="381836" cy="246221"/>
          </a:xfrm>
          <a:prstGeom prst="rect">
            <a:avLst/>
          </a:prstGeom>
          <a:noFill/>
        </p:spPr>
        <p:txBody>
          <a:bodyPr wrap="none" rtlCol="0">
            <a:spAutoFit/>
          </a:bodyPr>
          <a:lstStyle/>
          <a:p>
            <a:r>
              <a:rPr lang="en-IN" sz="1000" dirty="0"/>
              <a:t>800</a:t>
            </a:r>
          </a:p>
        </p:txBody>
      </p:sp>
      <p:sp>
        <p:nvSpPr>
          <p:cNvPr id="42" name="TextBox 41">
            <a:extLst>
              <a:ext uri="{FF2B5EF4-FFF2-40B4-BE49-F238E27FC236}">
                <a16:creationId xmlns:a16="http://schemas.microsoft.com/office/drawing/2014/main" id="{42CA34A4-F89A-D91B-29D5-EA167F42EFCC}"/>
              </a:ext>
            </a:extLst>
          </p:cNvPr>
          <p:cNvSpPr txBox="1"/>
          <p:nvPr/>
        </p:nvSpPr>
        <p:spPr>
          <a:xfrm rot="18600000">
            <a:off x="6449095" y="5896941"/>
            <a:ext cx="447558" cy="246221"/>
          </a:xfrm>
          <a:prstGeom prst="rect">
            <a:avLst/>
          </a:prstGeom>
          <a:noFill/>
        </p:spPr>
        <p:txBody>
          <a:bodyPr wrap="none" rtlCol="0">
            <a:spAutoFit/>
          </a:bodyPr>
          <a:lstStyle/>
          <a:p>
            <a:r>
              <a:rPr lang="en-IN" sz="1000" dirty="0"/>
              <a:t>1200</a:t>
            </a:r>
          </a:p>
        </p:txBody>
      </p:sp>
      <p:sp>
        <p:nvSpPr>
          <p:cNvPr id="43" name="TextBox 42">
            <a:extLst>
              <a:ext uri="{FF2B5EF4-FFF2-40B4-BE49-F238E27FC236}">
                <a16:creationId xmlns:a16="http://schemas.microsoft.com/office/drawing/2014/main" id="{0AEF913C-BC92-9984-89D2-3D24973F2E0E}"/>
              </a:ext>
            </a:extLst>
          </p:cNvPr>
          <p:cNvSpPr txBox="1"/>
          <p:nvPr/>
        </p:nvSpPr>
        <p:spPr>
          <a:xfrm rot="18600000">
            <a:off x="6751562" y="5896244"/>
            <a:ext cx="447558" cy="246221"/>
          </a:xfrm>
          <a:prstGeom prst="rect">
            <a:avLst/>
          </a:prstGeom>
          <a:noFill/>
        </p:spPr>
        <p:txBody>
          <a:bodyPr wrap="none" rtlCol="0">
            <a:spAutoFit/>
          </a:bodyPr>
          <a:lstStyle/>
          <a:p>
            <a:r>
              <a:rPr lang="en-IN" sz="1000" dirty="0"/>
              <a:t>1600</a:t>
            </a:r>
          </a:p>
        </p:txBody>
      </p:sp>
      <p:sp>
        <p:nvSpPr>
          <p:cNvPr id="44" name="TextBox 43">
            <a:extLst>
              <a:ext uri="{FF2B5EF4-FFF2-40B4-BE49-F238E27FC236}">
                <a16:creationId xmlns:a16="http://schemas.microsoft.com/office/drawing/2014/main" id="{C8937275-6387-597C-2880-39C156498040}"/>
              </a:ext>
            </a:extLst>
          </p:cNvPr>
          <p:cNvSpPr txBox="1"/>
          <p:nvPr/>
        </p:nvSpPr>
        <p:spPr>
          <a:xfrm>
            <a:off x="6069668" y="6118473"/>
            <a:ext cx="625492" cy="246221"/>
          </a:xfrm>
          <a:prstGeom prst="rect">
            <a:avLst/>
          </a:prstGeom>
          <a:noFill/>
        </p:spPr>
        <p:txBody>
          <a:bodyPr wrap="none" rtlCol="0">
            <a:spAutoFit/>
          </a:bodyPr>
          <a:lstStyle/>
          <a:p>
            <a:r>
              <a:rPr lang="en-IN" sz="1000" dirty="0"/>
              <a:t>Ci (ppm)</a:t>
            </a:r>
          </a:p>
        </p:txBody>
      </p:sp>
      <p:sp>
        <p:nvSpPr>
          <p:cNvPr id="45" name="TextBox 44">
            <a:extLst>
              <a:ext uri="{FF2B5EF4-FFF2-40B4-BE49-F238E27FC236}">
                <a16:creationId xmlns:a16="http://schemas.microsoft.com/office/drawing/2014/main" id="{35FD58FF-FBAB-FEAB-0AB5-7C5E40501F3B}"/>
              </a:ext>
            </a:extLst>
          </p:cNvPr>
          <p:cNvSpPr txBox="1"/>
          <p:nvPr/>
        </p:nvSpPr>
        <p:spPr>
          <a:xfrm>
            <a:off x="7065534" y="5847296"/>
            <a:ext cx="250390" cy="246221"/>
          </a:xfrm>
          <a:prstGeom prst="rect">
            <a:avLst/>
          </a:prstGeom>
          <a:noFill/>
        </p:spPr>
        <p:txBody>
          <a:bodyPr wrap="none" rtlCol="0">
            <a:spAutoFit/>
          </a:bodyPr>
          <a:lstStyle/>
          <a:p>
            <a:r>
              <a:rPr lang="en-IN" sz="1000" dirty="0"/>
              <a:t>0</a:t>
            </a:r>
          </a:p>
        </p:txBody>
      </p:sp>
      <p:sp>
        <p:nvSpPr>
          <p:cNvPr id="46" name="TextBox 45">
            <a:extLst>
              <a:ext uri="{FF2B5EF4-FFF2-40B4-BE49-F238E27FC236}">
                <a16:creationId xmlns:a16="http://schemas.microsoft.com/office/drawing/2014/main" id="{9CBA0A5F-E4E4-3514-C7A8-B64E7669E3BB}"/>
              </a:ext>
            </a:extLst>
          </p:cNvPr>
          <p:cNvSpPr txBox="1"/>
          <p:nvPr/>
        </p:nvSpPr>
        <p:spPr>
          <a:xfrm rot="18600000">
            <a:off x="7249307" y="5882870"/>
            <a:ext cx="381836" cy="246221"/>
          </a:xfrm>
          <a:prstGeom prst="rect">
            <a:avLst/>
          </a:prstGeom>
          <a:noFill/>
        </p:spPr>
        <p:txBody>
          <a:bodyPr wrap="none" rtlCol="0">
            <a:spAutoFit/>
          </a:bodyPr>
          <a:lstStyle/>
          <a:p>
            <a:r>
              <a:rPr lang="en-IN" sz="1000" dirty="0"/>
              <a:t>400</a:t>
            </a:r>
          </a:p>
        </p:txBody>
      </p:sp>
      <p:sp>
        <p:nvSpPr>
          <p:cNvPr id="47" name="TextBox 46">
            <a:extLst>
              <a:ext uri="{FF2B5EF4-FFF2-40B4-BE49-F238E27FC236}">
                <a16:creationId xmlns:a16="http://schemas.microsoft.com/office/drawing/2014/main" id="{627D3118-4C9C-2118-CCAF-01100D45A599}"/>
              </a:ext>
            </a:extLst>
          </p:cNvPr>
          <p:cNvSpPr txBox="1"/>
          <p:nvPr/>
        </p:nvSpPr>
        <p:spPr>
          <a:xfrm rot="18600000">
            <a:off x="7544592" y="5883457"/>
            <a:ext cx="381836" cy="246221"/>
          </a:xfrm>
          <a:prstGeom prst="rect">
            <a:avLst/>
          </a:prstGeom>
          <a:noFill/>
        </p:spPr>
        <p:txBody>
          <a:bodyPr wrap="none" rtlCol="0">
            <a:spAutoFit/>
          </a:bodyPr>
          <a:lstStyle/>
          <a:p>
            <a:r>
              <a:rPr lang="en-IN" sz="1000" dirty="0"/>
              <a:t>800</a:t>
            </a:r>
          </a:p>
        </p:txBody>
      </p:sp>
      <p:sp>
        <p:nvSpPr>
          <p:cNvPr id="48" name="TextBox 47">
            <a:extLst>
              <a:ext uri="{FF2B5EF4-FFF2-40B4-BE49-F238E27FC236}">
                <a16:creationId xmlns:a16="http://schemas.microsoft.com/office/drawing/2014/main" id="{6BD8A2EB-5211-255E-F5E1-465FE0BCC4A0}"/>
              </a:ext>
            </a:extLst>
          </p:cNvPr>
          <p:cNvSpPr txBox="1"/>
          <p:nvPr/>
        </p:nvSpPr>
        <p:spPr>
          <a:xfrm rot="18600000">
            <a:off x="7805091" y="5887804"/>
            <a:ext cx="447558" cy="246221"/>
          </a:xfrm>
          <a:prstGeom prst="rect">
            <a:avLst/>
          </a:prstGeom>
          <a:noFill/>
        </p:spPr>
        <p:txBody>
          <a:bodyPr wrap="none" rtlCol="0">
            <a:spAutoFit/>
          </a:bodyPr>
          <a:lstStyle/>
          <a:p>
            <a:r>
              <a:rPr lang="en-IN" sz="1000" dirty="0"/>
              <a:t>1200</a:t>
            </a:r>
          </a:p>
        </p:txBody>
      </p:sp>
      <p:sp>
        <p:nvSpPr>
          <p:cNvPr id="49" name="TextBox 48">
            <a:extLst>
              <a:ext uri="{FF2B5EF4-FFF2-40B4-BE49-F238E27FC236}">
                <a16:creationId xmlns:a16="http://schemas.microsoft.com/office/drawing/2014/main" id="{5CE2FF8F-47B9-37C8-B87A-2BC773F10DC2}"/>
              </a:ext>
            </a:extLst>
          </p:cNvPr>
          <p:cNvSpPr txBox="1"/>
          <p:nvPr/>
        </p:nvSpPr>
        <p:spPr>
          <a:xfrm rot="18600000">
            <a:off x="8105817" y="5887804"/>
            <a:ext cx="447558" cy="246221"/>
          </a:xfrm>
          <a:prstGeom prst="rect">
            <a:avLst/>
          </a:prstGeom>
          <a:noFill/>
        </p:spPr>
        <p:txBody>
          <a:bodyPr wrap="none" rtlCol="0">
            <a:spAutoFit/>
          </a:bodyPr>
          <a:lstStyle/>
          <a:p>
            <a:r>
              <a:rPr lang="en-IN" sz="1000" dirty="0"/>
              <a:t>1600</a:t>
            </a:r>
          </a:p>
        </p:txBody>
      </p:sp>
      <p:sp>
        <p:nvSpPr>
          <p:cNvPr id="50" name="TextBox 49">
            <a:extLst>
              <a:ext uri="{FF2B5EF4-FFF2-40B4-BE49-F238E27FC236}">
                <a16:creationId xmlns:a16="http://schemas.microsoft.com/office/drawing/2014/main" id="{11934617-3A32-D505-BF87-36DB503DB5C7}"/>
              </a:ext>
            </a:extLst>
          </p:cNvPr>
          <p:cNvSpPr txBox="1"/>
          <p:nvPr/>
        </p:nvSpPr>
        <p:spPr>
          <a:xfrm>
            <a:off x="7430812" y="6118473"/>
            <a:ext cx="625492" cy="246221"/>
          </a:xfrm>
          <a:prstGeom prst="rect">
            <a:avLst/>
          </a:prstGeom>
          <a:noFill/>
        </p:spPr>
        <p:txBody>
          <a:bodyPr wrap="none" rtlCol="0">
            <a:spAutoFit/>
          </a:bodyPr>
          <a:lstStyle/>
          <a:p>
            <a:r>
              <a:rPr lang="en-IN" sz="1000" dirty="0"/>
              <a:t>Ci (ppm)</a:t>
            </a:r>
          </a:p>
        </p:txBody>
      </p:sp>
      <p:sp>
        <p:nvSpPr>
          <p:cNvPr id="51" name="TextBox 50">
            <a:extLst>
              <a:ext uri="{FF2B5EF4-FFF2-40B4-BE49-F238E27FC236}">
                <a16:creationId xmlns:a16="http://schemas.microsoft.com/office/drawing/2014/main" id="{2AD032D4-4A98-1D1D-0109-3701F3EE63F4}"/>
              </a:ext>
            </a:extLst>
          </p:cNvPr>
          <p:cNvSpPr txBox="1"/>
          <p:nvPr/>
        </p:nvSpPr>
        <p:spPr>
          <a:xfrm>
            <a:off x="8423472" y="5878389"/>
            <a:ext cx="250390" cy="246221"/>
          </a:xfrm>
          <a:prstGeom prst="rect">
            <a:avLst/>
          </a:prstGeom>
          <a:noFill/>
        </p:spPr>
        <p:txBody>
          <a:bodyPr wrap="none" rtlCol="0">
            <a:spAutoFit/>
          </a:bodyPr>
          <a:lstStyle/>
          <a:p>
            <a:r>
              <a:rPr lang="en-IN" sz="1000" dirty="0"/>
              <a:t>0</a:t>
            </a:r>
          </a:p>
        </p:txBody>
      </p:sp>
      <p:sp>
        <p:nvSpPr>
          <p:cNvPr id="52" name="TextBox 51">
            <a:extLst>
              <a:ext uri="{FF2B5EF4-FFF2-40B4-BE49-F238E27FC236}">
                <a16:creationId xmlns:a16="http://schemas.microsoft.com/office/drawing/2014/main" id="{EEE88B71-C075-6DBB-5739-5AF160969AB4}"/>
              </a:ext>
            </a:extLst>
          </p:cNvPr>
          <p:cNvSpPr txBox="1"/>
          <p:nvPr/>
        </p:nvSpPr>
        <p:spPr>
          <a:xfrm rot="18600000">
            <a:off x="8607246" y="5913963"/>
            <a:ext cx="381836" cy="246221"/>
          </a:xfrm>
          <a:prstGeom prst="rect">
            <a:avLst/>
          </a:prstGeom>
          <a:noFill/>
        </p:spPr>
        <p:txBody>
          <a:bodyPr wrap="none" rtlCol="0">
            <a:spAutoFit/>
          </a:bodyPr>
          <a:lstStyle/>
          <a:p>
            <a:r>
              <a:rPr lang="en-IN" sz="1000" dirty="0"/>
              <a:t>400</a:t>
            </a:r>
          </a:p>
        </p:txBody>
      </p:sp>
      <p:sp>
        <p:nvSpPr>
          <p:cNvPr id="53" name="TextBox 52">
            <a:extLst>
              <a:ext uri="{FF2B5EF4-FFF2-40B4-BE49-F238E27FC236}">
                <a16:creationId xmlns:a16="http://schemas.microsoft.com/office/drawing/2014/main" id="{E0A1070F-334A-FBD7-EC3E-AF0B6FE2E9A7}"/>
              </a:ext>
            </a:extLst>
          </p:cNvPr>
          <p:cNvSpPr txBox="1"/>
          <p:nvPr/>
        </p:nvSpPr>
        <p:spPr>
          <a:xfrm rot="18600000">
            <a:off x="8902531" y="5914550"/>
            <a:ext cx="381836" cy="246221"/>
          </a:xfrm>
          <a:prstGeom prst="rect">
            <a:avLst/>
          </a:prstGeom>
          <a:noFill/>
        </p:spPr>
        <p:txBody>
          <a:bodyPr wrap="none" rtlCol="0">
            <a:spAutoFit/>
          </a:bodyPr>
          <a:lstStyle/>
          <a:p>
            <a:r>
              <a:rPr lang="en-IN" sz="1000" dirty="0"/>
              <a:t>800</a:t>
            </a:r>
          </a:p>
        </p:txBody>
      </p:sp>
      <p:sp>
        <p:nvSpPr>
          <p:cNvPr id="54" name="TextBox 53">
            <a:extLst>
              <a:ext uri="{FF2B5EF4-FFF2-40B4-BE49-F238E27FC236}">
                <a16:creationId xmlns:a16="http://schemas.microsoft.com/office/drawing/2014/main" id="{D23FD6EC-A1DF-ECC5-214E-5FFC49870092}"/>
              </a:ext>
            </a:extLst>
          </p:cNvPr>
          <p:cNvSpPr txBox="1"/>
          <p:nvPr/>
        </p:nvSpPr>
        <p:spPr>
          <a:xfrm rot="18600000">
            <a:off x="9163029" y="5918897"/>
            <a:ext cx="447558" cy="246221"/>
          </a:xfrm>
          <a:prstGeom prst="rect">
            <a:avLst/>
          </a:prstGeom>
          <a:noFill/>
        </p:spPr>
        <p:txBody>
          <a:bodyPr wrap="none" rtlCol="0">
            <a:spAutoFit/>
          </a:bodyPr>
          <a:lstStyle/>
          <a:p>
            <a:r>
              <a:rPr lang="en-IN" sz="1000" dirty="0"/>
              <a:t>1200</a:t>
            </a:r>
          </a:p>
        </p:txBody>
      </p:sp>
      <p:sp>
        <p:nvSpPr>
          <p:cNvPr id="55" name="TextBox 54">
            <a:extLst>
              <a:ext uri="{FF2B5EF4-FFF2-40B4-BE49-F238E27FC236}">
                <a16:creationId xmlns:a16="http://schemas.microsoft.com/office/drawing/2014/main" id="{CAD4D6F9-B533-20A6-1D65-875C2C390770}"/>
              </a:ext>
            </a:extLst>
          </p:cNvPr>
          <p:cNvSpPr txBox="1"/>
          <p:nvPr/>
        </p:nvSpPr>
        <p:spPr>
          <a:xfrm rot="18600000">
            <a:off x="9463756" y="5918897"/>
            <a:ext cx="447558" cy="246221"/>
          </a:xfrm>
          <a:prstGeom prst="rect">
            <a:avLst/>
          </a:prstGeom>
          <a:noFill/>
        </p:spPr>
        <p:txBody>
          <a:bodyPr wrap="none" rtlCol="0">
            <a:spAutoFit/>
          </a:bodyPr>
          <a:lstStyle/>
          <a:p>
            <a:r>
              <a:rPr lang="en-IN" sz="1000" dirty="0"/>
              <a:t>1600</a:t>
            </a:r>
          </a:p>
        </p:txBody>
      </p:sp>
      <p:sp>
        <p:nvSpPr>
          <p:cNvPr id="56" name="TextBox 55">
            <a:extLst>
              <a:ext uri="{FF2B5EF4-FFF2-40B4-BE49-F238E27FC236}">
                <a16:creationId xmlns:a16="http://schemas.microsoft.com/office/drawing/2014/main" id="{6BD806DB-8490-813A-0DA6-74AD5FB39505}"/>
              </a:ext>
            </a:extLst>
          </p:cNvPr>
          <p:cNvSpPr txBox="1"/>
          <p:nvPr/>
        </p:nvSpPr>
        <p:spPr>
          <a:xfrm>
            <a:off x="8788751" y="6149566"/>
            <a:ext cx="625492" cy="246221"/>
          </a:xfrm>
          <a:prstGeom prst="rect">
            <a:avLst/>
          </a:prstGeom>
          <a:noFill/>
        </p:spPr>
        <p:txBody>
          <a:bodyPr wrap="none" rtlCol="0">
            <a:spAutoFit/>
          </a:bodyPr>
          <a:lstStyle/>
          <a:p>
            <a:r>
              <a:rPr lang="en-IN" sz="1000" dirty="0"/>
              <a:t>Ci (ppm)</a:t>
            </a:r>
          </a:p>
        </p:txBody>
      </p:sp>
      <p:pic>
        <p:nvPicPr>
          <p:cNvPr id="57" name="Picture 56" descr="A graph of a graph showing the value of a gas&#10;&#10;AI-generated content may be incorrect.">
            <a:extLst>
              <a:ext uri="{FF2B5EF4-FFF2-40B4-BE49-F238E27FC236}">
                <a16:creationId xmlns:a16="http://schemas.microsoft.com/office/drawing/2014/main" id="{C0B53ADD-7340-D77A-3E00-78F258271432}"/>
              </a:ext>
            </a:extLst>
          </p:cNvPr>
          <p:cNvPicPr>
            <a:picLocks noChangeAspect="1"/>
          </p:cNvPicPr>
          <p:nvPr/>
        </p:nvPicPr>
        <p:blipFill>
          <a:blip r:embed="rId10">
            <a:extLst>
              <a:ext uri="{28A0092B-C50C-407E-A947-70E740481C1C}">
                <a14:useLocalDpi xmlns:a14="http://schemas.microsoft.com/office/drawing/2010/main" val="0"/>
              </a:ext>
            </a:extLst>
          </a:blip>
          <a:srcRect l="9410" t="13602" r="4713" b="16385"/>
          <a:stretch>
            <a:fillRect/>
          </a:stretch>
        </p:blipFill>
        <p:spPr>
          <a:xfrm>
            <a:off x="5810503" y="2675187"/>
            <a:ext cx="1362724" cy="1613630"/>
          </a:xfrm>
          <a:prstGeom prst="rect">
            <a:avLst/>
          </a:prstGeom>
        </p:spPr>
      </p:pic>
      <p:pic>
        <p:nvPicPr>
          <p:cNvPr id="58" name="Picture 57" descr="A graph of a graph showing the value of a gas&#10;&#10;AI-generated content may be incorrect.">
            <a:extLst>
              <a:ext uri="{FF2B5EF4-FFF2-40B4-BE49-F238E27FC236}">
                <a16:creationId xmlns:a16="http://schemas.microsoft.com/office/drawing/2014/main" id="{2C5752A6-28CF-45E1-A221-B6C6DBD5560D}"/>
              </a:ext>
            </a:extLst>
          </p:cNvPr>
          <p:cNvPicPr>
            <a:picLocks noChangeAspect="1"/>
          </p:cNvPicPr>
          <p:nvPr/>
        </p:nvPicPr>
        <p:blipFill>
          <a:blip r:embed="rId11">
            <a:extLst>
              <a:ext uri="{28A0092B-C50C-407E-A947-70E740481C1C}">
                <a14:useLocalDpi xmlns:a14="http://schemas.microsoft.com/office/drawing/2010/main" val="0"/>
              </a:ext>
            </a:extLst>
          </a:blip>
          <a:srcRect l="9666" t="13235" r="4713" b="15996"/>
          <a:stretch>
            <a:fillRect/>
          </a:stretch>
        </p:blipFill>
        <p:spPr>
          <a:xfrm>
            <a:off x="8501591" y="2663573"/>
            <a:ext cx="1367540" cy="1635971"/>
          </a:xfrm>
          <a:prstGeom prst="rect">
            <a:avLst/>
          </a:prstGeom>
        </p:spPr>
      </p:pic>
      <p:pic>
        <p:nvPicPr>
          <p:cNvPr id="59" name="Picture 58" descr="A graph of a graph showing the value of a gas&#10;&#10;AI-generated content may be incorrect.">
            <a:extLst>
              <a:ext uri="{FF2B5EF4-FFF2-40B4-BE49-F238E27FC236}">
                <a16:creationId xmlns:a16="http://schemas.microsoft.com/office/drawing/2014/main" id="{17DDA151-A333-5388-8B89-992BD5B49C07}"/>
              </a:ext>
            </a:extLst>
          </p:cNvPr>
          <p:cNvPicPr>
            <a:picLocks noChangeAspect="1"/>
          </p:cNvPicPr>
          <p:nvPr/>
        </p:nvPicPr>
        <p:blipFill>
          <a:blip r:embed="rId12">
            <a:extLst>
              <a:ext uri="{28A0092B-C50C-407E-A947-70E740481C1C}">
                <a14:useLocalDpi xmlns:a14="http://schemas.microsoft.com/office/drawing/2010/main" val="0"/>
              </a:ext>
            </a:extLst>
          </a:blip>
          <a:srcRect l="9272" t="12867" r="4713" b="15493"/>
          <a:stretch>
            <a:fillRect/>
          </a:stretch>
        </p:blipFill>
        <p:spPr>
          <a:xfrm>
            <a:off x="536583" y="2668509"/>
            <a:ext cx="1325741" cy="1635970"/>
          </a:xfrm>
          <a:prstGeom prst="rect">
            <a:avLst/>
          </a:prstGeom>
        </p:spPr>
      </p:pic>
      <p:pic>
        <p:nvPicPr>
          <p:cNvPr id="60" name="Picture 59" descr="A graph of a graph showing the value of a substance&#10;&#10;AI-generated content may be incorrect.">
            <a:extLst>
              <a:ext uri="{FF2B5EF4-FFF2-40B4-BE49-F238E27FC236}">
                <a16:creationId xmlns:a16="http://schemas.microsoft.com/office/drawing/2014/main" id="{9C181B67-9EBE-BC86-4B73-0F2725495BF6}"/>
              </a:ext>
            </a:extLst>
          </p:cNvPr>
          <p:cNvPicPr>
            <a:picLocks noChangeAspect="1"/>
          </p:cNvPicPr>
          <p:nvPr/>
        </p:nvPicPr>
        <p:blipFill>
          <a:blip r:embed="rId13">
            <a:extLst>
              <a:ext uri="{28A0092B-C50C-407E-A947-70E740481C1C}">
                <a14:useLocalDpi xmlns:a14="http://schemas.microsoft.com/office/drawing/2010/main" val="0"/>
              </a:ext>
            </a:extLst>
          </a:blip>
          <a:srcRect l="9272" t="12500" r="4712" b="15861"/>
          <a:stretch>
            <a:fillRect/>
          </a:stretch>
        </p:blipFill>
        <p:spPr>
          <a:xfrm>
            <a:off x="1851258" y="2663574"/>
            <a:ext cx="1326180" cy="1635970"/>
          </a:xfrm>
          <a:prstGeom prst="rect">
            <a:avLst/>
          </a:prstGeom>
        </p:spPr>
      </p:pic>
      <p:pic>
        <p:nvPicPr>
          <p:cNvPr id="61" name="Picture 60" descr="A graph of a graph showing the value of a gas&#10;&#10;AI-generated content may be incorrect.">
            <a:extLst>
              <a:ext uri="{FF2B5EF4-FFF2-40B4-BE49-F238E27FC236}">
                <a16:creationId xmlns:a16="http://schemas.microsoft.com/office/drawing/2014/main" id="{5DFAF6C2-F234-7780-76B1-63B908D2BFE0}"/>
              </a:ext>
            </a:extLst>
          </p:cNvPr>
          <p:cNvPicPr>
            <a:picLocks noChangeAspect="1"/>
          </p:cNvPicPr>
          <p:nvPr/>
        </p:nvPicPr>
        <p:blipFill>
          <a:blip r:embed="rId14">
            <a:extLst>
              <a:ext uri="{28A0092B-C50C-407E-A947-70E740481C1C}">
                <a14:useLocalDpi xmlns:a14="http://schemas.microsoft.com/office/drawing/2010/main" val="0"/>
              </a:ext>
            </a:extLst>
          </a:blip>
          <a:srcRect l="9399" t="13419" r="4713" b="15050"/>
          <a:stretch>
            <a:fillRect/>
          </a:stretch>
        </p:blipFill>
        <p:spPr>
          <a:xfrm>
            <a:off x="4479280" y="2675883"/>
            <a:ext cx="1337111" cy="1635971"/>
          </a:xfrm>
          <a:prstGeom prst="rect">
            <a:avLst/>
          </a:prstGeom>
        </p:spPr>
      </p:pic>
      <p:pic>
        <p:nvPicPr>
          <p:cNvPr id="62" name="Picture 61" descr="A graph of a graph showing the value of a gas&#10;&#10;AI-generated content may be incorrect.">
            <a:extLst>
              <a:ext uri="{FF2B5EF4-FFF2-40B4-BE49-F238E27FC236}">
                <a16:creationId xmlns:a16="http://schemas.microsoft.com/office/drawing/2014/main" id="{AB938EA3-44D6-BDA4-78A4-3CE136772E65}"/>
              </a:ext>
            </a:extLst>
          </p:cNvPr>
          <p:cNvPicPr>
            <a:picLocks noChangeAspect="1"/>
          </p:cNvPicPr>
          <p:nvPr/>
        </p:nvPicPr>
        <p:blipFill>
          <a:blip r:embed="rId15">
            <a:extLst>
              <a:ext uri="{28A0092B-C50C-407E-A947-70E740481C1C}">
                <a14:useLocalDpi xmlns:a14="http://schemas.microsoft.com/office/drawing/2010/main" val="0"/>
              </a:ext>
            </a:extLst>
          </a:blip>
          <a:srcRect l="9272" t="12868" r="5188" b="15494"/>
          <a:stretch>
            <a:fillRect/>
          </a:stretch>
        </p:blipFill>
        <p:spPr>
          <a:xfrm>
            <a:off x="3168800" y="2670949"/>
            <a:ext cx="1316003" cy="1635970"/>
          </a:xfrm>
          <a:prstGeom prst="rect">
            <a:avLst/>
          </a:prstGeom>
        </p:spPr>
      </p:pic>
      <p:grpSp>
        <p:nvGrpSpPr>
          <p:cNvPr id="63" name="Group 62">
            <a:extLst>
              <a:ext uri="{FF2B5EF4-FFF2-40B4-BE49-F238E27FC236}">
                <a16:creationId xmlns:a16="http://schemas.microsoft.com/office/drawing/2014/main" id="{01601DC7-A24E-0B67-B9B1-718AA24129B8}"/>
              </a:ext>
            </a:extLst>
          </p:cNvPr>
          <p:cNvGrpSpPr/>
          <p:nvPr/>
        </p:nvGrpSpPr>
        <p:grpSpPr>
          <a:xfrm>
            <a:off x="91672" y="2635505"/>
            <a:ext cx="510637" cy="1660216"/>
            <a:chOff x="164956" y="1031605"/>
            <a:chExt cx="615578" cy="1816398"/>
          </a:xfrm>
        </p:grpSpPr>
        <p:sp>
          <p:nvSpPr>
            <p:cNvPr id="101" name="TextBox 100">
              <a:extLst>
                <a:ext uri="{FF2B5EF4-FFF2-40B4-BE49-F238E27FC236}">
                  <a16:creationId xmlns:a16="http://schemas.microsoft.com/office/drawing/2014/main" id="{96F3C188-02BE-C56B-2CFE-AA5247846FA7}"/>
                </a:ext>
              </a:extLst>
            </p:cNvPr>
            <p:cNvSpPr txBox="1"/>
            <p:nvPr/>
          </p:nvSpPr>
          <p:spPr>
            <a:xfrm>
              <a:off x="417294" y="2578619"/>
              <a:ext cx="348226" cy="269384"/>
            </a:xfrm>
            <a:prstGeom prst="rect">
              <a:avLst/>
            </a:prstGeom>
            <a:noFill/>
          </p:spPr>
          <p:txBody>
            <a:bodyPr wrap="none" rtlCol="0">
              <a:spAutoFit/>
            </a:bodyPr>
            <a:lstStyle/>
            <a:p>
              <a:r>
                <a:rPr lang="en-IN" sz="1000" dirty="0"/>
                <a:t>-4</a:t>
              </a:r>
            </a:p>
          </p:txBody>
        </p:sp>
        <p:sp>
          <p:nvSpPr>
            <p:cNvPr id="102" name="TextBox 101">
              <a:extLst>
                <a:ext uri="{FF2B5EF4-FFF2-40B4-BE49-F238E27FC236}">
                  <a16:creationId xmlns:a16="http://schemas.microsoft.com/office/drawing/2014/main" id="{A2068D63-DE92-5C56-5F4A-08936AED78AB}"/>
                </a:ext>
              </a:extLst>
            </p:cNvPr>
            <p:cNvSpPr txBox="1"/>
            <p:nvPr/>
          </p:nvSpPr>
          <p:spPr>
            <a:xfrm>
              <a:off x="448771" y="2384926"/>
              <a:ext cx="301847" cy="269384"/>
            </a:xfrm>
            <a:prstGeom prst="rect">
              <a:avLst/>
            </a:prstGeom>
            <a:noFill/>
          </p:spPr>
          <p:txBody>
            <a:bodyPr wrap="none" rtlCol="0">
              <a:spAutoFit/>
            </a:bodyPr>
            <a:lstStyle/>
            <a:p>
              <a:r>
                <a:rPr lang="en-IN" sz="1000" dirty="0"/>
                <a:t>0</a:t>
              </a:r>
            </a:p>
          </p:txBody>
        </p:sp>
        <p:sp>
          <p:nvSpPr>
            <p:cNvPr id="103" name="TextBox 102">
              <a:extLst>
                <a:ext uri="{FF2B5EF4-FFF2-40B4-BE49-F238E27FC236}">
                  <a16:creationId xmlns:a16="http://schemas.microsoft.com/office/drawing/2014/main" id="{9C20A34C-F652-D9AB-3BDE-6C0CA3FDBAF1}"/>
                </a:ext>
              </a:extLst>
            </p:cNvPr>
            <p:cNvSpPr txBox="1"/>
            <p:nvPr/>
          </p:nvSpPr>
          <p:spPr>
            <a:xfrm>
              <a:off x="448771" y="2126577"/>
              <a:ext cx="301847" cy="269384"/>
            </a:xfrm>
            <a:prstGeom prst="rect">
              <a:avLst/>
            </a:prstGeom>
            <a:noFill/>
          </p:spPr>
          <p:txBody>
            <a:bodyPr wrap="none" rtlCol="0">
              <a:spAutoFit/>
            </a:bodyPr>
            <a:lstStyle/>
            <a:p>
              <a:r>
                <a:rPr lang="en-IN" sz="1000" dirty="0"/>
                <a:t>5</a:t>
              </a:r>
            </a:p>
          </p:txBody>
        </p:sp>
        <p:sp>
          <p:nvSpPr>
            <p:cNvPr id="104" name="TextBox 103">
              <a:extLst>
                <a:ext uri="{FF2B5EF4-FFF2-40B4-BE49-F238E27FC236}">
                  <a16:creationId xmlns:a16="http://schemas.microsoft.com/office/drawing/2014/main" id="{292E3EA1-DF0F-E2DC-4E59-E7594F7C88D5}"/>
                </a:ext>
              </a:extLst>
            </p:cNvPr>
            <p:cNvSpPr txBox="1"/>
            <p:nvPr/>
          </p:nvSpPr>
          <p:spPr>
            <a:xfrm>
              <a:off x="399458" y="1843598"/>
              <a:ext cx="381076" cy="269384"/>
            </a:xfrm>
            <a:prstGeom prst="rect">
              <a:avLst/>
            </a:prstGeom>
            <a:noFill/>
          </p:spPr>
          <p:txBody>
            <a:bodyPr wrap="none" rtlCol="0">
              <a:spAutoFit/>
            </a:bodyPr>
            <a:lstStyle/>
            <a:p>
              <a:r>
                <a:rPr lang="en-IN" sz="1000" dirty="0"/>
                <a:t>10</a:t>
              </a:r>
            </a:p>
          </p:txBody>
        </p:sp>
        <p:sp>
          <p:nvSpPr>
            <p:cNvPr id="105" name="TextBox 104">
              <a:extLst>
                <a:ext uri="{FF2B5EF4-FFF2-40B4-BE49-F238E27FC236}">
                  <a16:creationId xmlns:a16="http://schemas.microsoft.com/office/drawing/2014/main" id="{C129848A-3789-0D49-C141-FDC928972FDD}"/>
                </a:ext>
              </a:extLst>
            </p:cNvPr>
            <p:cNvSpPr txBox="1"/>
            <p:nvPr/>
          </p:nvSpPr>
          <p:spPr>
            <a:xfrm>
              <a:off x="399457" y="1576011"/>
              <a:ext cx="381076" cy="269384"/>
            </a:xfrm>
            <a:prstGeom prst="rect">
              <a:avLst/>
            </a:prstGeom>
            <a:noFill/>
          </p:spPr>
          <p:txBody>
            <a:bodyPr wrap="none" rtlCol="0">
              <a:spAutoFit/>
            </a:bodyPr>
            <a:lstStyle/>
            <a:p>
              <a:r>
                <a:rPr lang="en-IN" sz="1000" dirty="0"/>
                <a:t>15</a:t>
              </a:r>
            </a:p>
          </p:txBody>
        </p:sp>
        <p:sp>
          <p:nvSpPr>
            <p:cNvPr id="106" name="TextBox 105">
              <a:extLst>
                <a:ext uri="{FF2B5EF4-FFF2-40B4-BE49-F238E27FC236}">
                  <a16:creationId xmlns:a16="http://schemas.microsoft.com/office/drawing/2014/main" id="{C902712E-93E5-3EB6-FE95-AA9434AEB2AC}"/>
                </a:ext>
              </a:extLst>
            </p:cNvPr>
            <p:cNvSpPr txBox="1"/>
            <p:nvPr/>
          </p:nvSpPr>
          <p:spPr>
            <a:xfrm>
              <a:off x="399457" y="1296109"/>
              <a:ext cx="381076" cy="269384"/>
            </a:xfrm>
            <a:prstGeom prst="rect">
              <a:avLst/>
            </a:prstGeom>
            <a:noFill/>
          </p:spPr>
          <p:txBody>
            <a:bodyPr wrap="none" rtlCol="0">
              <a:spAutoFit/>
            </a:bodyPr>
            <a:lstStyle/>
            <a:p>
              <a:r>
                <a:rPr lang="en-IN" sz="1000" dirty="0"/>
                <a:t>20</a:t>
              </a:r>
            </a:p>
          </p:txBody>
        </p:sp>
        <p:sp>
          <p:nvSpPr>
            <p:cNvPr id="107" name="TextBox 106">
              <a:extLst>
                <a:ext uri="{FF2B5EF4-FFF2-40B4-BE49-F238E27FC236}">
                  <a16:creationId xmlns:a16="http://schemas.microsoft.com/office/drawing/2014/main" id="{FAFD0EE8-2125-A7D2-645E-88D0BEC9C2CB}"/>
                </a:ext>
              </a:extLst>
            </p:cNvPr>
            <p:cNvSpPr txBox="1"/>
            <p:nvPr/>
          </p:nvSpPr>
          <p:spPr>
            <a:xfrm>
              <a:off x="399457" y="1031605"/>
              <a:ext cx="381076" cy="269384"/>
            </a:xfrm>
            <a:prstGeom prst="rect">
              <a:avLst/>
            </a:prstGeom>
            <a:noFill/>
          </p:spPr>
          <p:txBody>
            <a:bodyPr wrap="none" rtlCol="0">
              <a:spAutoFit/>
            </a:bodyPr>
            <a:lstStyle/>
            <a:p>
              <a:r>
                <a:rPr lang="en-IN" sz="1000" dirty="0"/>
                <a:t>25</a:t>
              </a:r>
            </a:p>
          </p:txBody>
        </p:sp>
        <p:sp>
          <p:nvSpPr>
            <p:cNvPr id="108" name="TextBox 107">
              <a:extLst>
                <a:ext uri="{FF2B5EF4-FFF2-40B4-BE49-F238E27FC236}">
                  <a16:creationId xmlns:a16="http://schemas.microsoft.com/office/drawing/2014/main" id="{153F4AD6-CC67-9C2C-2781-476881F967DD}"/>
                </a:ext>
              </a:extLst>
            </p:cNvPr>
            <p:cNvSpPr txBox="1"/>
            <p:nvPr/>
          </p:nvSpPr>
          <p:spPr>
            <a:xfrm rot="16200000">
              <a:off x="-223473" y="1877740"/>
              <a:ext cx="1073679" cy="296822"/>
            </a:xfrm>
            <a:prstGeom prst="rect">
              <a:avLst/>
            </a:prstGeom>
            <a:noFill/>
          </p:spPr>
          <p:txBody>
            <a:bodyPr wrap="none" rtlCol="0">
              <a:spAutoFit/>
            </a:bodyPr>
            <a:lstStyle/>
            <a:p>
              <a:r>
                <a:rPr lang="en-IN" sz="1000" dirty="0"/>
                <a:t>A (</a:t>
              </a:r>
              <a:r>
                <a:rPr lang="en-IN" sz="1000" dirty="0" err="1"/>
                <a:t>μmol</a:t>
              </a:r>
              <a:r>
                <a:rPr lang="en-IN" sz="1000" dirty="0"/>
                <a:t> m</a:t>
              </a:r>
              <a:r>
                <a:rPr lang="en-IN" sz="1000" baseline="30000" dirty="0"/>
                <a:t>-2</a:t>
              </a:r>
              <a:r>
                <a:rPr lang="en-IN" sz="1000" dirty="0"/>
                <a:t> s</a:t>
              </a:r>
              <a:r>
                <a:rPr lang="en-IN" sz="1000" baseline="30000" dirty="0"/>
                <a:t>-1</a:t>
              </a:r>
              <a:r>
                <a:rPr lang="en-IN" sz="1000" dirty="0"/>
                <a:t>)</a:t>
              </a:r>
            </a:p>
          </p:txBody>
        </p:sp>
      </p:grpSp>
      <p:sp>
        <p:nvSpPr>
          <p:cNvPr id="64" name="TextBox 63">
            <a:extLst>
              <a:ext uri="{FF2B5EF4-FFF2-40B4-BE49-F238E27FC236}">
                <a16:creationId xmlns:a16="http://schemas.microsoft.com/office/drawing/2014/main" id="{8D9A3F7B-E56A-36D3-10CF-33448ED6328B}"/>
              </a:ext>
            </a:extLst>
          </p:cNvPr>
          <p:cNvSpPr txBox="1"/>
          <p:nvPr/>
        </p:nvSpPr>
        <p:spPr>
          <a:xfrm>
            <a:off x="3259236" y="2396089"/>
            <a:ext cx="707683" cy="225050"/>
          </a:xfrm>
          <a:prstGeom prst="rect">
            <a:avLst/>
          </a:prstGeom>
          <a:noFill/>
        </p:spPr>
        <p:txBody>
          <a:bodyPr wrap="none" rtlCol="0">
            <a:spAutoFit/>
          </a:bodyPr>
          <a:lstStyle/>
          <a:p>
            <a:r>
              <a:rPr lang="en-IN" sz="1000" b="1" dirty="0">
                <a:solidFill>
                  <a:srgbClr val="C65911"/>
                </a:solidFill>
              </a:rPr>
              <a:t>AtAKT-4262</a:t>
            </a:r>
          </a:p>
        </p:txBody>
      </p:sp>
      <p:sp>
        <p:nvSpPr>
          <p:cNvPr id="65" name="TextBox 64">
            <a:extLst>
              <a:ext uri="{FF2B5EF4-FFF2-40B4-BE49-F238E27FC236}">
                <a16:creationId xmlns:a16="http://schemas.microsoft.com/office/drawing/2014/main" id="{4546C67C-F9B2-D98A-F37A-DF39A5C31B1E}"/>
              </a:ext>
            </a:extLst>
          </p:cNvPr>
          <p:cNvSpPr txBox="1"/>
          <p:nvPr/>
        </p:nvSpPr>
        <p:spPr>
          <a:xfrm>
            <a:off x="1946952" y="2396089"/>
            <a:ext cx="707683" cy="225050"/>
          </a:xfrm>
          <a:prstGeom prst="rect">
            <a:avLst/>
          </a:prstGeom>
          <a:noFill/>
        </p:spPr>
        <p:txBody>
          <a:bodyPr wrap="none" rtlCol="0">
            <a:spAutoFit/>
          </a:bodyPr>
          <a:lstStyle/>
          <a:p>
            <a:r>
              <a:rPr lang="en-IN" sz="1000" b="1" dirty="0">
                <a:solidFill>
                  <a:srgbClr val="C65911"/>
                </a:solidFill>
              </a:rPr>
              <a:t>AtAKT-4261</a:t>
            </a:r>
          </a:p>
        </p:txBody>
      </p:sp>
      <p:sp>
        <p:nvSpPr>
          <p:cNvPr id="66" name="TextBox 65">
            <a:extLst>
              <a:ext uri="{FF2B5EF4-FFF2-40B4-BE49-F238E27FC236}">
                <a16:creationId xmlns:a16="http://schemas.microsoft.com/office/drawing/2014/main" id="{91CE45E1-E846-9D11-6E15-2E0117819F03}"/>
              </a:ext>
            </a:extLst>
          </p:cNvPr>
          <p:cNvSpPr txBox="1"/>
          <p:nvPr/>
        </p:nvSpPr>
        <p:spPr>
          <a:xfrm>
            <a:off x="4551498" y="2396089"/>
            <a:ext cx="707683" cy="225050"/>
          </a:xfrm>
          <a:prstGeom prst="rect">
            <a:avLst/>
          </a:prstGeom>
          <a:noFill/>
        </p:spPr>
        <p:txBody>
          <a:bodyPr wrap="none" rtlCol="0">
            <a:spAutoFit/>
          </a:bodyPr>
          <a:lstStyle/>
          <a:p>
            <a:r>
              <a:rPr lang="en-IN" sz="1000" b="1" dirty="0">
                <a:solidFill>
                  <a:srgbClr val="C65911"/>
                </a:solidFill>
              </a:rPr>
              <a:t>AtAKT-4265</a:t>
            </a:r>
          </a:p>
        </p:txBody>
      </p:sp>
      <p:sp>
        <p:nvSpPr>
          <p:cNvPr id="67" name="TextBox 66">
            <a:extLst>
              <a:ext uri="{FF2B5EF4-FFF2-40B4-BE49-F238E27FC236}">
                <a16:creationId xmlns:a16="http://schemas.microsoft.com/office/drawing/2014/main" id="{14CDC10A-FA30-7C6D-FE28-5CD91F65DF40}"/>
              </a:ext>
            </a:extLst>
          </p:cNvPr>
          <p:cNvSpPr txBox="1"/>
          <p:nvPr/>
        </p:nvSpPr>
        <p:spPr>
          <a:xfrm>
            <a:off x="5919932" y="2396089"/>
            <a:ext cx="707683" cy="225050"/>
          </a:xfrm>
          <a:prstGeom prst="rect">
            <a:avLst/>
          </a:prstGeom>
          <a:noFill/>
        </p:spPr>
        <p:txBody>
          <a:bodyPr wrap="none" rtlCol="0">
            <a:spAutoFit/>
          </a:bodyPr>
          <a:lstStyle/>
          <a:p>
            <a:r>
              <a:rPr lang="en-IN" sz="1000" b="1" dirty="0">
                <a:solidFill>
                  <a:srgbClr val="C65911"/>
                </a:solidFill>
              </a:rPr>
              <a:t>AtAKT-4266</a:t>
            </a:r>
          </a:p>
        </p:txBody>
      </p:sp>
      <p:sp>
        <p:nvSpPr>
          <p:cNvPr id="68" name="TextBox 67">
            <a:extLst>
              <a:ext uri="{FF2B5EF4-FFF2-40B4-BE49-F238E27FC236}">
                <a16:creationId xmlns:a16="http://schemas.microsoft.com/office/drawing/2014/main" id="{D77D7FE2-E61F-E701-C4B5-2C25EE5A289C}"/>
              </a:ext>
            </a:extLst>
          </p:cNvPr>
          <p:cNvSpPr txBox="1"/>
          <p:nvPr/>
        </p:nvSpPr>
        <p:spPr>
          <a:xfrm>
            <a:off x="8615569" y="2396089"/>
            <a:ext cx="643856" cy="225050"/>
          </a:xfrm>
          <a:prstGeom prst="rect">
            <a:avLst/>
          </a:prstGeom>
          <a:noFill/>
        </p:spPr>
        <p:txBody>
          <a:bodyPr wrap="none" rtlCol="0">
            <a:spAutoFit/>
          </a:bodyPr>
          <a:lstStyle/>
          <a:p>
            <a:r>
              <a:rPr lang="en-IN" sz="1000" b="1" dirty="0">
                <a:solidFill>
                  <a:srgbClr val="C65911"/>
                </a:solidFill>
              </a:rPr>
              <a:t>TMS60444</a:t>
            </a:r>
          </a:p>
        </p:txBody>
      </p:sp>
      <p:sp>
        <p:nvSpPr>
          <p:cNvPr id="69" name="TextBox 68">
            <a:extLst>
              <a:ext uri="{FF2B5EF4-FFF2-40B4-BE49-F238E27FC236}">
                <a16:creationId xmlns:a16="http://schemas.microsoft.com/office/drawing/2014/main" id="{4DCCB4D1-DAC2-8CD7-6D26-E8D4728FF785}"/>
              </a:ext>
            </a:extLst>
          </p:cNvPr>
          <p:cNvSpPr txBox="1"/>
          <p:nvPr/>
        </p:nvSpPr>
        <p:spPr>
          <a:xfrm>
            <a:off x="7254158" y="2396089"/>
            <a:ext cx="871240" cy="225050"/>
          </a:xfrm>
          <a:prstGeom prst="rect">
            <a:avLst/>
          </a:prstGeom>
          <a:noFill/>
        </p:spPr>
        <p:txBody>
          <a:bodyPr wrap="none" rtlCol="0">
            <a:spAutoFit/>
          </a:bodyPr>
          <a:lstStyle/>
          <a:p>
            <a:r>
              <a:rPr lang="en-IN" sz="1000" b="1" dirty="0">
                <a:solidFill>
                  <a:srgbClr val="C65911"/>
                </a:solidFill>
              </a:rPr>
              <a:t>TMS60444-ETH</a:t>
            </a:r>
          </a:p>
        </p:txBody>
      </p:sp>
      <p:sp>
        <p:nvSpPr>
          <p:cNvPr id="70" name="TextBox 69">
            <a:extLst>
              <a:ext uri="{FF2B5EF4-FFF2-40B4-BE49-F238E27FC236}">
                <a16:creationId xmlns:a16="http://schemas.microsoft.com/office/drawing/2014/main" id="{446FDAAD-ED47-D5ED-B2CA-4E0978C779B5}"/>
              </a:ext>
            </a:extLst>
          </p:cNvPr>
          <p:cNvSpPr txBox="1"/>
          <p:nvPr/>
        </p:nvSpPr>
        <p:spPr>
          <a:xfrm>
            <a:off x="634172" y="2396089"/>
            <a:ext cx="707683" cy="225050"/>
          </a:xfrm>
          <a:prstGeom prst="rect">
            <a:avLst/>
          </a:prstGeom>
          <a:noFill/>
        </p:spPr>
        <p:txBody>
          <a:bodyPr wrap="none" rtlCol="0">
            <a:spAutoFit/>
          </a:bodyPr>
          <a:lstStyle/>
          <a:p>
            <a:r>
              <a:rPr lang="en-IN" sz="1000" b="1" dirty="0">
                <a:solidFill>
                  <a:srgbClr val="C65911"/>
                </a:solidFill>
              </a:rPr>
              <a:t>AtAKT-4255</a:t>
            </a:r>
          </a:p>
        </p:txBody>
      </p:sp>
      <p:sp>
        <p:nvSpPr>
          <p:cNvPr id="71" name="TextBox 70">
            <a:extLst>
              <a:ext uri="{FF2B5EF4-FFF2-40B4-BE49-F238E27FC236}">
                <a16:creationId xmlns:a16="http://schemas.microsoft.com/office/drawing/2014/main" id="{51E55645-FF47-8031-B903-F7B32E64332B}"/>
              </a:ext>
            </a:extLst>
          </p:cNvPr>
          <p:cNvSpPr txBox="1"/>
          <p:nvPr/>
        </p:nvSpPr>
        <p:spPr>
          <a:xfrm>
            <a:off x="8615569" y="4018118"/>
            <a:ext cx="643856" cy="225050"/>
          </a:xfrm>
          <a:prstGeom prst="rect">
            <a:avLst/>
          </a:prstGeom>
          <a:noFill/>
        </p:spPr>
        <p:txBody>
          <a:bodyPr wrap="none" rtlCol="0">
            <a:spAutoFit/>
          </a:bodyPr>
          <a:lstStyle/>
          <a:p>
            <a:r>
              <a:rPr lang="en-IN" sz="1000" b="1" dirty="0">
                <a:solidFill>
                  <a:srgbClr val="C65911"/>
                </a:solidFill>
              </a:rPr>
              <a:t>TMS60444</a:t>
            </a:r>
          </a:p>
        </p:txBody>
      </p:sp>
      <p:sp>
        <p:nvSpPr>
          <p:cNvPr id="72" name="TextBox 71">
            <a:extLst>
              <a:ext uri="{FF2B5EF4-FFF2-40B4-BE49-F238E27FC236}">
                <a16:creationId xmlns:a16="http://schemas.microsoft.com/office/drawing/2014/main" id="{C6AC437E-9938-0B92-A907-97DF59FCB5FA}"/>
              </a:ext>
            </a:extLst>
          </p:cNvPr>
          <p:cNvSpPr txBox="1"/>
          <p:nvPr/>
        </p:nvSpPr>
        <p:spPr>
          <a:xfrm>
            <a:off x="7254158" y="4018118"/>
            <a:ext cx="871240" cy="225050"/>
          </a:xfrm>
          <a:prstGeom prst="rect">
            <a:avLst/>
          </a:prstGeom>
          <a:noFill/>
        </p:spPr>
        <p:txBody>
          <a:bodyPr wrap="none" rtlCol="0">
            <a:spAutoFit/>
          </a:bodyPr>
          <a:lstStyle/>
          <a:p>
            <a:r>
              <a:rPr lang="en-IN" sz="1000" b="1" dirty="0">
                <a:solidFill>
                  <a:srgbClr val="C65911"/>
                </a:solidFill>
              </a:rPr>
              <a:t>TMS60444-ETH</a:t>
            </a:r>
          </a:p>
        </p:txBody>
      </p:sp>
      <p:sp>
        <p:nvSpPr>
          <p:cNvPr id="73" name="TextBox 72">
            <a:extLst>
              <a:ext uri="{FF2B5EF4-FFF2-40B4-BE49-F238E27FC236}">
                <a16:creationId xmlns:a16="http://schemas.microsoft.com/office/drawing/2014/main" id="{B92439E0-CCAE-96C4-972B-58B8DFD97239}"/>
              </a:ext>
            </a:extLst>
          </p:cNvPr>
          <p:cNvSpPr txBox="1"/>
          <p:nvPr/>
        </p:nvSpPr>
        <p:spPr>
          <a:xfrm>
            <a:off x="3276074" y="4020644"/>
            <a:ext cx="815391" cy="225050"/>
          </a:xfrm>
          <a:prstGeom prst="rect">
            <a:avLst/>
          </a:prstGeom>
          <a:noFill/>
        </p:spPr>
        <p:txBody>
          <a:bodyPr wrap="none" rtlCol="0">
            <a:spAutoFit/>
          </a:bodyPr>
          <a:lstStyle/>
          <a:p>
            <a:r>
              <a:rPr lang="en-IN" sz="1000" b="1" dirty="0">
                <a:solidFill>
                  <a:srgbClr val="C65911"/>
                </a:solidFill>
              </a:rPr>
              <a:t>GPT-NTT 4844</a:t>
            </a:r>
          </a:p>
        </p:txBody>
      </p:sp>
      <p:sp>
        <p:nvSpPr>
          <p:cNvPr id="74" name="TextBox 73">
            <a:extLst>
              <a:ext uri="{FF2B5EF4-FFF2-40B4-BE49-F238E27FC236}">
                <a16:creationId xmlns:a16="http://schemas.microsoft.com/office/drawing/2014/main" id="{1F23084A-6278-43B6-F422-64CDD37F2799}"/>
              </a:ext>
            </a:extLst>
          </p:cNvPr>
          <p:cNvSpPr txBox="1"/>
          <p:nvPr/>
        </p:nvSpPr>
        <p:spPr>
          <a:xfrm>
            <a:off x="1963790" y="4020644"/>
            <a:ext cx="815391" cy="225050"/>
          </a:xfrm>
          <a:prstGeom prst="rect">
            <a:avLst/>
          </a:prstGeom>
          <a:noFill/>
        </p:spPr>
        <p:txBody>
          <a:bodyPr wrap="none" rtlCol="0">
            <a:spAutoFit/>
          </a:bodyPr>
          <a:lstStyle/>
          <a:p>
            <a:r>
              <a:rPr lang="en-IN" sz="1000" b="1" dirty="0">
                <a:solidFill>
                  <a:srgbClr val="C65911"/>
                </a:solidFill>
              </a:rPr>
              <a:t>GPT-NTT 4839</a:t>
            </a:r>
          </a:p>
        </p:txBody>
      </p:sp>
      <p:sp>
        <p:nvSpPr>
          <p:cNvPr id="75" name="TextBox 74">
            <a:extLst>
              <a:ext uri="{FF2B5EF4-FFF2-40B4-BE49-F238E27FC236}">
                <a16:creationId xmlns:a16="http://schemas.microsoft.com/office/drawing/2014/main" id="{A69D9B50-ED11-4ED6-BB91-69D113BD90A2}"/>
              </a:ext>
            </a:extLst>
          </p:cNvPr>
          <p:cNvSpPr txBox="1"/>
          <p:nvPr/>
        </p:nvSpPr>
        <p:spPr>
          <a:xfrm>
            <a:off x="4568336" y="4020644"/>
            <a:ext cx="815391" cy="225050"/>
          </a:xfrm>
          <a:prstGeom prst="rect">
            <a:avLst/>
          </a:prstGeom>
          <a:noFill/>
        </p:spPr>
        <p:txBody>
          <a:bodyPr wrap="none" rtlCol="0">
            <a:spAutoFit/>
          </a:bodyPr>
          <a:lstStyle/>
          <a:p>
            <a:r>
              <a:rPr lang="en-IN" sz="1000" b="1" dirty="0">
                <a:solidFill>
                  <a:srgbClr val="C65911"/>
                </a:solidFill>
              </a:rPr>
              <a:t>GPT-NTT 4845</a:t>
            </a:r>
          </a:p>
        </p:txBody>
      </p:sp>
      <p:sp>
        <p:nvSpPr>
          <p:cNvPr id="76" name="TextBox 75">
            <a:extLst>
              <a:ext uri="{FF2B5EF4-FFF2-40B4-BE49-F238E27FC236}">
                <a16:creationId xmlns:a16="http://schemas.microsoft.com/office/drawing/2014/main" id="{F1075A29-09DB-2433-31CF-EBA47EBF6E87}"/>
              </a:ext>
            </a:extLst>
          </p:cNvPr>
          <p:cNvSpPr txBox="1"/>
          <p:nvPr/>
        </p:nvSpPr>
        <p:spPr>
          <a:xfrm>
            <a:off x="5936769" y="4020644"/>
            <a:ext cx="815391" cy="225050"/>
          </a:xfrm>
          <a:prstGeom prst="rect">
            <a:avLst/>
          </a:prstGeom>
          <a:noFill/>
        </p:spPr>
        <p:txBody>
          <a:bodyPr wrap="none" rtlCol="0">
            <a:spAutoFit/>
          </a:bodyPr>
          <a:lstStyle/>
          <a:p>
            <a:r>
              <a:rPr lang="en-IN" sz="1000" b="1" dirty="0">
                <a:solidFill>
                  <a:srgbClr val="C65911"/>
                </a:solidFill>
              </a:rPr>
              <a:t>GPT-NTT 4847</a:t>
            </a:r>
          </a:p>
        </p:txBody>
      </p:sp>
      <p:sp>
        <p:nvSpPr>
          <p:cNvPr id="77" name="TextBox 76">
            <a:extLst>
              <a:ext uri="{FF2B5EF4-FFF2-40B4-BE49-F238E27FC236}">
                <a16:creationId xmlns:a16="http://schemas.microsoft.com/office/drawing/2014/main" id="{892A0994-D6D2-7505-EBB6-C3D09159A70C}"/>
              </a:ext>
            </a:extLst>
          </p:cNvPr>
          <p:cNvSpPr txBox="1"/>
          <p:nvPr/>
        </p:nvSpPr>
        <p:spPr>
          <a:xfrm>
            <a:off x="651010" y="4020644"/>
            <a:ext cx="815391" cy="225050"/>
          </a:xfrm>
          <a:prstGeom prst="rect">
            <a:avLst/>
          </a:prstGeom>
          <a:noFill/>
        </p:spPr>
        <p:txBody>
          <a:bodyPr wrap="none" rtlCol="0">
            <a:spAutoFit/>
          </a:bodyPr>
          <a:lstStyle/>
          <a:p>
            <a:r>
              <a:rPr lang="en-IN" sz="1000" b="1" dirty="0">
                <a:solidFill>
                  <a:srgbClr val="C65911"/>
                </a:solidFill>
              </a:rPr>
              <a:t>GPT-NTT 4838</a:t>
            </a:r>
          </a:p>
        </p:txBody>
      </p:sp>
      <p:pic>
        <p:nvPicPr>
          <p:cNvPr id="78" name="Picture 77" descr="A graph of a number of objects&#10;&#10;AI-generated content may be incorrect.">
            <a:extLst>
              <a:ext uri="{FF2B5EF4-FFF2-40B4-BE49-F238E27FC236}">
                <a16:creationId xmlns:a16="http://schemas.microsoft.com/office/drawing/2014/main" id="{6A308258-C540-8A70-28DF-EF2980AAB0F8}"/>
              </a:ext>
            </a:extLst>
          </p:cNvPr>
          <p:cNvPicPr>
            <a:picLocks noChangeAspect="1"/>
          </p:cNvPicPr>
          <p:nvPr/>
        </p:nvPicPr>
        <p:blipFill>
          <a:blip r:embed="rId16">
            <a:extLst>
              <a:ext uri="{28A0092B-C50C-407E-A947-70E740481C1C}">
                <a14:useLocalDpi xmlns:a14="http://schemas.microsoft.com/office/drawing/2010/main" val="0"/>
              </a:ext>
            </a:extLst>
          </a:blip>
          <a:srcRect l="11086" t="10973" r="5378" b="13420"/>
          <a:stretch>
            <a:fillRect/>
          </a:stretch>
        </p:blipFill>
        <p:spPr>
          <a:xfrm>
            <a:off x="536583" y="4264907"/>
            <a:ext cx="1336320" cy="1635970"/>
          </a:xfrm>
          <a:prstGeom prst="rect">
            <a:avLst/>
          </a:prstGeom>
        </p:spPr>
      </p:pic>
      <p:pic>
        <p:nvPicPr>
          <p:cNvPr id="79" name="Picture 78" descr="A graph of a number of objects&#10;&#10;AI-generated content may be incorrect.">
            <a:extLst>
              <a:ext uri="{FF2B5EF4-FFF2-40B4-BE49-F238E27FC236}">
                <a16:creationId xmlns:a16="http://schemas.microsoft.com/office/drawing/2014/main" id="{B6A65E3C-0755-96FD-92E8-6EAF179FD828}"/>
              </a:ext>
            </a:extLst>
          </p:cNvPr>
          <p:cNvPicPr>
            <a:picLocks noChangeAspect="1"/>
          </p:cNvPicPr>
          <p:nvPr/>
        </p:nvPicPr>
        <p:blipFill>
          <a:blip r:embed="rId17">
            <a:extLst>
              <a:ext uri="{28A0092B-C50C-407E-A947-70E740481C1C}">
                <a14:useLocalDpi xmlns:a14="http://schemas.microsoft.com/office/drawing/2010/main" val="0"/>
              </a:ext>
            </a:extLst>
          </a:blip>
          <a:srcRect l="10986" t="11750" r="5379" b="13675"/>
          <a:stretch>
            <a:fillRect/>
          </a:stretch>
        </p:blipFill>
        <p:spPr>
          <a:xfrm>
            <a:off x="8505097" y="4276057"/>
            <a:ext cx="1367540" cy="1644607"/>
          </a:xfrm>
          <a:prstGeom prst="rect">
            <a:avLst/>
          </a:prstGeom>
        </p:spPr>
      </p:pic>
      <p:grpSp>
        <p:nvGrpSpPr>
          <p:cNvPr id="80" name="Group 79">
            <a:extLst>
              <a:ext uri="{FF2B5EF4-FFF2-40B4-BE49-F238E27FC236}">
                <a16:creationId xmlns:a16="http://schemas.microsoft.com/office/drawing/2014/main" id="{D03BB686-F8CC-7E83-ACFC-98CD2A40C95C}"/>
              </a:ext>
            </a:extLst>
          </p:cNvPr>
          <p:cNvGrpSpPr/>
          <p:nvPr/>
        </p:nvGrpSpPr>
        <p:grpSpPr>
          <a:xfrm>
            <a:off x="81536" y="4238347"/>
            <a:ext cx="510637" cy="1660216"/>
            <a:chOff x="164956" y="1031605"/>
            <a:chExt cx="615578" cy="1816398"/>
          </a:xfrm>
        </p:grpSpPr>
        <p:sp>
          <p:nvSpPr>
            <p:cNvPr id="93" name="TextBox 92">
              <a:extLst>
                <a:ext uri="{FF2B5EF4-FFF2-40B4-BE49-F238E27FC236}">
                  <a16:creationId xmlns:a16="http://schemas.microsoft.com/office/drawing/2014/main" id="{A2C13FCF-09DC-1760-BC4C-3E09B8DE7BDE}"/>
                </a:ext>
              </a:extLst>
            </p:cNvPr>
            <p:cNvSpPr txBox="1"/>
            <p:nvPr/>
          </p:nvSpPr>
          <p:spPr>
            <a:xfrm>
              <a:off x="417294" y="2578619"/>
              <a:ext cx="348226" cy="269384"/>
            </a:xfrm>
            <a:prstGeom prst="rect">
              <a:avLst/>
            </a:prstGeom>
            <a:noFill/>
          </p:spPr>
          <p:txBody>
            <a:bodyPr wrap="none" rtlCol="0">
              <a:spAutoFit/>
            </a:bodyPr>
            <a:lstStyle/>
            <a:p>
              <a:r>
                <a:rPr lang="en-IN" sz="1000" dirty="0"/>
                <a:t>-4</a:t>
              </a:r>
            </a:p>
          </p:txBody>
        </p:sp>
        <p:sp>
          <p:nvSpPr>
            <p:cNvPr id="94" name="TextBox 93">
              <a:extLst>
                <a:ext uri="{FF2B5EF4-FFF2-40B4-BE49-F238E27FC236}">
                  <a16:creationId xmlns:a16="http://schemas.microsoft.com/office/drawing/2014/main" id="{1D663EA3-644A-468D-D7D9-CF622E53C072}"/>
                </a:ext>
              </a:extLst>
            </p:cNvPr>
            <p:cNvSpPr txBox="1"/>
            <p:nvPr/>
          </p:nvSpPr>
          <p:spPr>
            <a:xfrm>
              <a:off x="448771" y="2384926"/>
              <a:ext cx="301847" cy="269384"/>
            </a:xfrm>
            <a:prstGeom prst="rect">
              <a:avLst/>
            </a:prstGeom>
            <a:noFill/>
          </p:spPr>
          <p:txBody>
            <a:bodyPr wrap="none" rtlCol="0">
              <a:spAutoFit/>
            </a:bodyPr>
            <a:lstStyle/>
            <a:p>
              <a:r>
                <a:rPr lang="en-IN" sz="1000" dirty="0"/>
                <a:t>0</a:t>
              </a:r>
            </a:p>
          </p:txBody>
        </p:sp>
        <p:sp>
          <p:nvSpPr>
            <p:cNvPr id="95" name="TextBox 94">
              <a:extLst>
                <a:ext uri="{FF2B5EF4-FFF2-40B4-BE49-F238E27FC236}">
                  <a16:creationId xmlns:a16="http://schemas.microsoft.com/office/drawing/2014/main" id="{28C12E73-C6DF-F619-BA27-A6B5D4667CD7}"/>
                </a:ext>
              </a:extLst>
            </p:cNvPr>
            <p:cNvSpPr txBox="1"/>
            <p:nvPr/>
          </p:nvSpPr>
          <p:spPr>
            <a:xfrm>
              <a:off x="448771" y="2126577"/>
              <a:ext cx="301847" cy="269384"/>
            </a:xfrm>
            <a:prstGeom prst="rect">
              <a:avLst/>
            </a:prstGeom>
            <a:noFill/>
          </p:spPr>
          <p:txBody>
            <a:bodyPr wrap="none" rtlCol="0">
              <a:spAutoFit/>
            </a:bodyPr>
            <a:lstStyle/>
            <a:p>
              <a:r>
                <a:rPr lang="en-IN" sz="1000" dirty="0"/>
                <a:t>5</a:t>
              </a:r>
            </a:p>
          </p:txBody>
        </p:sp>
        <p:sp>
          <p:nvSpPr>
            <p:cNvPr id="96" name="TextBox 95">
              <a:extLst>
                <a:ext uri="{FF2B5EF4-FFF2-40B4-BE49-F238E27FC236}">
                  <a16:creationId xmlns:a16="http://schemas.microsoft.com/office/drawing/2014/main" id="{BCA3F0BA-6EE7-4E0F-8427-F46A9815ED4A}"/>
                </a:ext>
              </a:extLst>
            </p:cNvPr>
            <p:cNvSpPr txBox="1"/>
            <p:nvPr/>
          </p:nvSpPr>
          <p:spPr>
            <a:xfrm>
              <a:off x="399458" y="1843598"/>
              <a:ext cx="381076" cy="269384"/>
            </a:xfrm>
            <a:prstGeom prst="rect">
              <a:avLst/>
            </a:prstGeom>
            <a:noFill/>
          </p:spPr>
          <p:txBody>
            <a:bodyPr wrap="none" rtlCol="0">
              <a:spAutoFit/>
            </a:bodyPr>
            <a:lstStyle/>
            <a:p>
              <a:r>
                <a:rPr lang="en-IN" sz="1000" dirty="0"/>
                <a:t>10</a:t>
              </a:r>
            </a:p>
          </p:txBody>
        </p:sp>
        <p:sp>
          <p:nvSpPr>
            <p:cNvPr id="97" name="TextBox 96">
              <a:extLst>
                <a:ext uri="{FF2B5EF4-FFF2-40B4-BE49-F238E27FC236}">
                  <a16:creationId xmlns:a16="http://schemas.microsoft.com/office/drawing/2014/main" id="{6ACBC58F-2813-876C-CD0D-BD34AFE3781B}"/>
                </a:ext>
              </a:extLst>
            </p:cNvPr>
            <p:cNvSpPr txBox="1"/>
            <p:nvPr/>
          </p:nvSpPr>
          <p:spPr>
            <a:xfrm>
              <a:off x="399457" y="1576011"/>
              <a:ext cx="381076" cy="269384"/>
            </a:xfrm>
            <a:prstGeom prst="rect">
              <a:avLst/>
            </a:prstGeom>
            <a:noFill/>
          </p:spPr>
          <p:txBody>
            <a:bodyPr wrap="none" rtlCol="0">
              <a:spAutoFit/>
            </a:bodyPr>
            <a:lstStyle/>
            <a:p>
              <a:r>
                <a:rPr lang="en-IN" sz="1000" dirty="0"/>
                <a:t>15</a:t>
              </a:r>
            </a:p>
          </p:txBody>
        </p:sp>
        <p:sp>
          <p:nvSpPr>
            <p:cNvPr id="98" name="TextBox 97">
              <a:extLst>
                <a:ext uri="{FF2B5EF4-FFF2-40B4-BE49-F238E27FC236}">
                  <a16:creationId xmlns:a16="http://schemas.microsoft.com/office/drawing/2014/main" id="{07F828A0-4050-3E8D-B845-FFA03318C578}"/>
                </a:ext>
              </a:extLst>
            </p:cNvPr>
            <p:cNvSpPr txBox="1"/>
            <p:nvPr/>
          </p:nvSpPr>
          <p:spPr>
            <a:xfrm>
              <a:off x="399457" y="1296109"/>
              <a:ext cx="381076" cy="269384"/>
            </a:xfrm>
            <a:prstGeom prst="rect">
              <a:avLst/>
            </a:prstGeom>
            <a:noFill/>
          </p:spPr>
          <p:txBody>
            <a:bodyPr wrap="none" rtlCol="0">
              <a:spAutoFit/>
            </a:bodyPr>
            <a:lstStyle/>
            <a:p>
              <a:r>
                <a:rPr lang="en-IN" sz="1000" dirty="0"/>
                <a:t>20</a:t>
              </a:r>
            </a:p>
          </p:txBody>
        </p:sp>
        <p:sp>
          <p:nvSpPr>
            <p:cNvPr id="99" name="TextBox 98">
              <a:extLst>
                <a:ext uri="{FF2B5EF4-FFF2-40B4-BE49-F238E27FC236}">
                  <a16:creationId xmlns:a16="http://schemas.microsoft.com/office/drawing/2014/main" id="{22DAD1D4-77DB-68D1-8AC3-C6B0D7894FAA}"/>
                </a:ext>
              </a:extLst>
            </p:cNvPr>
            <p:cNvSpPr txBox="1"/>
            <p:nvPr/>
          </p:nvSpPr>
          <p:spPr>
            <a:xfrm>
              <a:off x="399457" y="1031605"/>
              <a:ext cx="381076" cy="269384"/>
            </a:xfrm>
            <a:prstGeom prst="rect">
              <a:avLst/>
            </a:prstGeom>
            <a:noFill/>
          </p:spPr>
          <p:txBody>
            <a:bodyPr wrap="none" rtlCol="0">
              <a:spAutoFit/>
            </a:bodyPr>
            <a:lstStyle/>
            <a:p>
              <a:r>
                <a:rPr lang="en-IN" sz="1000" dirty="0"/>
                <a:t>25</a:t>
              </a:r>
            </a:p>
          </p:txBody>
        </p:sp>
        <p:sp>
          <p:nvSpPr>
            <p:cNvPr id="100" name="TextBox 99">
              <a:extLst>
                <a:ext uri="{FF2B5EF4-FFF2-40B4-BE49-F238E27FC236}">
                  <a16:creationId xmlns:a16="http://schemas.microsoft.com/office/drawing/2014/main" id="{5A7BB958-6122-02E9-0354-2F56897B6BC9}"/>
                </a:ext>
              </a:extLst>
            </p:cNvPr>
            <p:cNvSpPr txBox="1"/>
            <p:nvPr/>
          </p:nvSpPr>
          <p:spPr>
            <a:xfrm rot="16200000">
              <a:off x="-223473" y="1877740"/>
              <a:ext cx="1073679" cy="296822"/>
            </a:xfrm>
            <a:prstGeom prst="rect">
              <a:avLst/>
            </a:prstGeom>
            <a:noFill/>
          </p:spPr>
          <p:txBody>
            <a:bodyPr wrap="none" rtlCol="0">
              <a:spAutoFit/>
            </a:bodyPr>
            <a:lstStyle/>
            <a:p>
              <a:r>
                <a:rPr lang="en-IN" sz="1000" dirty="0"/>
                <a:t>A (</a:t>
              </a:r>
              <a:r>
                <a:rPr lang="en-IN" sz="1000" dirty="0" err="1"/>
                <a:t>μmol</a:t>
              </a:r>
              <a:r>
                <a:rPr lang="en-IN" sz="1000" dirty="0"/>
                <a:t> m</a:t>
              </a:r>
              <a:r>
                <a:rPr lang="en-IN" sz="1000" baseline="30000" dirty="0"/>
                <a:t>-2</a:t>
              </a:r>
              <a:r>
                <a:rPr lang="en-IN" sz="1000" dirty="0"/>
                <a:t> s</a:t>
              </a:r>
              <a:r>
                <a:rPr lang="en-IN" sz="1000" baseline="30000" dirty="0"/>
                <a:t>-1</a:t>
              </a:r>
              <a:r>
                <a:rPr lang="en-IN" sz="1000" dirty="0"/>
                <a:t>)</a:t>
              </a:r>
            </a:p>
          </p:txBody>
        </p:sp>
      </p:grpSp>
      <p:pic>
        <p:nvPicPr>
          <p:cNvPr id="81" name="Picture 80" descr="A graph of a graph showing the amount of water in the water&#10;&#10;AI-generated content may be incorrect.">
            <a:extLst>
              <a:ext uri="{FF2B5EF4-FFF2-40B4-BE49-F238E27FC236}">
                <a16:creationId xmlns:a16="http://schemas.microsoft.com/office/drawing/2014/main" id="{6B89DDBE-29BA-8BB3-7B7F-AE56D72D677D}"/>
              </a:ext>
            </a:extLst>
          </p:cNvPr>
          <p:cNvPicPr>
            <a:picLocks noChangeAspect="1"/>
          </p:cNvPicPr>
          <p:nvPr/>
        </p:nvPicPr>
        <p:blipFill>
          <a:blip r:embed="rId18">
            <a:extLst>
              <a:ext uri="{28A0092B-C50C-407E-A947-70E740481C1C}">
                <a14:useLocalDpi xmlns:a14="http://schemas.microsoft.com/office/drawing/2010/main" val="0"/>
              </a:ext>
            </a:extLst>
          </a:blip>
          <a:srcRect l="10860" t="11704" r="5193" b="13851"/>
          <a:stretch>
            <a:fillRect/>
          </a:stretch>
        </p:blipFill>
        <p:spPr>
          <a:xfrm>
            <a:off x="1860219" y="4281706"/>
            <a:ext cx="1326180" cy="1603237"/>
          </a:xfrm>
          <a:prstGeom prst="rect">
            <a:avLst/>
          </a:prstGeom>
        </p:spPr>
      </p:pic>
      <p:pic>
        <p:nvPicPr>
          <p:cNvPr id="82" name="Picture 81" descr="A graph of a number of objects&#10;&#10;AI-generated content may be incorrect.">
            <a:extLst>
              <a:ext uri="{FF2B5EF4-FFF2-40B4-BE49-F238E27FC236}">
                <a16:creationId xmlns:a16="http://schemas.microsoft.com/office/drawing/2014/main" id="{02224302-067D-7953-8343-1B723718293F}"/>
              </a:ext>
            </a:extLst>
          </p:cNvPr>
          <p:cNvPicPr>
            <a:picLocks noChangeAspect="1"/>
          </p:cNvPicPr>
          <p:nvPr/>
        </p:nvPicPr>
        <p:blipFill>
          <a:blip r:embed="rId19">
            <a:extLst>
              <a:ext uri="{28A0092B-C50C-407E-A947-70E740481C1C}">
                <a14:useLocalDpi xmlns:a14="http://schemas.microsoft.com/office/drawing/2010/main" val="0"/>
              </a:ext>
            </a:extLst>
          </a:blip>
          <a:srcRect l="10704" t="11522" r="5194" b="13767"/>
          <a:stretch>
            <a:fillRect/>
          </a:stretch>
        </p:blipFill>
        <p:spPr>
          <a:xfrm>
            <a:off x="3168803" y="4271008"/>
            <a:ext cx="1336319" cy="1613629"/>
          </a:xfrm>
          <a:prstGeom prst="rect">
            <a:avLst/>
          </a:prstGeom>
        </p:spPr>
      </p:pic>
      <p:pic>
        <p:nvPicPr>
          <p:cNvPr id="83" name="Picture 82" descr="A graph of a graph showing the value of a gas&#10;&#10;AI-generated content may be incorrect.">
            <a:extLst>
              <a:ext uri="{FF2B5EF4-FFF2-40B4-BE49-F238E27FC236}">
                <a16:creationId xmlns:a16="http://schemas.microsoft.com/office/drawing/2014/main" id="{D3654571-FECB-DE2B-8B7E-5CCE3093DAD4}"/>
              </a:ext>
            </a:extLst>
          </p:cNvPr>
          <p:cNvPicPr>
            <a:picLocks noChangeAspect="1"/>
          </p:cNvPicPr>
          <p:nvPr/>
        </p:nvPicPr>
        <p:blipFill>
          <a:blip r:embed="rId20">
            <a:extLst>
              <a:ext uri="{28A0092B-C50C-407E-A947-70E740481C1C}">
                <a14:useLocalDpi xmlns:a14="http://schemas.microsoft.com/office/drawing/2010/main" val="0"/>
              </a:ext>
            </a:extLst>
          </a:blip>
          <a:srcRect l="11360" t="11522" r="5379" b="13743"/>
          <a:stretch>
            <a:fillRect/>
          </a:stretch>
        </p:blipFill>
        <p:spPr>
          <a:xfrm>
            <a:off x="4491683" y="4271008"/>
            <a:ext cx="1326040" cy="1613629"/>
          </a:xfrm>
          <a:prstGeom prst="rect">
            <a:avLst/>
          </a:prstGeom>
        </p:spPr>
      </p:pic>
      <p:pic>
        <p:nvPicPr>
          <p:cNvPr id="84" name="Picture 83" descr="A graph of a number of objects&#10;&#10;AI-generated content may be incorrect.">
            <a:extLst>
              <a:ext uri="{FF2B5EF4-FFF2-40B4-BE49-F238E27FC236}">
                <a16:creationId xmlns:a16="http://schemas.microsoft.com/office/drawing/2014/main" id="{BF85D3C2-4BBF-03CD-1900-16B190C9D3A6}"/>
              </a:ext>
            </a:extLst>
          </p:cNvPr>
          <p:cNvPicPr>
            <a:picLocks noChangeAspect="1"/>
          </p:cNvPicPr>
          <p:nvPr/>
        </p:nvPicPr>
        <p:blipFill>
          <a:blip r:embed="rId21">
            <a:extLst>
              <a:ext uri="{28A0092B-C50C-407E-A947-70E740481C1C}">
                <a14:useLocalDpi xmlns:a14="http://schemas.microsoft.com/office/drawing/2010/main" val="0"/>
              </a:ext>
            </a:extLst>
          </a:blip>
          <a:srcRect l="10925" t="11521" r="5010" b="14006"/>
          <a:stretch>
            <a:fillRect/>
          </a:stretch>
        </p:blipFill>
        <p:spPr>
          <a:xfrm>
            <a:off x="5805411" y="4271008"/>
            <a:ext cx="1372230" cy="1635970"/>
          </a:xfrm>
          <a:prstGeom prst="rect">
            <a:avLst/>
          </a:prstGeom>
        </p:spPr>
      </p:pic>
      <p:pic>
        <p:nvPicPr>
          <p:cNvPr id="85" name="Picture 84" descr="A graph of a number of objects&#10;&#10;AI-generated content may be incorrect.">
            <a:extLst>
              <a:ext uri="{FF2B5EF4-FFF2-40B4-BE49-F238E27FC236}">
                <a16:creationId xmlns:a16="http://schemas.microsoft.com/office/drawing/2014/main" id="{5DE0E1C5-8CC8-3136-0198-A2FF1CEC929C}"/>
              </a:ext>
            </a:extLst>
          </p:cNvPr>
          <p:cNvPicPr>
            <a:picLocks noChangeAspect="1"/>
          </p:cNvPicPr>
          <p:nvPr/>
        </p:nvPicPr>
        <p:blipFill>
          <a:blip r:embed="rId22">
            <a:extLst>
              <a:ext uri="{28A0092B-C50C-407E-A947-70E740481C1C}">
                <a14:useLocalDpi xmlns:a14="http://schemas.microsoft.com/office/drawing/2010/main" val="0"/>
              </a:ext>
            </a:extLst>
          </a:blip>
          <a:srcRect l="10738" t="11752" r="5009" b="13841"/>
          <a:stretch>
            <a:fillRect/>
          </a:stretch>
        </p:blipFill>
        <p:spPr>
          <a:xfrm>
            <a:off x="7161657" y="4276058"/>
            <a:ext cx="1359845" cy="1631482"/>
          </a:xfrm>
          <a:prstGeom prst="rect">
            <a:avLst/>
          </a:prstGeom>
        </p:spPr>
      </p:pic>
      <p:sp>
        <p:nvSpPr>
          <p:cNvPr id="86" name="TextBox 85">
            <a:extLst>
              <a:ext uri="{FF2B5EF4-FFF2-40B4-BE49-F238E27FC236}">
                <a16:creationId xmlns:a16="http://schemas.microsoft.com/office/drawing/2014/main" id="{ED941361-BC26-FCCD-2D8F-1DCC77A9EF07}"/>
              </a:ext>
            </a:extLst>
          </p:cNvPr>
          <p:cNvSpPr txBox="1"/>
          <p:nvPr/>
        </p:nvSpPr>
        <p:spPr>
          <a:xfrm>
            <a:off x="8607084" y="5647583"/>
            <a:ext cx="643856" cy="225050"/>
          </a:xfrm>
          <a:prstGeom prst="rect">
            <a:avLst/>
          </a:prstGeom>
          <a:noFill/>
        </p:spPr>
        <p:txBody>
          <a:bodyPr wrap="none" rtlCol="0">
            <a:spAutoFit/>
          </a:bodyPr>
          <a:lstStyle/>
          <a:p>
            <a:r>
              <a:rPr lang="en-IN" sz="1000" b="1" dirty="0">
                <a:solidFill>
                  <a:srgbClr val="C65911"/>
                </a:solidFill>
              </a:rPr>
              <a:t>TMS60444</a:t>
            </a:r>
          </a:p>
        </p:txBody>
      </p:sp>
      <p:sp>
        <p:nvSpPr>
          <p:cNvPr id="87" name="TextBox 86">
            <a:extLst>
              <a:ext uri="{FF2B5EF4-FFF2-40B4-BE49-F238E27FC236}">
                <a16:creationId xmlns:a16="http://schemas.microsoft.com/office/drawing/2014/main" id="{255F007B-599F-61DB-852E-A55C607021B2}"/>
              </a:ext>
            </a:extLst>
          </p:cNvPr>
          <p:cNvSpPr txBox="1"/>
          <p:nvPr/>
        </p:nvSpPr>
        <p:spPr>
          <a:xfrm>
            <a:off x="7204451" y="5629414"/>
            <a:ext cx="871240" cy="225050"/>
          </a:xfrm>
          <a:prstGeom prst="rect">
            <a:avLst/>
          </a:prstGeom>
          <a:noFill/>
        </p:spPr>
        <p:txBody>
          <a:bodyPr wrap="none" rtlCol="0">
            <a:spAutoFit/>
          </a:bodyPr>
          <a:lstStyle/>
          <a:p>
            <a:r>
              <a:rPr lang="en-IN" sz="1000" b="1" dirty="0">
                <a:solidFill>
                  <a:srgbClr val="C65911"/>
                </a:solidFill>
              </a:rPr>
              <a:t>TMS60444-ETH</a:t>
            </a:r>
          </a:p>
        </p:txBody>
      </p:sp>
      <p:sp>
        <p:nvSpPr>
          <p:cNvPr id="88" name="TextBox 87">
            <a:extLst>
              <a:ext uri="{FF2B5EF4-FFF2-40B4-BE49-F238E27FC236}">
                <a16:creationId xmlns:a16="http://schemas.microsoft.com/office/drawing/2014/main" id="{D1176502-48AF-5744-C73B-573F4607A0C6}"/>
              </a:ext>
            </a:extLst>
          </p:cNvPr>
          <p:cNvSpPr txBox="1"/>
          <p:nvPr/>
        </p:nvSpPr>
        <p:spPr>
          <a:xfrm>
            <a:off x="3226367" y="5631940"/>
            <a:ext cx="679758" cy="225050"/>
          </a:xfrm>
          <a:prstGeom prst="rect">
            <a:avLst/>
          </a:prstGeom>
          <a:noFill/>
        </p:spPr>
        <p:txBody>
          <a:bodyPr wrap="none" rtlCol="0">
            <a:spAutoFit/>
          </a:bodyPr>
          <a:lstStyle/>
          <a:p>
            <a:r>
              <a:rPr lang="en-IN" sz="1000" b="1" dirty="0" err="1">
                <a:solidFill>
                  <a:srgbClr val="C65911"/>
                </a:solidFill>
              </a:rPr>
              <a:t>AlaAT</a:t>
            </a:r>
            <a:r>
              <a:rPr lang="en-IN" sz="1000" b="1" dirty="0">
                <a:solidFill>
                  <a:srgbClr val="C65911"/>
                </a:solidFill>
              </a:rPr>
              <a:t> 4810</a:t>
            </a:r>
          </a:p>
        </p:txBody>
      </p:sp>
      <p:sp>
        <p:nvSpPr>
          <p:cNvPr id="89" name="TextBox 88">
            <a:extLst>
              <a:ext uri="{FF2B5EF4-FFF2-40B4-BE49-F238E27FC236}">
                <a16:creationId xmlns:a16="http://schemas.microsoft.com/office/drawing/2014/main" id="{5CFFEEEC-8C40-FF6E-5880-C49A97B94709}"/>
              </a:ext>
            </a:extLst>
          </p:cNvPr>
          <p:cNvSpPr txBox="1"/>
          <p:nvPr/>
        </p:nvSpPr>
        <p:spPr>
          <a:xfrm>
            <a:off x="1914082" y="5631940"/>
            <a:ext cx="679758" cy="225050"/>
          </a:xfrm>
          <a:prstGeom prst="rect">
            <a:avLst/>
          </a:prstGeom>
          <a:noFill/>
        </p:spPr>
        <p:txBody>
          <a:bodyPr wrap="none" rtlCol="0">
            <a:spAutoFit/>
          </a:bodyPr>
          <a:lstStyle/>
          <a:p>
            <a:r>
              <a:rPr lang="en-IN" sz="1000" b="1" dirty="0" err="1">
                <a:solidFill>
                  <a:srgbClr val="C65911"/>
                </a:solidFill>
              </a:rPr>
              <a:t>AlaAT</a:t>
            </a:r>
            <a:r>
              <a:rPr lang="en-IN" sz="1000" b="1" dirty="0">
                <a:solidFill>
                  <a:srgbClr val="C65911"/>
                </a:solidFill>
              </a:rPr>
              <a:t> 4809</a:t>
            </a:r>
          </a:p>
        </p:txBody>
      </p:sp>
      <p:sp>
        <p:nvSpPr>
          <p:cNvPr id="90" name="TextBox 89">
            <a:extLst>
              <a:ext uri="{FF2B5EF4-FFF2-40B4-BE49-F238E27FC236}">
                <a16:creationId xmlns:a16="http://schemas.microsoft.com/office/drawing/2014/main" id="{3FCA5EF0-C68B-20F5-C815-DD45CD625921}"/>
              </a:ext>
            </a:extLst>
          </p:cNvPr>
          <p:cNvSpPr txBox="1"/>
          <p:nvPr/>
        </p:nvSpPr>
        <p:spPr>
          <a:xfrm>
            <a:off x="4518629" y="5631940"/>
            <a:ext cx="679758" cy="225050"/>
          </a:xfrm>
          <a:prstGeom prst="rect">
            <a:avLst/>
          </a:prstGeom>
          <a:noFill/>
        </p:spPr>
        <p:txBody>
          <a:bodyPr wrap="none" rtlCol="0">
            <a:spAutoFit/>
          </a:bodyPr>
          <a:lstStyle/>
          <a:p>
            <a:r>
              <a:rPr lang="en-IN" sz="1000" b="1" dirty="0" err="1">
                <a:solidFill>
                  <a:srgbClr val="C65911"/>
                </a:solidFill>
              </a:rPr>
              <a:t>AlaAT</a:t>
            </a:r>
            <a:r>
              <a:rPr lang="en-IN" sz="1000" b="1" dirty="0">
                <a:solidFill>
                  <a:srgbClr val="C65911"/>
                </a:solidFill>
              </a:rPr>
              <a:t> 4812</a:t>
            </a:r>
          </a:p>
        </p:txBody>
      </p:sp>
      <p:sp>
        <p:nvSpPr>
          <p:cNvPr id="91" name="TextBox 90">
            <a:extLst>
              <a:ext uri="{FF2B5EF4-FFF2-40B4-BE49-F238E27FC236}">
                <a16:creationId xmlns:a16="http://schemas.microsoft.com/office/drawing/2014/main" id="{7798232B-EA74-3D68-5B0F-2BAC03FC0F5A}"/>
              </a:ext>
            </a:extLst>
          </p:cNvPr>
          <p:cNvSpPr txBox="1"/>
          <p:nvPr/>
        </p:nvSpPr>
        <p:spPr>
          <a:xfrm>
            <a:off x="5887062" y="5631940"/>
            <a:ext cx="679758" cy="225050"/>
          </a:xfrm>
          <a:prstGeom prst="rect">
            <a:avLst/>
          </a:prstGeom>
          <a:noFill/>
        </p:spPr>
        <p:txBody>
          <a:bodyPr wrap="none" rtlCol="0">
            <a:spAutoFit/>
          </a:bodyPr>
          <a:lstStyle/>
          <a:p>
            <a:r>
              <a:rPr lang="en-IN" sz="1000" b="1" dirty="0" err="1">
                <a:solidFill>
                  <a:srgbClr val="C65911"/>
                </a:solidFill>
              </a:rPr>
              <a:t>AlaAT</a:t>
            </a:r>
            <a:r>
              <a:rPr lang="en-IN" sz="1000" b="1" dirty="0">
                <a:solidFill>
                  <a:srgbClr val="C65911"/>
                </a:solidFill>
              </a:rPr>
              <a:t> 4813</a:t>
            </a:r>
          </a:p>
        </p:txBody>
      </p:sp>
      <p:sp>
        <p:nvSpPr>
          <p:cNvPr id="92" name="TextBox 91">
            <a:extLst>
              <a:ext uri="{FF2B5EF4-FFF2-40B4-BE49-F238E27FC236}">
                <a16:creationId xmlns:a16="http://schemas.microsoft.com/office/drawing/2014/main" id="{F3FC9399-2A75-99CB-C480-E89C66984C3B}"/>
              </a:ext>
            </a:extLst>
          </p:cNvPr>
          <p:cNvSpPr txBox="1"/>
          <p:nvPr/>
        </p:nvSpPr>
        <p:spPr>
          <a:xfrm>
            <a:off x="601302" y="5631940"/>
            <a:ext cx="679758" cy="225050"/>
          </a:xfrm>
          <a:prstGeom prst="rect">
            <a:avLst/>
          </a:prstGeom>
          <a:noFill/>
        </p:spPr>
        <p:txBody>
          <a:bodyPr wrap="none" rtlCol="0">
            <a:spAutoFit/>
          </a:bodyPr>
          <a:lstStyle/>
          <a:p>
            <a:r>
              <a:rPr lang="en-IN" sz="1000" b="1" dirty="0" err="1">
                <a:solidFill>
                  <a:srgbClr val="C65911"/>
                </a:solidFill>
              </a:rPr>
              <a:t>AlaAT</a:t>
            </a:r>
            <a:r>
              <a:rPr lang="en-IN" sz="1000" b="1" dirty="0">
                <a:solidFill>
                  <a:srgbClr val="C65911"/>
                </a:solidFill>
              </a:rPr>
              <a:t> 4808</a:t>
            </a:r>
          </a:p>
        </p:txBody>
      </p:sp>
      <p:grpSp>
        <p:nvGrpSpPr>
          <p:cNvPr id="5" name="Group 4">
            <a:extLst>
              <a:ext uri="{FF2B5EF4-FFF2-40B4-BE49-F238E27FC236}">
                <a16:creationId xmlns:a16="http://schemas.microsoft.com/office/drawing/2014/main" id="{C221AB00-9BD5-589C-4349-8228D1F1D1DB}"/>
              </a:ext>
            </a:extLst>
          </p:cNvPr>
          <p:cNvGrpSpPr/>
          <p:nvPr/>
        </p:nvGrpSpPr>
        <p:grpSpPr>
          <a:xfrm>
            <a:off x="0" y="33867"/>
            <a:ext cx="1586039" cy="1066650"/>
            <a:chOff x="2888758" y="1161970"/>
            <a:chExt cx="1421985" cy="948534"/>
          </a:xfrm>
        </p:grpSpPr>
        <p:sp>
          <p:nvSpPr>
            <p:cNvPr id="119" name="Rectangle 118">
              <a:extLst>
                <a:ext uri="{FF2B5EF4-FFF2-40B4-BE49-F238E27FC236}">
                  <a16:creationId xmlns:a16="http://schemas.microsoft.com/office/drawing/2014/main" id="{D3AF8211-C85D-F841-0B3E-32F990EA68A8}"/>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0" name="TextBox 119">
              <a:extLst>
                <a:ext uri="{FF2B5EF4-FFF2-40B4-BE49-F238E27FC236}">
                  <a16:creationId xmlns:a16="http://schemas.microsoft.com/office/drawing/2014/main" id="{18FAFC0C-E4F7-353F-7F9D-C999585E961D}"/>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21" name="TextBox 120">
              <a:extLst>
                <a:ext uri="{FF2B5EF4-FFF2-40B4-BE49-F238E27FC236}">
                  <a16:creationId xmlns:a16="http://schemas.microsoft.com/office/drawing/2014/main" id="{DB930B53-B5B6-3E3D-21A3-DC3A95C66993}"/>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22" name="TextBox 121">
              <a:extLst>
                <a:ext uri="{FF2B5EF4-FFF2-40B4-BE49-F238E27FC236}">
                  <a16:creationId xmlns:a16="http://schemas.microsoft.com/office/drawing/2014/main" id="{E7E00795-3BEB-6FEF-3273-BC5A6BAAFFC6}"/>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1296773431"/>
      </p:ext>
    </p:extLst>
  </p:cSld>
  <p:clrMapOvr>
    <a:masterClrMapping/>
  </p:clrMapOvr>
  <mc:AlternateContent xmlns:mc="http://schemas.openxmlformats.org/markup-compatibility/2006" xmlns:p14="http://schemas.microsoft.com/office/powerpoint/2010/main">
    <mc:Choice Requires="p14">
      <p:transition spd="slow" p14:dur="2000" advTm="30502"/>
    </mc:Choice>
    <mc:Fallback xmlns="">
      <p:transition spd="slow" advTm="30502"/>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21BCEB-9E6C-267D-6573-1D5931B45B0C}"/>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22C615AC-719C-E9FC-B9BC-E2C5F05FED6F}"/>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5EA23531-4036-0597-6D9B-729412FC77D7}"/>
              </a:ext>
            </a:extLst>
          </p:cNvPr>
          <p:cNvSpPr>
            <a:spLocks noGrp="1"/>
          </p:cNvSpPr>
          <p:nvPr>
            <p:ph type="sldNum" sz="quarter" idx="12"/>
          </p:nvPr>
        </p:nvSpPr>
        <p:spPr/>
        <p:txBody>
          <a:bodyPr/>
          <a:lstStyle/>
          <a:p>
            <a:fld id="{EC308492-14DF-7142-AD33-E6718D512BEF}" type="slidenum">
              <a:rPr lang="en-US" smtClean="0"/>
              <a:t>7</a:t>
            </a:fld>
            <a:endParaRPr lang="en-US"/>
          </a:p>
        </p:txBody>
      </p:sp>
      <p:sp>
        <p:nvSpPr>
          <p:cNvPr id="4" name="TextBox 3">
            <a:extLst>
              <a:ext uri="{FF2B5EF4-FFF2-40B4-BE49-F238E27FC236}">
                <a16:creationId xmlns:a16="http://schemas.microsoft.com/office/drawing/2014/main" id="{AE9603AC-FB22-B277-F633-C8EFFABF3492}"/>
              </a:ext>
            </a:extLst>
          </p:cNvPr>
          <p:cNvSpPr txBox="1"/>
          <p:nvPr/>
        </p:nvSpPr>
        <p:spPr>
          <a:xfrm>
            <a:off x="1371600" y="119796"/>
            <a:ext cx="8948854" cy="707886"/>
          </a:xfrm>
          <a:prstGeom prst="rect">
            <a:avLst/>
          </a:prstGeom>
          <a:noFill/>
        </p:spPr>
        <p:txBody>
          <a:bodyPr wrap="square" rtlCol="0">
            <a:spAutoFit/>
          </a:bodyPr>
          <a:lstStyle/>
          <a:p>
            <a:pPr algn="ctr"/>
            <a:r>
              <a:rPr lang="en-GB" sz="2000" b="1" dirty="0" err="1"/>
              <a:t>AtAKT</a:t>
            </a:r>
            <a:r>
              <a:rPr lang="en-GB" sz="2000" b="1" baseline="-25000" dirty="0" err="1"/>
              <a:t>var</a:t>
            </a:r>
            <a:r>
              <a:rPr lang="en-GB" sz="2000" b="1" dirty="0"/>
              <a:t> lines exhibit enhanced </a:t>
            </a:r>
            <a:r>
              <a:rPr lang="en-GB" sz="2000" b="1" dirty="0" err="1"/>
              <a:t>RuBisCO</a:t>
            </a:r>
            <a:r>
              <a:rPr lang="en-GB" sz="2000" b="1" dirty="0"/>
              <a:t> activity, RuBP regeneration, and TPU under fluctuating CO₂ and saturated light compared to vector control and wild type</a:t>
            </a:r>
            <a:endParaRPr lang="en-IN" sz="2000" b="1" dirty="0"/>
          </a:p>
        </p:txBody>
      </p:sp>
      <p:grpSp>
        <p:nvGrpSpPr>
          <p:cNvPr id="5" name="Group 4">
            <a:extLst>
              <a:ext uri="{FF2B5EF4-FFF2-40B4-BE49-F238E27FC236}">
                <a16:creationId xmlns:a16="http://schemas.microsoft.com/office/drawing/2014/main" id="{5E9C565E-6BCA-5398-7523-FF0542E23333}"/>
              </a:ext>
            </a:extLst>
          </p:cNvPr>
          <p:cNvGrpSpPr/>
          <p:nvPr/>
        </p:nvGrpSpPr>
        <p:grpSpPr>
          <a:xfrm>
            <a:off x="0" y="33867"/>
            <a:ext cx="1586039" cy="1066650"/>
            <a:chOff x="2888758" y="1161970"/>
            <a:chExt cx="1421985" cy="948534"/>
          </a:xfrm>
        </p:grpSpPr>
        <p:sp>
          <p:nvSpPr>
            <p:cNvPr id="11" name="Rectangle 10">
              <a:extLst>
                <a:ext uri="{FF2B5EF4-FFF2-40B4-BE49-F238E27FC236}">
                  <a16:creationId xmlns:a16="http://schemas.microsoft.com/office/drawing/2014/main" id="{90EE1B64-1981-D579-2EF0-6D0B107A3973}"/>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 name="TextBox 11">
              <a:extLst>
                <a:ext uri="{FF2B5EF4-FFF2-40B4-BE49-F238E27FC236}">
                  <a16:creationId xmlns:a16="http://schemas.microsoft.com/office/drawing/2014/main" id="{ABAA4B95-BAAB-A4BF-5EA9-452BCF171550}"/>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3" name="TextBox 12">
              <a:extLst>
                <a:ext uri="{FF2B5EF4-FFF2-40B4-BE49-F238E27FC236}">
                  <a16:creationId xmlns:a16="http://schemas.microsoft.com/office/drawing/2014/main" id="{BA57ACAC-209B-7071-A8D5-031EA3976BC3}"/>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4" name="TextBox 13">
              <a:extLst>
                <a:ext uri="{FF2B5EF4-FFF2-40B4-BE49-F238E27FC236}">
                  <a16:creationId xmlns:a16="http://schemas.microsoft.com/office/drawing/2014/main" id="{2594A3AD-4343-4F60-8251-6B21EE1E2F6A}"/>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grpSp>
        <p:nvGrpSpPr>
          <p:cNvPr id="43" name="Group 42">
            <a:extLst>
              <a:ext uri="{FF2B5EF4-FFF2-40B4-BE49-F238E27FC236}">
                <a16:creationId xmlns:a16="http://schemas.microsoft.com/office/drawing/2014/main" id="{C3AC42F6-0913-B57E-0103-01C894380CA6}"/>
              </a:ext>
            </a:extLst>
          </p:cNvPr>
          <p:cNvGrpSpPr/>
          <p:nvPr/>
        </p:nvGrpSpPr>
        <p:grpSpPr>
          <a:xfrm>
            <a:off x="177624" y="1094313"/>
            <a:ext cx="3406191" cy="2452860"/>
            <a:chOff x="177624" y="1094313"/>
            <a:chExt cx="3406191" cy="2452860"/>
          </a:xfrm>
        </p:grpSpPr>
        <p:graphicFrame>
          <p:nvGraphicFramePr>
            <p:cNvPr id="6" name="Chart 5">
              <a:extLst>
                <a:ext uri="{FF2B5EF4-FFF2-40B4-BE49-F238E27FC236}">
                  <a16:creationId xmlns:a16="http://schemas.microsoft.com/office/drawing/2014/main" id="{5CA6A5EC-4F9D-7FB5-DC6C-668DFE9B4A2E}"/>
                </a:ext>
              </a:extLst>
            </p:cNvPr>
            <p:cNvGraphicFramePr>
              <a:graphicFrameLocks/>
            </p:cNvGraphicFramePr>
            <p:nvPr>
              <p:extLst>
                <p:ext uri="{D42A27DB-BD31-4B8C-83A1-F6EECF244321}">
                  <p14:modId xmlns:p14="http://schemas.microsoft.com/office/powerpoint/2010/main" val="285294369"/>
                </p:ext>
              </p:extLst>
            </p:nvPr>
          </p:nvGraphicFramePr>
          <p:xfrm>
            <a:off x="177624" y="1094313"/>
            <a:ext cx="3406191" cy="2452860"/>
          </p:xfrm>
          <a:graphic>
            <a:graphicData uri="http://schemas.openxmlformats.org/drawingml/2006/chart">
              <c:chart xmlns:c="http://schemas.openxmlformats.org/drawingml/2006/chart" xmlns:r="http://schemas.openxmlformats.org/officeDocument/2006/relationships" r:id="rId2"/>
            </a:graphicData>
          </a:graphic>
        </p:graphicFrame>
        <p:sp>
          <p:nvSpPr>
            <p:cNvPr id="15" name="TextBox 14">
              <a:extLst>
                <a:ext uri="{FF2B5EF4-FFF2-40B4-BE49-F238E27FC236}">
                  <a16:creationId xmlns:a16="http://schemas.microsoft.com/office/drawing/2014/main" id="{2B4D5E62-DD52-D654-DA34-ED4642D260AD}"/>
                </a:ext>
              </a:extLst>
            </p:cNvPr>
            <p:cNvSpPr txBox="1"/>
            <p:nvPr/>
          </p:nvSpPr>
          <p:spPr>
            <a:xfrm>
              <a:off x="2445053" y="1548057"/>
              <a:ext cx="995785" cy="400110"/>
            </a:xfrm>
            <a:prstGeom prst="rect">
              <a:avLst/>
            </a:prstGeom>
            <a:noFill/>
          </p:spPr>
          <p:txBody>
            <a:bodyPr wrap="none" rtlCol="0">
              <a:spAutoFit/>
            </a:bodyPr>
            <a:lstStyle/>
            <a:p>
              <a:pPr algn="r"/>
              <a:r>
                <a:rPr lang="en-IN" sz="1000" dirty="0">
                  <a:solidFill>
                    <a:schemeClr val="accent1"/>
                  </a:solidFill>
                </a:rPr>
                <a:t>F(11, 65) = 5.43</a:t>
              </a:r>
            </a:p>
            <a:p>
              <a:pPr algn="r"/>
              <a:r>
                <a:rPr lang="en-IN" sz="1000" dirty="0">
                  <a:solidFill>
                    <a:schemeClr val="accent1"/>
                  </a:solidFill>
                </a:rPr>
                <a:t>p&gt; 0.0001</a:t>
              </a:r>
            </a:p>
          </p:txBody>
        </p:sp>
      </p:grpSp>
      <p:graphicFrame>
        <p:nvGraphicFramePr>
          <p:cNvPr id="7" name="Chart 6">
            <a:extLst>
              <a:ext uri="{FF2B5EF4-FFF2-40B4-BE49-F238E27FC236}">
                <a16:creationId xmlns:a16="http://schemas.microsoft.com/office/drawing/2014/main" id="{2029E124-0F9D-651C-07FF-D65D8E78C016}"/>
              </a:ext>
            </a:extLst>
          </p:cNvPr>
          <p:cNvGraphicFramePr>
            <a:graphicFrameLocks/>
          </p:cNvGraphicFramePr>
          <p:nvPr>
            <p:extLst>
              <p:ext uri="{D42A27DB-BD31-4B8C-83A1-F6EECF244321}">
                <p14:modId xmlns:p14="http://schemas.microsoft.com/office/powerpoint/2010/main" val="2859619029"/>
              </p:ext>
            </p:extLst>
          </p:nvPr>
        </p:nvGraphicFramePr>
        <p:xfrm>
          <a:off x="3485256" y="1122487"/>
          <a:ext cx="3406191" cy="2452860"/>
        </p:xfrm>
        <a:graphic>
          <a:graphicData uri="http://schemas.openxmlformats.org/drawingml/2006/chart">
            <c:chart xmlns:c="http://schemas.openxmlformats.org/drawingml/2006/chart" xmlns:r="http://schemas.openxmlformats.org/officeDocument/2006/relationships" r:id="rId3"/>
          </a:graphicData>
        </a:graphic>
      </p:graphicFrame>
      <p:sp>
        <p:nvSpPr>
          <p:cNvPr id="29" name="TextBox 28">
            <a:extLst>
              <a:ext uri="{FF2B5EF4-FFF2-40B4-BE49-F238E27FC236}">
                <a16:creationId xmlns:a16="http://schemas.microsoft.com/office/drawing/2014/main" id="{CCB6A854-6492-58D8-5A78-58EC017F7717}"/>
              </a:ext>
            </a:extLst>
          </p:cNvPr>
          <p:cNvSpPr txBox="1"/>
          <p:nvPr/>
        </p:nvSpPr>
        <p:spPr>
          <a:xfrm>
            <a:off x="5791925" y="1567935"/>
            <a:ext cx="995785" cy="400110"/>
          </a:xfrm>
          <a:prstGeom prst="rect">
            <a:avLst/>
          </a:prstGeom>
          <a:noFill/>
        </p:spPr>
        <p:txBody>
          <a:bodyPr wrap="none" rtlCol="0">
            <a:spAutoFit/>
          </a:bodyPr>
          <a:lstStyle/>
          <a:p>
            <a:pPr algn="r"/>
            <a:r>
              <a:rPr lang="en-IN" sz="1000" dirty="0">
                <a:solidFill>
                  <a:schemeClr val="accent1"/>
                </a:solidFill>
              </a:rPr>
              <a:t>F(11, 65) = 3.03</a:t>
            </a:r>
          </a:p>
          <a:p>
            <a:pPr algn="r"/>
            <a:r>
              <a:rPr lang="en-IN" sz="1000" dirty="0">
                <a:solidFill>
                  <a:schemeClr val="accent1"/>
                </a:solidFill>
              </a:rPr>
              <a:t>p&gt; 0.01</a:t>
            </a:r>
          </a:p>
        </p:txBody>
      </p:sp>
      <p:grpSp>
        <p:nvGrpSpPr>
          <p:cNvPr id="45" name="Group 44">
            <a:extLst>
              <a:ext uri="{FF2B5EF4-FFF2-40B4-BE49-F238E27FC236}">
                <a16:creationId xmlns:a16="http://schemas.microsoft.com/office/drawing/2014/main" id="{E6FB69B9-C3AA-E7C4-93A0-1EF4D8A2061E}"/>
              </a:ext>
            </a:extLst>
          </p:cNvPr>
          <p:cNvGrpSpPr/>
          <p:nvPr/>
        </p:nvGrpSpPr>
        <p:grpSpPr>
          <a:xfrm>
            <a:off x="6792888" y="1107594"/>
            <a:ext cx="3406191" cy="2452860"/>
            <a:chOff x="6792888" y="1107594"/>
            <a:chExt cx="3406191" cy="2452860"/>
          </a:xfrm>
        </p:grpSpPr>
        <p:graphicFrame>
          <p:nvGraphicFramePr>
            <p:cNvPr id="9" name="Chart 8">
              <a:extLst>
                <a:ext uri="{FF2B5EF4-FFF2-40B4-BE49-F238E27FC236}">
                  <a16:creationId xmlns:a16="http://schemas.microsoft.com/office/drawing/2014/main" id="{ABF3A4B9-F55B-A3BA-DD26-A4ED3005F8C9}"/>
                </a:ext>
              </a:extLst>
            </p:cNvPr>
            <p:cNvGraphicFramePr>
              <a:graphicFrameLocks/>
            </p:cNvGraphicFramePr>
            <p:nvPr>
              <p:extLst>
                <p:ext uri="{D42A27DB-BD31-4B8C-83A1-F6EECF244321}">
                  <p14:modId xmlns:p14="http://schemas.microsoft.com/office/powerpoint/2010/main" val="653352320"/>
                </p:ext>
              </p:extLst>
            </p:nvPr>
          </p:nvGraphicFramePr>
          <p:xfrm>
            <a:off x="6792888" y="1107594"/>
            <a:ext cx="3406191" cy="2452860"/>
          </p:xfrm>
          <a:graphic>
            <a:graphicData uri="http://schemas.openxmlformats.org/drawingml/2006/chart">
              <c:chart xmlns:c="http://schemas.openxmlformats.org/drawingml/2006/chart" xmlns:r="http://schemas.openxmlformats.org/officeDocument/2006/relationships" r:id="rId4"/>
            </a:graphicData>
          </a:graphic>
        </p:graphicFrame>
        <p:sp>
          <p:nvSpPr>
            <p:cNvPr id="42" name="TextBox 41">
              <a:extLst>
                <a:ext uri="{FF2B5EF4-FFF2-40B4-BE49-F238E27FC236}">
                  <a16:creationId xmlns:a16="http://schemas.microsoft.com/office/drawing/2014/main" id="{CF1F3A56-ABA7-6D12-D473-173003C5C953}"/>
                </a:ext>
              </a:extLst>
            </p:cNvPr>
            <p:cNvSpPr txBox="1"/>
            <p:nvPr/>
          </p:nvSpPr>
          <p:spPr>
            <a:xfrm>
              <a:off x="9121816" y="1561084"/>
              <a:ext cx="995785" cy="400110"/>
            </a:xfrm>
            <a:prstGeom prst="rect">
              <a:avLst/>
            </a:prstGeom>
            <a:noFill/>
          </p:spPr>
          <p:txBody>
            <a:bodyPr wrap="none" rtlCol="0">
              <a:spAutoFit/>
            </a:bodyPr>
            <a:lstStyle/>
            <a:p>
              <a:pPr algn="r"/>
              <a:r>
                <a:rPr lang="en-IN" sz="1000" dirty="0">
                  <a:solidFill>
                    <a:srgbClr val="FF0000"/>
                  </a:solidFill>
                </a:rPr>
                <a:t>F(11, 65) = 1.29</a:t>
              </a:r>
            </a:p>
            <a:p>
              <a:pPr algn="r"/>
              <a:r>
                <a:rPr lang="en-IN" sz="1000" dirty="0">
                  <a:solidFill>
                    <a:srgbClr val="FF0000"/>
                  </a:solidFill>
                </a:rPr>
                <a:t>p&gt; 0.25</a:t>
              </a:r>
            </a:p>
          </p:txBody>
        </p:sp>
      </p:grpSp>
      <p:graphicFrame>
        <p:nvGraphicFramePr>
          <p:cNvPr id="8" name="Chart 7">
            <a:extLst>
              <a:ext uri="{FF2B5EF4-FFF2-40B4-BE49-F238E27FC236}">
                <a16:creationId xmlns:a16="http://schemas.microsoft.com/office/drawing/2014/main" id="{9E100F53-A070-B672-AA3C-A12DD72B3122}"/>
              </a:ext>
            </a:extLst>
          </p:cNvPr>
          <p:cNvGraphicFramePr>
            <a:graphicFrameLocks/>
          </p:cNvGraphicFramePr>
          <p:nvPr>
            <p:extLst>
              <p:ext uri="{D42A27DB-BD31-4B8C-83A1-F6EECF244321}">
                <p14:modId xmlns:p14="http://schemas.microsoft.com/office/powerpoint/2010/main" val="2737099355"/>
              </p:ext>
            </p:extLst>
          </p:nvPr>
        </p:nvGraphicFramePr>
        <p:xfrm>
          <a:off x="1089678" y="3417877"/>
          <a:ext cx="3635061" cy="2562342"/>
        </p:xfrm>
        <a:graphic>
          <a:graphicData uri="http://schemas.openxmlformats.org/drawingml/2006/chart">
            <c:chart xmlns:c="http://schemas.openxmlformats.org/drawingml/2006/chart" xmlns:r="http://schemas.openxmlformats.org/officeDocument/2006/relationships" r:id="rId5"/>
          </a:graphicData>
        </a:graphic>
      </p:graphicFrame>
      <p:sp>
        <p:nvSpPr>
          <p:cNvPr id="46" name="TextBox 45">
            <a:extLst>
              <a:ext uri="{FF2B5EF4-FFF2-40B4-BE49-F238E27FC236}">
                <a16:creationId xmlns:a16="http://schemas.microsoft.com/office/drawing/2014/main" id="{8FF4A348-7F8F-3A30-9D82-45E23A09D26B}"/>
              </a:ext>
            </a:extLst>
          </p:cNvPr>
          <p:cNvSpPr txBox="1"/>
          <p:nvPr/>
        </p:nvSpPr>
        <p:spPr>
          <a:xfrm>
            <a:off x="3301853" y="5464423"/>
            <a:ext cx="995785" cy="400110"/>
          </a:xfrm>
          <a:prstGeom prst="rect">
            <a:avLst/>
          </a:prstGeom>
          <a:noFill/>
        </p:spPr>
        <p:txBody>
          <a:bodyPr wrap="none" rtlCol="0">
            <a:spAutoFit/>
          </a:bodyPr>
          <a:lstStyle/>
          <a:p>
            <a:pPr algn="r"/>
            <a:r>
              <a:rPr lang="en-IN" sz="1000" dirty="0">
                <a:solidFill>
                  <a:schemeClr val="accent1"/>
                </a:solidFill>
              </a:rPr>
              <a:t>F(11, 65) = 4.74</a:t>
            </a:r>
          </a:p>
          <a:p>
            <a:pPr algn="r"/>
            <a:r>
              <a:rPr lang="en-IN" sz="1000" dirty="0">
                <a:solidFill>
                  <a:schemeClr val="accent1"/>
                </a:solidFill>
              </a:rPr>
              <a:t>p&gt; 0.0001</a:t>
            </a:r>
          </a:p>
        </p:txBody>
      </p:sp>
      <p:graphicFrame>
        <p:nvGraphicFramePr>
          <p:cNvPr id="10" name="Chart 9">
            <a:extLst>
              <a:ext uri="{FF2B5EF4-FFF2-40B4-BE49-F238E27FC236}">
                <a16:creationId xmlns:a16="http://schemas.microsoft.com/office/drawing/2014/main" id="{80502700-93F6-B47E-0BD5-AC5D9788CDAA}"/>
              </a:ext>
            </a:extLst>
          </p:cNvPr>
          <p:cNvGraphicFramePr>
            <a:graphicFrameLocks/>
          </p:cNvGraphicFramePr>
          <p:nvPr>
            <p:extLst>
              <p:ext uri="{D42A27DB-BD31-4B8C-83A1-F6EECF244321}">
                <p14:modId xmlns:p14="http://schemas.microsoft.com/office/powerpoint/2010/main" val="2633731973"/>
              </p:ext>
            </p:extLst>
          </p:nvPr>
        </p:nvGraphicFramePr>
        <p:xfrm>
          <a:off x="4724739" y="3861695"/>
          <a:ext cx="4489106" cy="2559121"/>
        </p:xfrm>
        <a:graphic>
          <a:graphicData uri="http://schemas.openxmlformats.org/drawingml/2006/chart">
            <c:chart xmlns:c="http://schemas.openxmlformats.org/drawingml/2006/chart" xmlns:r="http://schemas.openxmlformats.org/officeDocument/2006/relationships" r:id="rId6"/>
          </a:graphicData>
        </a:graphic>
      </p:graphicFrame>
      <p:sp>
        <p:nvSpPr>
          <p:cNvPr id="59" name="TextBox 58">
            <a:extLst>
              <a:ext uri="{FF2B5EF4-FFF2-40B4-BE49-F238E27FC236}">
                <a16:creationId xmlns:a16="http://schemas.microsoft.com/office/drawing/2014/main" id="{50B139D8-0CE8-DA8A-ADEA-F5A0466747B8}"/>
              </a:ext>
            </a:extLst>
          </p:cNvPr>
          <p:cNvSpPr txBox="1"/>
          <p:nvPr/>
        </p:nvSpPr>
        <p:spPr>
          <a:xfrm>
            <a:off x="5475614" y="4377673"/>
            <a:ext cx="995785" cy="400110"/>
          </a:xfrm>
          <a:prstGeom prst="rect">
            <a:avLst/>
          </a:prstGeom>
          <a:noFill/>
        </p:spPr>
        <p:txBody>
          <a:bodyPr wrap="none" rtlCol="0">
            <a:spAutoFit/>
          </a:bodyPr>
          <a:lstStyle/>
          <a:p>
            <a:pPr algn="r"/>
            <a:r>
              <a:rPr lang="en-IN" sz="1000" dirty="0">
                <a:solidFill>
                  <a:schemeClr val="accent1"/>
                </a:solidFill>
              </a:rPr>
              <a:t>F(11, 65) = 2.99</a:t>
            </a:r>
          </a:p>
          <a:p>
            <a:pPr algn="r"/>
            <a:r>
              <a:rPr lang="en-IN" sz="1000" dirty="0">
                <a:solidFill>
                  <a:schemeClr val="accent1"/>
                </a:solidFill>
              </a:rPr>
              <a:t>p&gt; 0.01</a:t>
            </a:r>
          </a:p>
        </p:txBody>
      </p:sp>
    </p:spTree>
    <p:extLst>
      <p:ext uri="{BB962C8B-B14F-4D97-AF65-F5344CB8AC3E}">
        <p14:creationId xmlns:p14="http://schemas.microsoft.com/office/powerpoint/2010/main" val="2539658362"/>
      </p:ext>
    </p:extLst>
  </p:cSld>
  <p:clrMapOvr>
    <a:masterClrMapping/>
  </p:clrMapOvr>
  <mc:AlternateContent xmlns:mc="http://schemas.openxmlformats.org/markup-compatibility/2006" xmlns:p14="http://schemas.microsoft.com/office/powerpoint/2010/main">
    <mc:Choice Requires="p14">
      <p:transition spd="slow" p14:dur="2000" advTm="133524"/>
    </mc:Choice>
    <mc:Fallback xmlns="">
      <p:transition spd="slow" advTm="133524"/>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9786D-8AEC-B213-8D2E-46A9EECA985E}"/>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F068C8C6-E45B-949B-5233-79071E99BBF8}"/>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54816DCF-5EEF-15D1-8E01-7091323A69D1}"/>
              </a:ext>
            </a:extLst>
          </p:cNvPr>
          <p:cNvSpPr>
            <a:spLocks noGrp="1"/>
          </p:cNvSpPr>
          <p:nvPr>
            <p:ph type="sldNum" sz="quarter" idx="12"/>
          </p:nvPr>
        </p:nvSpPr>
        <p:spPr/>
        <p:txBody>
          <a:bodyPr/>
          <a:lstStyle/>
          <a:p>
            <a:fld id="{EC308492-14DF-7142-AD33-E6718D512BEF}" type="slidenum">
              <a:rPr lang="en-US" smtClean="0"/>
              <a:t>8</a:t>
            </a:fld>
            <a:endParaRPr lang="en-US"/>
          </a:p>
        </p:txBody>
      </p:sp>
      <p:sp>
        <p:nvSpPr>
          <p:cNvPr id="4" name="TextBox 3">
            <a:extLst>
              <a:ext uri="{FF2B5EF4-FFF2-40B4-BE49-F238E27FC236}">
                <a16:creationId xmlns:a16="http://schemas.microsoft.com/office/drawing/2014/main" id="{F6B4A865-DECD-C2F9-6928-EE346CDA19C0}"/>
              </a:ext>
            </a:extLst>
          </p:cNvPr>
          <p:cNvSpPr txBox="1"/>
          <p:nvPr/>
        </p:nvSpPr>
        <p:spPr>
          <a:xfrm>
            <a:off x="1427851" y="181036"/>
            <a:ext cx="8859148" cy="646331"/>
          </a:xfrm>
          <a:prstGeom prst="rect">
            <a:avLst/>
          </a:prstGeom>
          <a:noFill/>
        </p:spPr>
        <p:txBody>
          <a:bodyPr wrap="square" rtlCol="0">
            <a:spAutoFit/>
          </a:bodyPr>
          <a:lstStyle/>
          <a:p>
            <a:pPr algn="ctr"/>
            <a:r>
              <a:rPr lang="en-GB" b="1" dirty="0"/>
              <a:t>Some</a:t>
            </a:r>
            <a:r>
              <a:rPr lang="en-GB" b="1" i="1" dirty="0"/>
              <a:t> pStGBSS1::PsGPT2 + pStB33::AtNTT1</a:t>
            </a:r>
            <a:r>
              <a:rPr lang="en-IN" b="1" i="1" dirty="0"/>
              <a:t> </a:t>
            </a:r>
            <a:r>
              <a:rPr lang="en-GB" b="1" dirty="0"/>
              <a:t>lines exhibit enhanced </a:t>
            </a:r>
            <a:r>
              <a:rPr lang="en-GB" b="1" dirty="0" err="1"/>
              <a:t>RuBisCO</a:t>
            </a:r>
            <a:r>
              <a:rPr lang="en-GB" b="1" dirty="0"/>
              <a:t> activity, RuBP regeneration, and TPU under fluctuating CO₂ and saturated light compared to wild type</a:t>
            </a:r>
            <a:endParaRPr lang="en-IN" b="1" dirty="0"/>
          </a:p>
        </p:txBody>
      </p:sp>
      <p:grpSp>
        <p:nvGrpSpPr>
          <p:cNvPr id="11" name="Group 10">
            <a:extLst>
              <a:ext uri="{FF2B5EF4-FFF2-40B4-BE49-F238E27FC236}">
                <a16:creationId xmlns:a16="http://schemas.microsoft.com/office/drawing/2014/main" id="{8B9B518A-87C2-5E8E-32B3-8DC061BC529E}"/>
              </a:ext>
            </a:extLst>
          </p:cNvPr>
          <p:cNvGrpSpPr/>
          <p:nvPr/>
        </p:nvGrpSpPr>
        <p:grpSpPr>
          <a:xfrm>
            <a:off x="0" y="33867"/>
            <a:ext cx="1586039" cy="1066650"/>
            <a:chOff x="2888758" y="1161970"/>
            <a:chExt cx="1421985" cy="948534"/>
          </a:xfrm>
        </p:grpSpPr>
        <p:sp>
          <p:nvSpPr>
            <p:cNvPr id="12" name="Rectangle 11">
              <a:extLst>
                <a:ext uri="{FF2B5EF4-FFF2-40B4-BE49-F238E27FC236}">
                  <a16:creationId xmlns:a16="http://schemas.microsoft.com/office/drawing/2014/main" id="{F07B5E2A-BCCB-178A-388C-87F559927898}"/>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67885A16-28EA-CCAE-A5F6-CB3BCF147E77}"/>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4" name="TextBox 13">
              <a:extLst>
                <a:ext uri="{FF2B5EF4-FFF2-40B4-BE49-F238E27FC236}">
                  <a16:creationId xmlns:a16="http://schemas.microsoft.com/office/drawing/2014/main" id="{E7A28C4E-7DC5-D3AD-9A27-99112BFA1EE9}"/>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5" name="TextBox 14">
              <a:extLst>
                <a:ext uri="{FF2B5EF4-FFF2-40B4-BE49-F238E27FC236}">
                  <a16:creationId xmlns:a16="http://schemas.microsoft.com/office/drawing/2014/main" id="{78F1576F-FE76-D3F5-89A1-54E59EC12A39}"/>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graphicFrame>
        <p:nvGraphicFramePr>
          <p:cNvPr id="6" name="Chart 5">
            <a:extLst>
              <a:ext uri="{FF2B5EF4-FFF2-40B4-BE49-F238E27FC236}">
                <a16:creationId xmlns:a16="http://schemas.microsoft.com/office/drawing/2014/main" id="{96191FF4-711D-A546-62F0-4E607C1EE45C}"/>
              </a:ext>
            </a:extLst>
          </p:cNvPr>
          <p:cNvGraphicFramePr>
            <a:graphicFrameLocks/>
          </p:cNvGraphicFramePr>
          <p:nvPr>
            <p:extLst>
              <p:ext uri="{D42A27DB-BD31-4B8C-83A1-F6EECF244321}">
                <p14:modId xmlns:p14="http://schemas.microsoft.com/office/powerpoint/2010/main" val="2671160032"/>
              </p:ext>
            </p:extLst>
          </p:nvPr>
        </p:nvGraphicFramePr>
        <p:xfrm>
          <a:off x="212923" y="875204"/>
          <a:ext cx="3365109" cy="2475511"/>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E0CF34C4-E903-36B7-26FB-A786E1CA8A9F}"/>
              </a:ext>
            </a:extLst>
          </p:cNvPr>
          <p:cNvSpPr txBox="1"/>
          <p:nvPr/>
        </p:nvSpPr>
        <p:spPr>
          <a:xfrm>
            <a:off x="2527750" y="1309150"/>
            <a:ext cx="995785" cy="433160"/>
          </a:xfrm>
          <a:prstGeom prst="rect">
            <a:avLst/>
          </a:prstGeom>
          <a:noFill/>
        </p:spPr>
        <p:txBody>
          <a:bodyPr wrap="none" rtlCol="0">
            <a:spAutoFit/>
          </a:bodyPr>
          <a:lstStyle/>
          <a:p>
            <a:pPr algn="r"/>
            <a:r>
              <a:rPr lang="en-IN" sz="1000" dirty="0">
                <a:solidFill>
                  <a:schemeClr val="accent1"/>
                </a:solidFill>
              </a:rPr>
              <a:t>F(6, 48) = 30.17</a:t>
            </a:r>
          </a:p>
          <a:p>
            <a:pPr algn="r"/>
            <a:r>
              <a:rPr lang="en-IN" sz="1000" dirty="0">
                <a:solidFill>
                  <a:schemeClr val="accent1"/>
                </a:solidFill>
              </a:rPr>
              <a:t>p&gt; 0.0001</a:t>
            </a:r>
          </a:p>
        </p:txBody>
      </p:sp>
      <p:graphicFrame>
        <p:nvGraphicFramePr>
          <p:cNvPr id="7" name="Chart 6">
            <a:extLst>
              <a:ext uri="{FF2B5EF4-FFF2-40B4-BE49-F238E27FC236}">
                <a16:creationId xmlns:a16="http://schemas.microsoft.com/office/drawing/2014/main" id="{27EAD9C3-8032-31E8-E5DA-CB399E6BC6DF}"/>
              </a:ext>
            </a:extLst>
          </p:cNvPr>
          <p:cNvGraphicFramePr>
            <a:graphicFrameLocks/>
          </p:cNvGraphicFramePr>
          <p:nvPr>
            <p:extLst>
              <p:ext uri="{D42A27DB-BD31-4B8C-83A1-F6EECF244321}">
                <p14:modId xmlns:p14="http://schemas.microsoft.com/office/powerpoint/2010/main" val="529333086"/>
              </p:ext>
            </p:extLst>
          </p:nvPr>
        </p:nvGraphicFramePr>
        <p:xfrm>
          <a:off x="3469059" y="892856"/>
          <a:ext cx="3365109" cy="2459617"/>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a:extLst>
              <a:ext uri="{FF2B5EF4-FFF2-40B4-BE49-F238E27FC236}">
                <a16:creationId xmlns:a16="http://schemas.microsoft.com/office/drawing/2014/main" id="{E04173B2-D0F3-0880-2EF1-90F60ED79243}"/>
              </a:ext>
            </a:extLst>
          </p:cNvPr>
          <p:cNvSpPr txBox="1"/>
          <p:nvPr/>
        </p:nvSpPr>
        <p:spPr>
          <a:xfrm>
            <a:off x="5895079" y="1333417"/>
            <a:ext cx="864339" cy="400110"/>
          </a:xfrm>
          <a:prstGeom prst="rect">
            <a:avLst/>
          </a:prstGeom>
          <a:noFill/>
        </p:spPr>
        <p:txBody>
          <a:bodyPr wrap="none" rtlCol="0">
            <a:spAutoFit/>
          </a:bodyPr>
          <a:lstStyle/>
          <a:p>
            <a:pPr algn="r"/>
            <a:r>
              <a:rPr lang="en-IN" sz="1000" dirty="0">
                <a:solidFill>
                  <a:schemeClr val="accent1"/>
                </a:solidFill>
              </a:rPr>
              <a:t>F(6, 48) = 5.2</a:t>
            </a:r>
          </a:p>
          <a:p>
            <a:pPr algn="r"/>
            <a:r>
              <a:rPr lang="en-IN" sz="1000" dirty="0">
                <a:solidFill>
                  <a:schemeClr val="accent1"/>
                </a:solidFill>
              </a:rPr>
              <a:t>p&gt; 0.001</a:t>
            </a:r>
          </a:p>
        </p:txBody>
      </p:sp>
      <p:grpSp>
        <p:nvGrpSpPr>
          <p:cNvPr id="46" name="Group 45">
            <a:extLst>
              <a:ext uri="{FF2B5EF4-FFF2-40B4-BE49-F238E27FC236}">
                <a16:creationId xmlns:a16="http://schemas.microsoft.com/office/drawing/2014/main" id="{9B20DB0C-DAE0-DD72-BE8B-BC999A6FA48F}"/>
              </a:ext>
            </a:extLst>
          </p:cNvPr>
          <p:cNvGrpSpPr/>
          <p:nvPr/>
        </p:nvGrpSpPr>
        <p:grpSpPr>
          <a:xfrm>
            <a:off x="6711541" y="903823"/>
            <a:ext cx="3368163" cy="2475511"/>
            <a:chOff x="6711541" y="903823"/>
            <a:chExt cx="3368163" cy="2475511"/>
          </a:xfrm>
        </p:grpSpPr>
        <p:graphicFrame>
          <p:nvGraphicFramePr>
            <p:cNvPr id="9" name="Chart 8">
              <a:extLst>
                <a:ext uri="{FF2B5EF4-FFF2-40B4-BE49-F238E27FC236}">
                  <a16:creationId xmlns:a16="http://schemas.microsoft.com/office/drawing/2014/main" id="{23B05318-C096-5244-F345-A412C98923E2}"/>
                </a:ext>
              </a:extLst>
            </p:cNvPr>
            <p:cNvGraphicFramePr>
              <a:graphicFrameLocks/>
            </p:cNvGraphicFramePr>
            <p:nvPr>
              <p:extLst>
                <p:ext uri="{D42A27DB-BD31-4B8C-83A1-F6EECF244321}">
                  <p14:modId xmlns:p14="http://schemas.microsoft.com/office/powerpoint/2010/main" val="1296715997"/>
                </p:ext>
              </p:extLst>
            </p:nvPr>
          </p:nvGraphicFramePr>
          <p:xfrm>
            <a:off x="6711541" y="903823"/>
            <a:ext cx="3368163" cy="2475511"/>
          </p:xfrm>
          <a:graphic>
            <a:graphicData uri="http://schemas.openxmlformats.org/drawingml/2006/chart">
              <c:chart xmlns:c="http://schemas.openxmlformats.org/drawingml/2006/chart" xmlns:r="http://schemas.openxmlformats.org/officeDocument/2006/relationships" r:id="rId4"/>
            </a:graphicData>
          </a:graphic>
        </p:graphicFrame>
        <p:sp>
          <p:nvSpPr>
            <p:cNvPr id="33" name="TextBox 32">
              <a:extLst>
                <a:ext uri="{FF2B5EF4-FFF2-40B4-BE49-F238E27FC236}">
                  <a16:creationId xmlns:a16="http://schemas.microsoft.com/office/drawing/2014/main" id="{B34EC778-2A4D-0717-BBAB-8F80646B588A}"/>
                </a:ext>
              </a:extLst>
            </p:cNvPr>
            <p:cNvSpPr txBox="1"/>
            <p:nvPr/>
          </p:nvSpPr>
          <p:spPr>
            <a:xfrm>
              <a:off x="9065890" y="1353786"/>
              <a:ext cx="930062" cy="400110"/>
            </a:xfrm>
            <a:prstGeom prst="rect">
              <a:avLst/>
            </a:prstGeom>
            <a:noFill/>
          </p:spPr>
          <p:txBody>
            <a:bodyPr wrap="none" rtlCol="0">
              <a:spAutoFit/>
            </a:bodyPr>
            <a:lstStyle/>
            <a:p>
              <a:pPr algn="r"/>
              <a:r>
                <a:rPr lang="en-IN" sz="1000" dirty="0">
                  <a:solidFill>
                    <a:srgbClr val="FF0000"/>
                  </a:solidFill>
                </a:rPr>
                <a:t>F(6, 48) = 1.28</a:t>
              </a:r>
            </a:p>
            <a:p>
              <a:pPr algn="r"/>
              <a:r>
                <a:rPr lang="en-IN" sz="1000" dirty="0">
                  <a:solidFill>
                    <a:srgbClr val="FF0000"/>
                  </a:solidFill>
                </a:rPr>
                <a:t>p&gt; 0.28</a:t>
              </a:r>
            </a:p>
          </p:txBody>
        </p:sp>
      </p:grpSp>
      <p:graphicFrame>
        <p:nvGraphicFramePr>
          <p:cNvPr id="8" name="Chart 7">
            <a:extLst>
              <a:ext uri="{FF2B5EF4-FFF2-40B4-BE49-F238E27FC236}">
                <a16:creationId xmlns:a16="http://schemas.microsoft.com/office/drawing/2014/main" id="{B18153AA-0392-EFE4-0993-41ED85E3F84E}"/>
              </a:ext>
            </a:extLst>
          </p:cNvPr>
          <p:cNvGraphicFramePr>
            <a:graphicFrameLocks/>
          </p:cNvGraphicFramePr>
          <p:nvPr>
            <p:extLst>
              <p:ext uri="{D42A27DB-BD31-4B8C-83A1-F6EECF244321}">
                <p14:modId xmlns:p14="http://schemas.microsoft.com/office/powerpoint/2010/main" val="2257539567"/>
              </p:ext>
            </p:extLst>
          </p:nvPr>
        </p:nvGraphicFramePr>
        <p:xfrm>
          <a:off x="661660" y="3317333"/>
          <a:ext cx="4007918" cy="3024006"/>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a:extLst>
              <a:ext uri="{FF2B5EF4-FFF2-40B4-BE49-F238E27FC236}">
                <a16:creationId xmlns:a16="http://schemas.microsoft.com/office/drawing/2014/main" id="{15DFF44F-61F1-6D69-3862-B1385BAA7A05}"/>
              </a:ext>
            </a:extLst>
          </p:cNvPr>
          <p:cNvSpPr txBox="1"/>
          <p:nvPr/>
        </p:nvSpPr>
        <p:spPr>
          <a:xfrm>
            <a:off x="3630121" y="4727333"/>
            <a:ext cx="930063" cy="400110"/>
          </a:xfrm>
          <a:prstGeom prst="rect">
            <a:avLst/>
          </a:prstGeom>
          <a:noFill/>
        </p:spPr>
        <p:txBody>
          <a:bodyPr wrap="none" rtlCol="0">
            <a:spAutoFit/>
          </a:bodyPr>
          <a:lstStyle/>
          <a:p>
            <a:pPr algn="r"/>
            <a:r>
              <a:rPr lang="en-IN" sz="1000" dirty="0">
                <a:solidFill>
                  <a:schemeClr val="accent1"/>
                </a:solidFill>
              </a:rPr>
              <a:t>F(6, 48) = 2.74</a:t>
            </a:r>
          </a:p>
          <a:p>
            <a:pPr algn="r"/>
            <a:r>
              <a:rPr lang="en-IN" sz="1000" dirty="0">
                <a:solidFill>
                  <a:schemeClr val="accent1"/>
                </a:solidFill>
              </a:rPr>
              <a:t>p&gt; 0.02</a:t>
            </a:r>
          </a:p>
        </p:txBody>
      </p:sp>
      <p:grpSp>
        <p:nvGrpSpPr>
          <p:cNvPr id="44" name="Group 43">
            <a:extLst>
              <a:ext uri="{FF2B5EF4-FFF2-40B4-BE49-F238E27FC236}">
                <a16:creationId xmlns:a16="http://schemas.microsoft.com/office/drawing/2014/main" id="{B3FE4437-FD71-5014-C6AE-F75BB54276CE}"/>
              </a:ext>
            </a:extLst>
          </p:cNvPr>
          <p:cNvGrpSpPr/>
          <p:nvPr/>
        </p:nvGrpSpPr>
        <p:grpSpPr>
          <a:xfrm>
            <a:off x="5029200" y="3500586"/>
            <a:ext cx="4170256" cy="2908014"/>
            <a:chOff x="5455084" y="3500586"/>
            <a:chExt cx="4170256" cy="2908014"/>
          </a:xfrm>
        </p:grpSpPr>
        <p:graphicFrame>
          <p:nvGraphicFramePr>
            <p:cNvPr id="10" name="Chart 9">
              <a:extLst>
                <a:ext uri="{FF2B5EF4-FFF2-40B4-BE49-F238E27FC236}">
                  <a16:creationId xmlns:a16="http://schemas.microsoft.com/office/drawing/2014/main" id="{03B20272-719B-B9D0-91E3-C0E9CFE7FCEF}"/>
                </a:ext>
              </a:extLst>
            </p:cNvPr>
            <p:cNvGraphicFramePr>
              <a:graphicFrameLocks/>
            </p:cNvGraphicFramePr>
            <p:nvPr>
              <p:extLst>
                <p:ext uri="{D42A27DB-BD31-4B8C-83A1-F6EECF244321}">
                  <p14:modId xmlns:p14="http://schemas.microsoft.com/office/powerpoint/2010/main" val="3187013581"/>
                </p:ext>
              </p:extLst>
            </p:nvPr>
          </p:nvGraphicFramePr>
          <p:xfrm>
            <a:off x="5455084" y="3500586"/>
            <a:ext cx="4170256" cy="2908014"/>
          </p:xfrm>
          <a:graphic>
            <a:graphicData uri="http://schemas.openxmlformats.org/drawingml/2006/chart">
              <c:chart xmlns:c="http://schemas.openxmlformats.org/drawingml/2006/chart" xmlns:r="http://schemas.openxmlformats.org/officeDocument/2006/relationships" r:id="rId6"/>
            </a:graphicData>
          </a:graphic>
        </p:graphicFrame>
        <p:sp>
          <p:nvSpPr>
            <p:cNvPr id="43" name="TextBox 42">
              <a:extLst>
                <a:ext uri="{FF2B5EF4-FFF2-40B4-BE49-F238E27FC236}">
                  <a16:creationId xmlns:a16="http://schemas.microsoft.com/office/drawing/2014/main" id="{DF61936F-416E-108F-47D2-81D9D3026F7C}"/>
                </a:ext>
              </a:extLst>
            </p:cNvPr>
            <p:cNvSpPr txBox="1"/>
            <p:nvPr/>
          </p:nvSpPr>
          <p:spPr>
            <a:xfrm>
              <a:off x="7260052" y="4168432"/>
              <a:ext cx="864339" cy="400110"/>
            </a:xfrm>
            <a:prstGeom prst="rect">
              <a:avLst/>
            </a:prstGeom>
            <a:noFill/>
          </p:spPr>
          <p:txBody>
            <a:bodyPr wrap="none" rtlCol="0">
              <a:spAutoFit/>
            </a:bodyPr>
            <a:lstStyle/>
            <a:p>
              <a:pPr algn="r"/>
              <a:r>
                <a:rPr lang="en-IN" sz="1000" dirty="0">
                  <a:solidFill>
                    <a:srgbClr val="FF0000"/>
                  </a:solidFill>
                </a:rPr>
                <a:t>F(6, 48) = 0.8</a:t>
              </a:r>
            </a:p>
            <a:p>
              <a:pPr algn="r"/>
              <a:r>
                <a:rPr lang="en-IN" sz="1000" dirty="0">
                  <a:solidFill>
                    <a:srgbClr val="FF0000"/>
                  </a:solidFill>
                </a:rPr>
                <a:t>p&gt; 0.57</a:t>
              </a:r>
            </a:p>
          </p:txBody>
        </p:sp>
      </p:grpSp>
    </p:spTree>
    <p:extLst>
      <p:ext uri="{BB962C8B-B14F-4D97-AF65-F5344CB8AC3E}">
        <p14:creationId xmlns:p14="http://schemas.microsoft.com/office/powerpoint/2010/main" val="3488603144"/>
      </p:ext>
    </p:extLst>
  </p:cSld>
  <p:clrMapOvr>
    <a:masterClrMapping/>
  </p:clrMapOvr>
  <mc:AlternateContent xmlns:mc="http://schemas.openxmlformats.org/markup-compatibility/2006" xmlns:p14="http://schemas.microsoft.com/office/powerpoint/2010/main">
    <mc:Choice Requires="p14">
      <p:transition spd="slow" p14:dur="2000" advTm="2494"/>
    </mc:Choice>
    <mc:Fallback xmlns="">
      <p:transition spd="slow" advTm="249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6406A-F780-B0F8-28A0-AEC152BA665C}"/>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B3C5AAE5-63FD-34A1-5557-3883DAD4A858}"/>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08869DE4-B7C6-4C7F-908B-327E33D5F6DF}"/>
              </a:ext>
            </a:extLst>
          </p:cNvPr>
          <p:cNvSpPr>
            <a:spLocks noGrp="1"/>
          </p:cNvSpPr>
          <p:nvPr>
            <p:ph type="sldNum" sz="quarter" idx="12"/>
          </p:nvPr>
        </p:nvSpPr>
        <p:spPr/>
        <p:txBody>
          <a:bodyPr/>
          <a:lstStyle/>
          <a:p>
            <a:fld id="{EC308492-14DF-7142-AD33-E6718D512BEF}" type="slidenum">
              <a:rPr lang="en-US" smtClean="0"/>
              <a:t>9</a:t>
            </a:fld>
            <a:endParaRPr lang="en-US"/>
          </a:p>
        </p:txBody>
      </p:sp>
      <p:sp>
        <p:nvSpPr>
          <p:cNvPr id="4" name="TextBox 3">
            <a:extLst>
              <a:ext uri="{FF2B5EF4-FFF2-40B4-BE49-F238E27FC236}">
                <a16:creationId xmlns:a16="http://schemas.microsoft.com/office/drawing/2014/main" id="{1C5509CF-0086-ED9B-4A82-62AB8C7C06BA}"/>
              </a:ext>
            </a:extLst>
          </p:cNvPr>
          <p:cNvSpPr txBox="1"/>
          <p:nvPr/>
        </p:nvSpPr>
        <p:spPr>
          <a:xfrm>
            <a:off x="1569177" y="82980"/>
            <a:ext cx="8717824" cy="707886"/>
          </a:xfrm>
          <a:prstGeom prst="rect">
            <a:avLst/>
          </a:prstGeom>
          <a:noFill/>
        </p:spPr>
        <p:txBody>
          <a:bodyPr wrap="square" rtlCol="0">
            <a:spAutoFit/>
          </a:bodyPr>
          <a:lstStyle/>
          <a:p>
            <a:pPr algn="ctr"/>
            <a:r>
              <a:rPr lang="en-GB" sz="2000" b="1" i="1" dirty="0" err="1"/>
              <a:t>pOsAnt</a:t>
            </a:r>
            <a:r>
              <a:rPr lang="en-GB" sz="2000" b="1" i="1" dirty="0"/>
              <a:t>::</a:t>
            </a:r>
            <a:r>
              <a:rPr lang="en-GB" sz="2000" b="1" i="1" dirty="0" err="1"/>
              <a:t>HvAlaAt</a:t>
            </a:r>
            <a:r>
              <a:rPr lang="en-GB" sz="2000" b="1" i="1" dirty="0"/>
              <a:t> </a:t>
            </a:r>
            <a:r>
              <a:rPr lang="en-GB" sz="2000" b="1" dirty="0"/>
              <a:t>lines show no significant difference in gas exchange parameters compared to wild type</a:t>
            </a:r>
            <a:endParaRPr lang="en-IN" sz="2000" b="1" dirty="0"/>
          </a:p>
        </p:txBody>
      </p:sp>
      <p:grpSp>
        <p:nvGrpSpPr>
          <p:cNvPr id="11" name="Group 10">
            <a:extLst>
              <a:ext uri="{FF2B5EF4-FFF2-40B4-BE49-F238E27FC236}">
                <a16:creationId xmlns:a16="http://schemas.microsoft.com/office/drawing/2014/main" id="{71A13E06-33DB-04D5-8C98-43785D6AAACD}"/>
              </a:ext>
            </a:extLst>
          </p:cNvPr>
          <p:cNvGrpSpPr/>
          <p:nvPr/>
        </p:nvGrpSpPr>
        <p:grpSpPr>
          <a:xfrm>
            <a:off x="0" y="33867"/>
            <a:ext cx="1586039" cy="1066650"/>
            <a:chOff x="2888758" y="1161970"/>
            <a:chExt cx="1421985" cy="948534"/>
          </a:xfrm>
        </p:grpSpPr>
        <p:sp>
          <p:nvSpPr>
            <p:cNvPr id="12" name="Rectangle 11">
              <a:extLst>
                <a:ext uri="{FF2B5EF4-FFF2-40B4-BE49-F238E27FC236}">
                  <a16:creationId xmlns:a16="http://schemas.microsoft.com/office/drawing/2014/main" id="{5A2BD69C-B088-AB0F-D812-A891A6B65925}"/>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TextBox 12">
              <a:extLst>
                <a:ext uri="{FF2B5EF4-FFF2-40B4-BE49-F238E27FC236}">
                  <a16:creationId xmlns:a16="http://schemas.microsoft.com/office/drawing/2014/main" id="{E9EE864A-8E89-C5FD-36D0-573F76438798}"/>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14" name="TextBox 13">
              <a:extLst>
                <a:ext uri="{FF2B5EF4-FFF2-40B4-BE49-F238E27FC236}">
                  <a16:creationId xmlns:a16="http://schemas.microsoft.com/office/drawing/2014/main" id="{69804CA2-213B-CFB2-4175-666E7CF0FE90}"/>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5" name="TextBox 14">
              <a:extLst>
                <a:ext uri="{FF2B5EF4-FFF2-40B4-BE49-F238E27FC236}">
                  <a16:creationId xmlns:a16="http://schemas.microsoft.com/office/drawing/2014/main" id="{C0ED8E10-00D1-1B44-F579-7FD80581FA66}"/>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graphicFrame>
        <p:nvGraphicFramePr>
          <p:cNvPr id="10" name="Chart 9">
            <a:extLst>
              <a:ext uri="{FF2B5EF4-FFF2-40B4-BE49-F238E27FC236}">
                <a16:creationId xmlns:a16="http://schemas.microsoft.com/office/drawing/2014/main" id="{C77A6F59-9FFE-9B00-6019-11FC13212102}"/>
              </a:ext>
            </a:extLst>
          </p:cNvPr>
          <p:cNvGraphicFramePr>
            <a:graphicFrameLocks/>
          </p:cNvGraphicFramePr>
          <p:nvPr>
            <p:extLst>
              <p:ext uri="{D42A27DB-BD31-4B8C-83A1-F6EECF244321}">
                <p14:modId xmlns:p14="http://schemas.microsoft.com/office/powerpoint/2010/main" val="1475265193"/>
              </p:ext>
            </p:extLst>
          </p:nvPr>
        </p:nvGraphicFramePr>
        <p:xfrm>
          <a:off x="5586929" y="3611726"/>
          <a:ext cx="3713826" cy="279395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90906165-0DE2-0673-146C-C7223A056C26}"/>
              </a:ext>
            </a:extLst>
          </p:cNvPr>
          <p:cNvGraphicFramePr>
            <a:graphicFrameLocks/>
          </p:cNvGraphicFramePr>
          <p:nvPr>
            <p:extLst>
              <p:ext uri="{D42A27DB-BD31-4B8C-83A1-F6EECF244321}">
                <p14:modId xmlns:p14="http://schemas.microsoft.com/office/powerpoint/2010/main" val="3197785305"/>
              </p:ext>
            </p:extLst>
          </p:nvPr>
        </p:nvGraphicFramePr>
        <p:xfrm>
          <a:off x="287733" y="892857"/>
          <a:ext cx="3340785" cy="2703092"/>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15">
            <a:extLst>
              <a:ext uri="{FF2B5EF4-FFF2-40B4-BE49-F238E27FC236}">
                <a16:creationId xmlns:a16="http://schemas.microsoft.com/office/drawing/2014/main" id="{49EA5529-F7E0-21AB-D671-1487051963C2}"/>
              </a:ext>
            </a:extLst>
          </p:cNvPr>
          <p:cNvSpPr txBox="1"/>
          <p:nvPr/>
        </p:nvSpPr>
        <p:spPr>
          <a:xfrm>
            <a:off x="2604156" y="1346728"/>
            <a:ext cx="930062" cy="400110"/>
          </a:xfrm>
          <a:prstGeom prst="rect">
            <a:avLst/>
          </a:prstGeom>
          <a:noFill/>
        </p:spPr>
        <p:txBody>
          <a:bodyPr wrap="none" rtlCol="0">
            <a:spAutoFit/>
          </a:bodyPr>
          <a:lstStyle/>
          <a:p>
            <a:pPr algn="r"/>
            <a:r>
              <a:rPr lang="en-IN" sz="1000" dirty="0">
                <a:solidFill>
                  <a:schemeClr val="accent1"/>
                </a:solidFill>
              </a:rPr>
              <a:t>F(5, 23) = 4.11</a:t>
            </a:r>
          </a:p>
          <a:p>
            <a:pPr algn="r"/>
            <a:r>
              <a:rPr lang="en-IN" sz="1000" dirty="0">
                <a:solidFill>
                  <a:schemeClr val="accent1"/>
                </a:solidFill>
              </a:rPr>
              <a:t>p&gt; 0.05</a:t>
            </a:r>
          </a:p>
        </p:txBody>
      </p:sp>
      <p:graphicFrame>
        <p:nvGraphicFramePr>
          <p:cNvPr id="7" name="Chart 6">
            <a:extLst>
              <a:ext uri="{FF2B5EF4-FFF2-40B4-BE49-F238E27FC236}">
                <a16:creationId xmlns:a16="http://schemas.microsoft.com/office/drawing/2014/main" id="{802FFCC5-CABD-ACBA-3986-4D5A6D681506}"/>
              </a:ext>
            </a:extLst>
          </p:cNvPr>
          <p:cNvGraphicFramePr>
            <a:graphicFrameLocks/>
          </p:cNvGraphicFramePr>
          <p:nvPr>
            <p:extLst>
              <p:ext uri="{D42A27DB-BD31-4B8C-83A1-F6EECF244321}">
                <p14:modId xmlns:p14="http://schemas.microsoft.com/office/powerpoint/2010/main" val="3857428317"/>
              </p:ext>
            </p:extLst>
          </p:nvPr>
        </p:nvGraphicFramePr>
        <p:xfrm>
          <a:off x="3567766" y="892857"/>
          <a:ext cx="3273358" cy="2703092"/>
        </p:xfrm>
        <a:graphic>
          <a:graphicData uri="http://schemas.openxmlformats.org/drawingml/2006/chart">
            <c:chart xmlns:c="http://schemas.openxmlformats.org/drawingml/2006/chart" xmlns:r="http://schemas.openxmlformats.org/officeDocument/2006/relationships" r:id="rId4"/>
          </a:graphicData>
        </a:graphic>
      </p:graphicFrame>
      <p:sp>
        <p:nvSpPr>
          <p:cNvPr id="26" name="TextBox 25">
            <a:extLst>
              <a:ext uri="{FF2B5EF4-FFF2-40B4-BE49-F238E27FC236}">
                <a16:creationId xmlns:a16="http://schemas.microsoft.com/office/drawing/2014/main" id="{6D5866DB-07D2-E70C-5420-09A64E04F1CE}"/>
              </a:ext>
            </a:extLst>
          </p:cNvPr>
          <p:cNvSpPr txBox="1"/>
          <p:nvPr/>
        </p:nvSpPr>
        <p:spPr>
          <a:xfrm>
            <a:off x="4224189" y="1339887"/>
            <a:ext cx="930062" cy="400110"/>
          </a:xfrm>
          <a:prstGeom prst="rect">
            <a:avLst/>
          </a:prstGeom>
          <a:noFill/>
        </p:spPr>
        <p:txBody>
          <a:bodyPr wrap="none" rtlCol="0">
            <a:spAutoFit/>
          </a:bodyPr>
          <a:lstStyle/>
          <a:p>
            <a:pPr algn="r"/>
            <a:r>
              <a:rPr lang="en-IN" sz="1000" dirty="0">
                <a:solidFill>
                  <a:schemeClr val="accent1"/>
                </a:solidFill>
              </a:rPr>
              <a:t>F(6, 27) = 3.31</a:t>
            </a:r>
          </a:p>
          <a:p>
            <a:pPr algn="r"/>
            <a:r>
              <a:rPr lang="en-IN" sz="1000" dirty="0">
                <a:solidFill>
                  <a:schemeClr val="accent1"/>
                </a:solidFill>
              </a:rPr>
              <a:t>p&gt; 0.01</a:t>
            </a:r>
          </a:p>
        </p:txBody>
      </p:sp>
      <p:graphicFrame>
        <p:nvGraphicFramePr>
          <p:cNvPr id="8" name="Chart 7">
            <a:extLst>
              <a:ext uri="{FF2B5EF4-FFF2-40B4-BE49-F238E27FC236}">
                <a16:creationId xmlns:a16="http://schemas.microsoft.com/office/drawing/2014/main" id="{6B8B5EBF-7F0E-1514-4FE6-A40EB2C24B08}"/>
              </a:ext>
            </a:extLst>
          </p:cNvPr>
          <p:cNvGraphicFramePr>
            <a:graphicFrameLocks/>
          </p:cNvGraphicFramePr>
          <p:nvPr>
            <p:extLst>
              <p:ext uri="{D42A27DB-BD31-4B8C-83A1-F6EECF244321}">
                <p14:modId xmlns:p14="http://schemas.microsoft.com/office/powerpoint/2010/main" val="1556730239"/>
              </p:ext>
            </p:extLst>
          </p:nvPr>
        </p:nvGraphicFramePr>
        <p:xfrm>
          <a:off x="6785041" y="877080"/>
          <a:ext cx="3273358" cy="2703091"/>
        </p:xfrm>
        <a:graphic>
          <a:graphicData uri="http://schemas.openxmlformats.org/drawingml/2006/chart">
            <c:chart xmlns:c="http://schemas.openxmlformats.org/drawingml/2006/chart" xmlns:r="http://schemas.openxmlformats.org/officeDocument/2006/relationships" r:id="rId5"/>
          </a:graphicData>
        </a:graphic>
      </p:graphicFrame>
      <p:sp>
        <p:nvSpPr>
          <p:cNvPr id="34" name="TextBox 33">
            <a:extLst>
              <a:ext uri="{FF2B5EF4-FFF2-40B4-BE49-F238E27FC236}">
                <a16:creationId xmlns:a16="http://schemas.microsoft.com/office/drawing/2014/main" id="{7D92BC74-641A-1E41-2423-2AE2C7758A5A}"/>
              </a:ext>
            </a:extLst>
          </p:cNvPr>
          <p:cNvSpPr txBox="1"/>
          <p:nvPr/>
        </p:nvSpPr>
        <p:spPr>
          <a:xfrm>
            <a:off x="7360997" y="1314215"/>
            <a:ext cx="864339" cy="400110"/>
          </a:xfrm>
          <a:prstGeom prst="rect">
            <a:avLst/>
          </a:prstGeom>
          <a:noFill/>
        </p:spPr>
        <p:txBody>
          <a:bodyPr wrap="none" rtlCol="0">
            <a:spAutoFit/>
          </a:bodyPr>
          <a:lstStyle/>
          <a:p>
            <a:pPr algn="r"/>
            <a:r>
              <a:rPr lang="en-IN" sz="1000" dirty="0">
                <a:solidFill>
                  <a:schemeClr val="accent1"/>
                </a:solidFill>
              </a:rPr>
              <a:t>F(6, 27) = 6.7</a:t>
            </a:r>
          </a:p>
          <a:p>
            <a:pPr algn="r"/>
            <a:r>
              <a:rPr lang="en-IN" sz="1000" dirty="0">
                <a:solidFill>
                  <a:schemeClr val="accent1"/>
                </a:solidFill>
              </a:rPr>
              <a:t>p&gt; 0.001</a:t>
            </a:r>
          </a:p>
        </p:txBody>
      </p:sp>
      <p:grpSp>
        <p:nvGrpSpPr>
          <p:cNvPr id="46" name="Group 45">
            <a:extLst>
              <a:ext uri="{FF2B5EF4-FFF2-40B4-BE49-F238E27FC236}">
                <a16:creationId xmlns:a16="http://schemas.microsoft.com/office/drawing/2014/main" id="{D7FDB674-C28D-9C1C-925A-8BF213823161}"/>
              </a:ext>
            </a:extLst>
          </p:cNvPr>
          <p:cNvGrpSpPr/>
          <p:nvPr/>
        </p:nvGrpSpPr>
        <p:grpSpPr>
          <a:xfrm>
            <a:off x="1427851" y="3337300"/>
            <a:ext cx="4019757" cy="2793953"/>
            <a:chOff x="1170025" y="3436710"/>
            <a:chExt cx="3945292" cy="2793953"/>
          </a:xfrm>
        </p:grpSpPr>
        <p:graphicFrame>
          <p:nvGraphicFramePr>
            <p:cNvPr id="9" name="Chart 8">
              <a:extLst>
                <a:ext uri="{FF2B5EF4-FFF2-40B4-BE49-F238E27FC236}">
                  <a16:creationId xmlns:a16="http://schemas.microsoft.com/office/drawing/2014/main" id="{1CBF0927-B087-3E57-7A67-EBF1DF71C1B1}"/>
                </a:ext>
              </a:extLst>
            </p:cNvPr>
            <p:cNvGraphicFramePr>
              <a:graphicFrameLocks/>
            </p:cNvGraphicFramePr>
            <p:nvPr>
              <p:extLst>
                <p:ext uri="{D42A27DB-BD31-4B8C-83A1-F6EECF244321}">
                  <p14:modId xmlns:p14="http://schemas.microsoft.com/office/powerpoint/2010/main" val="1875097668"/>
                </p:ext>
              </p:extLst>
            </p:nvPr>
          </p:nvGraphicFramePr>
          <p:xfrm>
            <a:off x="1170025" y="3436710"/>
            <a:ext cx="3945292" cy="2793953"/>
          </p:xfrm>
          <a:graphic>
            <a:graphicData uri="http://schemas.openxmlformats.org/drawingml/2006/chart">
              <c:chart xmlns:c="http://schemas.openxmlformats.org/drawingml/2006/chart" xmlns:r="http://schemas.openxmlformats.org/officeDocument/2006/relationships" r:id="rId6"/>
            </a:graphicData>
          </a:graphic>
        </p:graphicFrame>
        <p:sp>
          <p:nvSpPr>
            <p:cNvPr id="42" name="TextBox 41">
              <a:extLst>
                <a:ext uri="{FF2B5EF4-FFF2-40B4-BE49-F238E27FC236}">
                  <a16:creationId xmlns:a16="http://schemas.microsoft.com/office/drawing/2014/main" id="{1C67B7AD-03A2-C05A-1148-B8320DFDE6C6}"/>
                </a:ext>
              </a:extLst>
            </p:cNvPr>
            <p:cNvSpPr txBox="1"/>
            <p:nvPr/>
          </p:nvSpPr>
          <p:spPr>
            <a:xfrm>
              <a:off x="2568670" y="5664443"/>
              <a:ext cx="930062" cy="400110"/>
            </a:xfrm>
            <a:prstGeom prst="rect">
              <a:avLst/>
            </a:prstGeom>
            <a:noFill/>
          </p:spPr>
          <p:txBody>
            <a:bodyPr wrap="none" rtlCol="0">
              <a:spAutoFit/>
            </a:bodyPr>
            <a:lstStyle/>
            <a:p>
              <a:pPr algn="r"/>
              <a:r>
                <a:rPr lang="en-IN" sz="1000" dirty="0">
                  <a:solidFill>
                    <a:srgbClr val="FF0000"/>
                  </a:solidFill>
                </a:rPr>
                <a:t>F(6, 27) = 1.17</a:t>
              </a:r>
            </a:p>
            <a:p>
              <a:pPr algn="r"/>
              <a:r>
                <a:rPr lang="en-IN" sz="1000" dirty="0">
                  <a:solidFill>
                    <a:srgbClr val="FF0000"/>
                  </a:solidFill>
                </a:rPr>
                <a:t>p&gt; 0.3</a:t>
              </a:r>
            </a:p>
          </p:txBody>
        </p:sp>
      </p:grpSp>
      <p:sp>
        <p:nvSpPr>
          <p:cNvPr id="43" name="TextBox 42">
            <a:extLst>
              <a:ext uri="{FF2B5EF4-FFF2-40B4-BE49-F238E27FC236}">
                <a16:creationId xmlns:a16="http://schemas.microsoft.com/office/drawing/2014/main" id="{A85E09AA-51BA-C349-9814-AE7341904FCD}"/>
              </a:ext>
            </a:extLst>
          </p:cNvPr>
          <p:cNvSpPr txBox="1"/>
          <p:nvPr/>
        </p:nvSpPr>
        <p:spPr>
          <a:xfrm>
            <a:off x="7484254" y="4286426"/>
            <a:ext cx="930063" cy="400110"/>
          </a:xfrm>
          <a:prstGeom prst="rect">
            <a:avLst/>
          </a:prstGeom>
          <a:noFill/>
        </p:spPr>
        <p:txBody>
          <a:bodyPr wrap="none" rtlCol="0">
            <a:spAutoFit/>
          </a:bodyPr>
          <a:lstStyle/>
          <a:p>
            <a:pPr algn="r"/>
            <a:r>
              <a:rPr lang="en-IN" sz="1000" dirty="0">
                <a:solidFill>
                  <a:srgbClr val="FF0000"/>
                </a:solidFill>
              </a:rPr>
              <a:t>F(6, 27) = 1.47</a:t>
            </a:r>
          </a:p>
          <a:p>
            <a:pPr algn="r"/>
            <a:r>
              <a:rPr lang="en-IN" sz="1000" dirty="0">
                <a:solidFill>
                  <a:srgbClr val="FF0000"/>
                </a:solidFill>
              </a:rPr>
              <a:t>p&gt; 0.2</a:t>
            </a:r>
          </a:p>
        </p:txBody>
      </p:sp>
    </p:spTree>
    <p:extLst>
      <p:ext uri="{BB962C8B-B14F-4D97-AF65-F5344CB8AC3E}">
        <p14:creationId xmlns:p14="http://schemas.microsoft.com/office/powerpoint/2010/main" val="1617637791"/>
      </p:ext>
    </p:extLst>
  </p:cSld>
  <p:clrMapOvr>
    <a:masterClrMapping/>
  </p:clrMapOvr>
  <mc:AlternateContent xmlns:mc="http://schemas.openxmlformats.org/markup-compatibility/2006" xmlns:p14="http://schemas.microsoft.com/office/powerpoint/2010/main">
    <mc:Choice Requires="p14">
      <p:transition spd="slow" p14:dur="2000" advTm="516"/>
    </mc:Choice>
    <mc:Fallback xmlns="">
      <p:transition spd="slow" advTm="516"/>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4CCBC-724E-FDB3-8DB2-F2683CCB3892}"/>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4B7C552F-1C0F-1EE7-76C0-EC0405AEF393}"/>
              </a:ext>
            </a:extLst>
          </p:cNvPr>
          <p:cNvSpPr>
            <a:spLocks noGrp="1"/>
          </p:cNvSpPr>
          <p:nvPr>
            <p:ph type="dt" sz="half" idx="10"/>
          </p:nvPr>
        </p:nvSpPr>
        <p:spPr/>
        <p:txBody>
          <a:bodyPr/>
          <a:lstStyle/>
          <a:p>
            <a:r>
              <a:rPr lang="en-US" dirty="0"/>
              <a:t>9/24/25</a:t>
            </a:r>
          </a:p>
        </p:txBody>
      </p:sp>
      <p:sp>
        <p:nvSpPr>
          <p:cNvPr id="3" name="Slide Number Placeholder 2">
            <a:extLst>
              <a:ext uri="{FF2B5EF4-FFF2-40B4-BE49-F238E27FC236}">
                <a16:creationId xmlns:a16="http://schemas.microsoft.com/office/drawing/2014/main" id="{D1DC768C-01C0-0683-C215-18559BEC731D}"/>
              </a:ext>
            </a:extLst>
          </p:cNvPr>
          <p:cNvSpPr>
            <a:spLocks noGrp="1"/>
          </p:cNvSpPr>
          <p:nvPr>
            <p:ph type="sldNum" sz="quarter" idx="12"/>
          </p:nvPr>
        </p:nvSpPr>
        <p:spPr/>
        <p:txBody>
          <a:bodyPr/>
          <a:lstStyle/>
          <a:p>
            <a:fld id="{EC308492-14DF-7142-AD33-E6718D512BEF}" type="slidenum">
              <a:rPr lang="en-US" smtClean="0"/>
              <a:t>10</a:t>
            </a:fld>
            <a:endParaRPr lang="en-US" dirty="0"/>
          </a:p>
        </p:txBody>
      </p:sp>
      <p:sp>
        <p:nvSpPr>
          <p:cNvPr id="5" name="TextBox 4">
            <a:extLst>
              <a:ext uri="{FF2B5EF4-FFF2-40B4-BE49-F238E27FC236}">
                <a16:creationId xmlns:a16="http://schemas.microsoft.com/office/drawing/2014/main" id="{491A40E2-F8CF-E120-2628-31CF96C5FC16}"/>
              </a:ext>
            </a:extLst>
          </p:cNvPr>
          <p:cNvSpPr txBox="1"/>
          <p:nvPr/>
        </p:nvSpPr>
        <p:spPr>
          <a:xfrm>
            <a:off x="373407" y="3921324"/>
            <a:ext cx="4078483" cy="1622584"/>
          </a:xfrm>
          <a:prstGeom prst="rect">
            <a:avLst/>
          </a:prstGeom>
          <a:noFill/>
        </p:spPr>
        <p:txBody>
          <a:bodyPr wrap="square" rtlCol="0">
            <a:spAutoFit/>
          </a:bodyPr>
          <a:lstStyle/>
          <a:p>
            <a:pPr algn="just"/>
            <a:r>
              <a:rPr lang="en-GB" sz="1400" dirty="0"/>
              <a:t>Gas exchange of the wildtype (WT), measured across three cycles (each spanning one week), was compared to assess differences in the parameters. Significant variation was observed between cycles, indicating that gas exchange is dynamic and influenced by plant age and climatic conditions. This leads to the conclusion that, for accurate assessment, VC must be measured concurrently in each cycle. p &lt; 0.1 = * ; p &lt;0.01 = ** ; p &lt; 0.001 = ***</a:t>
            </a:r>
            <a:endParaRPr lang="en-IN" sz="1400" dirty="0"/>
          </a:p>
        </p:txBody>
      </p:sp>
      <p:grpSp>
        <p:nvGrpSpPr>
          <p:cNvPr id="6" name="Group 5">
            <a:extLst>
              <a:ext uri="{FF2B5EF4-FFF2-40B4-BE49-F238E27FC236}">
                <a16:creationId xmlns:a16="http://schemas.microsoft.com/office/drawing/2014/main" id="{66C97800-E3AC-7579-21FB-4FA39523E3DC}"/>
              </a:ext>
            </a:extLst>
          </p:cNvPr>
          <p:cNvGrpSpPr/>
          <p:nvPr/>
        </p:nvGrpSpPr>
        <p:grpSpPr>
          <a:xfrm>
            <a:off x="218908" y="1129533"/>
            <a:ext cx="3082283" cy="2342045"/>
            <a:chOff x="266700" y="1317249"/>
            <a:chExt cx="3641421" cy="2621052"/>
          </a:xfrm>
        </p:grpSpPr>
        <p:graphicFrame>
          <p:nvGraphicFramePr>
            <p:cNvPr id="62" name="Chart 61">
              <a:extLst>
                <a:ext uri="{FF2B5EF4-FFF2-40B4-BE49-F238E27FC236}">
                  <a16:creationId xmlns:a16="http://schemas.microsoft.com/office/drawing/2014/main" id="{DD19F73F-C42E-2FFC-2A06-B25CCA155266}"/>
                </a:ext>
              </a:extLst>
            </p:cNvPr>
            <p:cNvGraphicFramePr>
              <a:graphicFrameLocks/>
            </p:cNvGraphicFramePr>
            <p:nvPr>
              <p:extLst>
                <p:ext uri="{D42A27DB-BD31-4B8C-83A1-F6EECF244321}">
                  <p14:modId xmlns:p14="http://schemas.microsoft.com/office/powerpoint/2010/main" val="3940214414"/>
                </p:ext>
              </p:extLst>
            </p:nvPr>
          </p:nvGraphicFramePr>
          <p:xfrm>
            <a:off x="266700" y="1317249"/>
            <a:ext cx="3641421" cy="2478137"/>
          </p:xfrm>
          <a:graphic>
            <a:graphicData uri="http://schemas.openxmlformats.org/drawingml/2006/chart">
              <c:chart xmlns:c="http://schemas.openxmlformats.org/drawingml/2006/chart" xmlns:r="http://schemas.openxmlformats.org/officeDocument/2006/relationships" r:id="rId2"/>
            </a:graphicData>
          </a:graphic>
        </p:graphicFrame>
        <p:sp>
          <p:nvSpPr>
            <p:cNvPr id="63" name="TextBox 62">
              <a:extLst>
                <a:ext uri="{FF2B5EF4-FFF2-40B4-BE49-F238E27FC236}">
                  <a16:creationId xmlns:a16="http://schemas.microsoft.com/office/drawing/2014/main" id="{3DEE26C9-DA7D-6106-93F1-E7DDB7491C43}"/>
                </a:ext>
              </a:extLst>
            </p:cNvPr>
            <p:cNvSpPr txBox="1"/>
            <p:nvPr/>
          </p:nvSpPr>
          <p:spPr>
            <a:xfrm>
              <a:off x="996930" y="3679970"/>
              <a:ext cx="1352548" cy="258331"/>
            </a:xfrm>
            <a:prstGeom prst="rect">
              <a:avLst/>
            </a:prstGeom>
            <a:noFill/>
          </p:spPr>
          <p:txBody>
            <a:bodyPr wrap="none" rtlCol="0">
              <a:spAutoFit/>
            </a:bodyPr>
            <a:lstStyle/>
            <a:p>
              <a:r>
                <a:rPr lang="en-IN" sz="900" dirty="0">
                  <a:solidFill>
                    <a:srgbClr val="0070C0"/>
                  </a:solidFill>
                </a:rPr>
                <a:t>F=(2,20)2.15, p=0.05</a:t>
              </a:r>
            </a:p>
          </p:txBody>
        </p:sp>
        <p:cxnSp>
          <p:nvCxnSpPr>
            <p:cNvPr id="64" name="Straight Connector 63">
              <a:extLst>
                <a:ext uri="{FF2B5EF4-FFF2-40B4-BE49-F238E27FC236}">
                  <a16:creationId xmlns:a16="http://schemas.microsoft.com/office/drawing/2014/main" id="{3922066E-5FD8-5F20-D427-D47219FA54CF}"/>
                </a:ext>
              </a:extLst>
            </p:cNvPr>
            <p:cNvCxnSpPr/>
            <p:nvPr/>
          </p:nvCxnSpPr>
          <p:spPr>
            <a:xfrm>
              <a:off x="1188513" y="1926906"/>
              <a:ext cx="93567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A533F216-1A35-C5CB-A8B8-78EE2F7B6B41}"/>
                </a:ext>
              </a:extLst>
            </p:cNvPr>
            <p:cNvCxnSpPr/>
            <p:nvPr/>
          </p:nvCxnSpPr>
          <p:spPr>
            <a:xfrm>
              <a:off x="1184501" y="1926898"/>
              <a:ext cx="0" cy="324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16AC1F54-3E3D-701D-6EF9-B915052145B2}"/>
                </a:ext>
              </a:extLst>
            </p:cNvPr>
            <p:cNvCxnSpPr/>
            <p:nvPr/>
          </p:nvCxnSpPr>
          <p:spPr>
            <a:xfrm>
              <a:off x="2122767" y="1923045"/>
              <a:ext cx="0" cy="216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95275167-E849-00C8-2763-9C67A4D598EB}"/>
                </a:ext>
              </a:extLst>
            </p:cNvPr>
            <p:cNvCxnSpPr>
              <a:cxnSpLocks/>
            </p:cNvCxnSpPr>
            <p:nvPr/>
          </p:nvCxnSpPr>
          <p:spPr>
            <a:xfrm>
              <a:off x="1183901" y="2093595"/>
              <a:ext cx="382775"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04FCEF70-B349-3F44-E4F1-71409A5624A1}"/>
                </a:ext>
              </a:extLst>
            </p:cNvPr>
            <p:cNvCxnSpPr/>
            <p:nvPr/>
          </p:nvCxnSpPr>
          <p:spPr>
            <a:xfrm>
              <a:off x="1559097" y="2090346"/>
              <a:ext cx="0" cy="720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69" name="TextBox 68">
              <a:extLst>
                <a:ext uri="{FF2B5EF4-FFF2-40B4-BE49-F238E27FC236}">
                  <a16:creationId xmlns:a16="http://schemas.microsoft.com/office/drawing/2014/main" id="{D9EE324F-3882-6F3A-B7B4-2F2A1B441722}"/>
                </a:ext>
              </a:extLst>
            </p:cNvPr>
            <p:cNvSpPr txBox="1"/>
            <p:nvPr/>
          </p:nvSpPr>
          <p:spPr>
            <a:xfrm>
              <a:off x="1187667" y="1962207"/>
              <a:ext cx="271191" cy="223887"/>
            </a:xfrm>
            <a:prstGeom prst="rect">
              <a:avLst/>
            </a:prstGeom>
            <a:noFill/>
          </p:spPr>
          <p:txBody>
            <a:bodyPr wrap="none" rtlCol="0">
              <a:spAutoFit/>
            </a:bodyPr>
            <a:lstStyle/>
            <a:p>
              <a:r>
                <a:rPr lang="en-IN" sz="700" dirty="0"/>
                <a:t>*</a:t>
              </a:r>
            </a:p>
          </p:txBody>
        </p:sp>
        <p:sp>
          <p:nvSpPr>
            <p:cNvPr id="70" name="TextBox 69">
              <a:extLst>
                <a:ext uri="{FF2B5EF4-FFF2-40B4-BE49-F238E27FC236}">
                  <a16:creationId xmlns:a16="http://schemas.microsoft.com/office/drawing/2014/main" id="{02D7BDA3-A7AB-8BD8-F412-23F696B72CE1}"/>
                </a:ext>
              </a:extLst>
            </p:cNvPr>
            <p:cNvSpPr txBox="1"/>
            <p:nvPr/>
          </p:nvSpPr>
          <p:spPr>
            <a:xfrm>
              <a:off x="1446811" y="1801116"/>
              <a:ext cx="271191" cy="223887"/>
            </a:xfrm>
            <a:prstGeom prst="rect">
              <a:avLst/>
            </a:prstGeom>
            <a:noFill/>
          </p:spPr>
          <p:txBody>
            <a:bodyPr wrap="none" rtlCol="0">
              <a:spAutoFit/>
            </a:bodyPr>
            <a:lstStyle/>
            <a:p>
              <a:r>
                <a:rPr lang="en-IN" sz="700" dirty="0"/>
                <a:t>*</a:t>
              </a:r>
            </a:p>
          </p:txBody>
        </p:sp>
        <p:cxnSp>
          <p:nvCxnSpPr>
            <p:cNvPr id="71" name="Straight Connector 70">
              <a:extLst>
                <a:ext uri="{FF2B5EF4-FFF2-40B4-BE49-F238E27FC236}">
                  <a16:creationId xmlns:a16="http://schemas.microsoft.com/office/drawing/2014/main" id="{92242B6C-8147-589C-82F3-2EB1484EB539}"/>
                </a:ext>
              </a:extLst>
            </p:cNvPr>
            <p:cNvCxnSpPr/>
            <p:nvPr/>
          </p:nvCxnSpPr>
          <p:spPr>
            <a:xfrm>
              <a:off x="3061189" y="1916558"/>
              <a:ext cx="46800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AB8B7759-EE0E-1496-38F4-8F3982BB9D4E}"/>
                </a:ext>
              </a:extLst>
            </p:cNvPr>
            <p:cNvCxnSpPr/>
            <p:nvPr/>
          </p:nvCxnSpPr>
          <p:spPr>
            <a:xfrm>
              <a:off x="2550177" y="1946359"/>
              <a:ext cx="0" cy="72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340DB9FC-B5A7-EDEE-36F2-1F84E25D6902}"/>
                </a:ext>
              </a:extLst>
            </p:cNvPr>
            <p:cNvCxnSpPr/>
            <p:nvPr/>
          </p:nvCxnSpPr>
          <p:spPr>
            <a:xfrm>
              <a:off x="3524110" y="1913574"/>
              <a:ext cx="0" cy="288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6AAA54BD-D825-33ED-0AAB-2D07C3AA0FE3}"/>
                </a:ext>
              </a:extLst>
            </p:cNvPr>
            <p:cNvCxnSpPr/>
            <p:nvPr/>
          </p:nvCxnSpPr>
          <p:spPr>
            <a:xfrm>
              <a:off x="2546850" y="1949450"/>
              <a:ext cx="46800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F30CED9C-5126-5569-9F89-9A228D5F0F66}"/>
                </a:ext>
              </a:extLst>
            </p:cNvPr>
            <p:cNvCxnSpPr/>
            <p:nvPr/>
          </p:nvCxnSpPr>
          <p:spPr>
            <a:xfrm>
              <a:off x="3012215" y="1946938"/>
              <a:ext cx="0" cy="9720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76" name="TextBox 75">
              <a:extLst>
                <a:ext uri="{FF2B5EF4-FFF2-40B4-BE49-F238E27FC236}">
                  <a16:creationId xmlns:a16="http://schemas.microsoft.com/office/drawing/2014/main" id="{8B982E4E-7541-1829-8A76-62C763348F54}"/>
                </a:ext>
              </a:extLst>
            </p:cNvPr>
            <p:cNvSpPr txBox="1"/>
            <p:nvPr/>
          </p:nvSpPr>
          <p:spPr>
            <a:xfrm>
              <a:off x="2634556" y="1815096"/>
              <a:ext cx="309700" cy="200055"/>
            </a:xfrm>
            <a:prstGeom prst="rect">
              <a:avLst/>
            </a:prstGeom>
            <a:noFill/>
          </p:spPr>
          <p:txBody>
            <a:bodyPr wrap="none" rtlCol="0">
              <a:spAutoFit/>
            </a:bodyPr>
            <a:lstStyle/>
            <a:p>
              <a:r>
                <a:rPr lang="en-IN" sz="700" dirty="0"/>
                <a:t>***</a:t>
              </a:r>
            </a:p>
          </p:txBody>
        </p:sp>
        <p:sp>
          <p:nvSpPr>
            <p:cNvPr id="77" name="TextBox 76">
              <a:extLst>
                <a:ext uri="{FF2B5EF4-FFF2-40B4-BE49-F238E27FC236}">
                  <a16:creationId xmlns:a16="http://schemas.microsoft.com/office/drawing/2014/main" id="{CC1A3632-AA06-01C0-9E80-5334C89231C8}"/>
                </a:ext>
              </a:extLst>
            </p:cNvPr>
            <p:cNvSpPr txBox="1"/>
            <p:nvPr/>
          </p:nvSpPr>
          <p:spPr>
            <a:xfrm>
              <a:off x="3167368" y="1782304"/>
              <a:ext cx="309700" cy="200055"/>
            </a:xfrm>
            <a:prstGeom prst="rect">
              <a:avLst/>
            </a:prstGeom>
            <a:noFill/>
          </p:spPr>
          <p:txBody>
            <a:bodyPr wrap="none" rtlCol="0">
              <a:spAutoFit/>
            </a:bodyPr>
            <a:lstStyle/>
            <a:p>
              <a:r>
                <a:rPr lang="en-IN" sz="700" dirty="0"/>
                <a:t>***</a:t>
              </a:r>
            </a:p>
          </p:txBody>
        </p:sp>
        <p:cxnSp>
          <p:nvCxnSpPr>
            <p:cNvPr id="78" name="Straight Connector 77">
              <a:extLst>
                <a:ext uri="{FF2B5EF4-FFF2-40B4-BE49-F238E27FC236}">
                  <a16:creationId xmlns:a16="http://schemas.microsoft.com/office/drawing/2014/main" id="{E5327167-97B0-F493-3EAD-CF8EF538DC91}"/>
                </a:ext>
              </a:extLst>
            </p:cNvPr>
            <p:cNvCxnSpPr/>
            <p:nvPr/>
          </p:nvCxnSpPr>
          <p:spPr>
            <a:xfrm>
              <a:off x="3062807" y="1912472"/>
              <a:ext cx="0" cy="10080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9E3E16B6-70CE-8B20-3B43-AF545483FE02}"/>
                </a:ext>
              </a:extLst>
            </p:cNvPr>
            <p:cNvSpPr txBox="1"/>
            <p:nvPr/>
          </p:nvSpPr>
          <p:spPr>
            <a:xfrm>
              <a:off x="2360206" y="3679970"/>
              <a:ext cx="1500264" cy="258331"/>
            </a:xfrm>
            <a:prstGeom prst="rect">
              <a:avLst/>
            </a:prstGeom>
            <a:noFill/>
          </p:spPr>
          <p:txBody>
            <a:bodyPr wrap="none" rtlCol="0">
              <a:spAutoFit/>
            </a:bodyPr>
            <a:lstStyle/>
            <a:p>
              <a:r>
                <a:rPr lang="en-IN" sz="900" dirty="0">
                  <a:solidFill>
                    <a:srgbClr val="0070C0"/>
                  </a:solidFill>
                </a:rPr>
                <a:t>(F=(2,20) 45, p=0.0001)</a:t>
              </a:r>
            </a:p>
          </p:txBody>
        </p:sp>
      </p:grpSp>
      <p:grpSp>
        <p:nvGrpSpPr>
          <p:cNvPr id="7" name="Group 6">
            <a:extLst>
              <a:ext uri="{FF2B5EF4-FFF2-40B4-BE49-F238E27FC236}">
                <a16:creationId xmlns:a16="http://schemas.microsoft.com/office/drawing/2014/main" id="{52753AB3-2246-5D13-5158-420FDE3F811B}"/>
              </a:ext>
            </a:extLst>
          </p:cNvPr>
          <p:cNvGrpSpPr/>
          <p:nvPr/>
        </p:nvGrpSpPr>
        <p:grpSpPr>
          <a:xfrm>
            <a:off x="3561544" y="1138583"/>
            <a:ext cx="3097425" cy="2323945"/>
            <a:chOff x="3943581" y="1337505"/>
            <a:chExt cx="3659310" cy="2600796"/>
          </a:xfrm>
        </p:grpSpPr>
        <p:graphicFrame>
          <p:nvGraphicFramePr>
            <p:cNvPr id="39" name="Chart 38">
              <a:extLst>
                <a:ext uri="{FF2B5EF4-FFF2-40B4-BE49-F238E27FC236}">
                  <a16:creationId xmlns:a16="http://schemas.microsoft.com/office/drawing/2014/main" id="{4EAF97B7-852C-B918-A147-C4AB86125604}"/>
                </a:ext>
              </a:extLst>
            </p:cNvPr>
            <p:cNvGraphicFramePr>
              <a:graphicFrameLocks/>
            </p:cNvGraphicFramePr>
            <p:nvPr>
              <p:extLst>
                <p:ext uri="{D42A27DB-BD31-4B8C-83A1-F6EECF244321}">
                  <p14:modId xmlns:p14="http://schemas.microsoft.com/office/powerpoint/2010/main" val="3563675705"/>
                </p:ext>
              </p:extLst>
            </p:nvPr>
          </p:nvGraphicFramePr>
          <p:xfrm>
            <a:off x="3943581" y="1337505"/>
            <a:ext cx="3641421" cy="2478138"/>
          </p:xfrm>
          <a:graphic>
            <a:graphicData uri="http://schemas.openxmlformats.org/drawingml/2006/chart">
              <c:chart xmlns:c="http://schemas.openxmlformats.org/drawingml/2006/chart" xmlns:r="http://schemas.openxmlformats.org/officeDocument/2006/relationships" r:id="rId3"/>
            </a:graphicData>
          </a:graphic>
        </p:graphicFrame>
        <p:sp>
          <p:nvSpPr>
            <p:cNvPr id="40" name="TextBox 39">
              <a:extLst>
                <a:ext uri="{FF2B5EF4-FFF2-40B4-BE49-F238E27FC236}">
                  <a16:creationId xmlns:a16="http://schemas.microsoft.com/office/drawing/2014/main" id="{9B4A4099-CCC2-DC8E-F86D-3C488FDD1AF9}"/>
                </a:ext>
              </a:extLst>
            </p:cNvPr>
            <p:cNvSpPr txBox="1"/>
            <p:nvPr/>
          </p:nvSpPr>
          <p:spPr>
            <a:xfrm>
              <a:off x="4737725" y="3679970"/>
              <a:ext cx="1314672" cy="258331"/>
            </a:xfrm>
            <a:prstGeom prst="rect">
              <a:avLst/>
            </a:prstGeom>
            <a:noFill/>
          </p:spPr>
          <p:txBody>
            <a:bodyPr wrap="none" rtlCol="0">
              <a:spAutoFit/>
            </a:bodyPr>
            <a:lstStyle/>
            <a:p>
              <a:r>
                <a:rPr lang="en-IN" sz="900" dirty="0">
                  <a:solidFill>
                    <a:srgbClr val="0070C0"/>
                  </a:solidFill>
                </a:rPr>
                <a:t>F=(2,20) 3.8, p=0.04</a:t>
              </a:r>
            </a:p>
          </p:txBody>
        </p:sp>
        <p:cxnSp>
          <p:nvCxnSpPr>
            <p:cNvPr id="41" name="Straight Connector 40">
              <a:extLst>
                <a:ext uri="{FF2B5EF4-FFF2-40B4-BE49-F238E27FC236}">
                  <a16:creationId xmlns:a16="http://schemas.microsoft.com/office/drawing/2014/main" id="{A256E701-5117-13D8-6E0A-736CB6FD4117}"/>
                </a:ext>
              </a:extLst>
            </p:cNvPr>
            <p:cNvCxnSpPr/>
            <p:nvPr/>
          </p:nvCxnSpPr>
          <p:spPr>
            <a:xfrm>
              <a:off x="4939644" y="2120576"/>
              <a:ext cx="850611"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4750FFC-19A4-3FBF-65CA-F194439CAD0E}"/>
                </a:ext>
              </a:extLst>
            </p:cNvPr>
            <p:cNvCxnSpPr/>
            <p:nvPr/>
          </p:nvCxnSpPr>
          <p:spPr>
            <a:xfrm>
              <a:off x="4946357" y="2111963"/>
              <a:ext cx="0" cy="324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2C382BA4-0F96-BB68-F631-09597D2195D8}"/>
                </a:ext>
              </a:extLst>
            </p:cNvPr>
            <p:cNvCxnSpPr/>
            <p:nvPr/>
          </p:nvCxnSpPr>
          <p:spPr>
            <a:xfrm>
              <a:off x="5785255" y="2113910"/>
              <a:ext cx="0" cy="6480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0983E0F1-8F23-AE0F-B0E3-A83D0B0F773A}"/>
                </a:ext>
              </a:extLst>
            </p:cNvPr>
            <p:cNvSpPr txBox="1"/>
            <p:nvPr/>
          </p:nvSpPr>
          <p:spPr>
            <a:xfrm>
              <a:off x="5135032" y="1998217"/>
              <a:ext cx="268022" cy="200055"/>
            </a:xfrm>
            <a:prstGeom prst="rect">
              <a:avLst/>
            </a:prstGeom>
            <a:noFill/>
          </p:spPr>
          <p:txBody>
            <a:bodyPr wrap="none" rtlCol="0">
              <a:spAutoFit/>
            </a:bodyPr>
            <a:lstStyle/>
            <a:p>
              <a:r>
                <a:rPr lang="en-IN" sz="700" dirty="0"/>
                <a:t>**</a:t>
              </a:r>
            </a:p>
          </p:txBody>
        </p:sp>
        <p:cxnSp>
          <p:nvCxnSpPr>
            <p:cNvPr id="51" name="Straight Connector 50">
              <a:extLst>
                <a:ext uri="{FF2B5EF4-FFF2-40B4-BE49-F238E27FC236}">
                  <a16:creationId xmlns:a16="http://schemas.microsoft.com/office/drawing/2014/main" id="{4F31C655-76AD-77EA-8606-4C568135A93F}"/>
                </a:ext>
              </a:extLst>
            </p:cNvPr>
            <p:cNvCxnSpPr/>
            <p:nvPr/>
          </p:nvCxnSpPr>
          <p:spPr>
            <a:xfrm>
              <a:off x="6253794" y="1930850"/>
              <a:ext cx="93600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2" name="Straight Connector 51">
              <a:extLst>
                <a:ext uri="{FF2B5EF4-FFF2-40B4-BE49-F238E27FC236}">
                  <a16:creationId xmlns:a16="http://schemas.microsoft.com/office/drawing/2014/main" id="{C4E3F6B6-110F-CC35-84DC-2C7A4FD5855B}"/>
                </a:ext>
              </a:extLst>
            </p:cNvPr>
            <p:cNvCxnSpPr/>
            <p:nvPr/>
          </p:nvCxnSpPr>
          <p:spPr>
            <a:xfrm>
              <a:off x="6256652" y="1930842"/>
              <a:ext cx="0" cy="324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051A469A-6970-A2EE-43E7-75645BCC750D}"/>
                </a:ext>
              </a:extLst>
            </p:cNvPr>
            <p:cNvCxnSpPr/>
            <p:nvPr/>
          </p:nvCxnSpPr>
          <p:spPr>
            <a:xfrm>
              <a:off x="7192613" y="1926989"/>
              <a:ext cx="0" cy="14400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254E4249-E48A-E984-6CE0-3B358748EC16}"/>
                </a:ext>
              </a:extLst>
            </p:cNvPr>
            <p:cNvCxnSpPr/>
            <p:nvPr/>
          </p:nvCxnSpPr>
          <p:spPr>
            <a:xfrm>
              <a:off x="6256991" y="2059159"/>
              <a:ext cx="43200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06185A34-86CB-987F-1FEF-0148E5F4FC48}"/>
                </a:ext>
              </a:extLst>
            </p:cNvPr>
            <p:cNvCxnSpPr/>
            <p:nvPr/>
          </p:nvCxnSpPr>
          <p:spPr>
            <a:xfrm>
              <a:off x="6691891" y="2065075"/>
              <a:ext cx="0" cy="805774"/>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49217C90-CF13-C15B-B9BD-A7B091E52BE3}"/>
                </a:ext>
              </a:extLst>
            </p:cNvPr>
            <p:cNvSpPr txBox="1"/>
            <p:nvPr/>
          </p:nvSpPr>
          <p:spPr>
            <a:xfrm>
              <a:off x="6576895" y="1807236"/>
              <a:ext cx="268022" cy="200055"/>
            </a:xfrm>
            <a:prstGeom prst="rect">
              <a:avLst/>
            </a:prstGeom>
            <a:noFill/>
          </p:spPr>
          <p:txBody>
            <a:bodyPr wrap="none" rtlCol="0">
              <a:spAutoFit/>
            </a:bodyPr>
            <a:lstStyle/>
            <a:p>
              <a:r>
                <a:rPr lang="en-IN" sz="700" dirty="0"/>
                <a:t>**</a:t>
              </a:r>
            </a:p>
          </p:txBody>
        </p:sp>
        <p:cxnSp>
          <p:nvCxnSpPr>
            <p:cNvPr id="57" name="Straight Connector 56">
              <a:extLst>
                <a:ext uri="{FF2B5EF4-FFF2-40B4-BE49-F238E27FC236}">
                  <a16:creationId xmlns:a16="http://schemas.microsoft.com/office/drawing/2014/main" id="{4569756E-A631-126F-3111-8F1B92595287}"/>
                </a:ext>
              </a:extLst>
            </p:cNvPr>
            <p:cNvCxnSpPr/>
            <p:nvPr/>
          </p:nvCxnSpPr>
          <p:spPr>
            <a:xfrm>
              <a:off x="6759389" y="2021857"/>
              <a:ext cx="0" cy="846062"/>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91A5A771-FD95-AD39-A9A7-F398591FEA3C}"/>
                </a:ext>
              </a:extLst>
            </p:cNvPr>
            <p:cNvCxnSpPr/>
            <p:nvPr/>
          </p:nvCxnSpPr>
          <p:spPr>
            <a:xfrm>
              <a:off x="6757794" y="2027348"/>
              <a:ext cx="432000" cy="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59" name="TextBox 58">
              <a:extLst>
                <a:ext uri="{FF2B5EF4-FFF2-40B4-BE49-F238E27FC236}">
                  <a16:creationId xmlns:a16="http://schemas.microsoft.com/office/drawing/2014/main" id="{0FDE05CF-1071-D03D-1CA0-086DF5C0A69B}"/>
                </a:ext>
              </a:extLst>
            </p:cNvPr>
            <p:cNvSpPr txBox="1"/>
            <p:nvPr/>
          </p:nvSpPr>
          <p:spPr>
            <a:xfrm>
              <a:off x="6333065" y="1936171"/>
              <a:ext cx="309700" cy="200055"/>
            </a:xfrm>
            <a:prstGeom prst="rect">
              <a:avLst/>
            </a:prstGeom>
            <a:noFill/>
          </p:spPr>
          <p:txBody>
            <a:bodyPr wrap="none" rtlCol="0">
              <a:spAutoFit/>
            </a:bodyPr>
            <a:lstStyle/>
            <a:p>
              <a:r>
                <a:rPr lang="en-IN" sz="700" dirty="0"/>
                <a:t>***</a:t>
              </a:r>
            </a:p>
          </p:txBody>
        </p:sp>
        <p:sp>
          <p:nvSpPr>
            <p:cNvPr id="60" name="TextBox 59">
              <a:extLst>
                <a:ext uri="{FF2B5EF4-FFF2-40B4-BE49-F238E27FC236}">
                  <a16:creationId xmlns:a16="http://schemas.microsoft.com/office/drawing/2014/main" id="{16CFEC9C-2EAB-60FF-053E-8B2D4A8DDC97}"/>
                </a:ext>
              </a:extLst>
            </p:cNvPr>
            <p:cNvSpPr txBox="1"/>
            <p:nvPr/>
          </p:nvSpPr>
          <p:spPr>
            <a:xfrm>
              <a:off x="6821365" y="1901243"/>
              <a:ext cx="309700" cy="200055"/>
            </a:xfrm>
            <a:prstGeom prst="rect">
              <a:avLst/>
            </a:prstGeom>
            <a:noFill/>
          </p:spPr>
          <p:txBody>
            <a:bodyPr wrap="none" rtlCol="0">
              <a:spAutoFit/>
            </a:bodyPr>
            <a:lstStyle/>
            <a:p>
              <a:r>
                <a:rPr lang="en-IN" sz="700" dirty="0"/>
                <a:t>***</a:t>
              </a:r>
            </a:p>
          </p:txBody>
        </p:sp>
        <p:sp>
          <p:nvSpPr>
            <p:cNvPr id="61" name="TextBox 60">
              <a:extLst>
                <a:ext uri="{FF2B5EF4-FFF2-40B4-BE49-F238E27FC236}">
                  <a16:creationId xmlns:a16="http://schemas.microsoft.com/office/drawing/2014/main" id="{E9AA9930-F5C9-AC6E-88EA-41396E12F446}"/>
                </a:ext>
              </a:extLst>
            </p:cNvPr>
            <p:cNvSpPr txBox="1"/>
            <p:nvPr/>
          </p:nvSpPr>
          <p:spPr>
            <a:xfrm>
              <a:off x="6151866" y="3679970"/>
              <a:ext cx="1451025" cy="258331"/>
            </a:xfrm>
            <a:prstGeom prst="rect">
              <a:avLst/>
            </a:prstGeom>
            <a:noFill/>
          </p:spPr>
          <p:txBody>
            <a:bodyPr wrap="none" rtlCol="0">
              <a:spAutoFit/>
            </a:bodyPr>
            <a:lstStyle/>
            <a:p>
              <a:r>
                <a:rPr lang="en-IN" sz="900" dirty="0">
                  <a:solidFill>
                    <a:srgbClr val="0070C0"/>
                  </a:solidFill>
                </a:rPr>
                <a:t>F=(2,20) 49.6, p=0.001</a:t>
              </a:r>
            </a:p>
          </p:txBody>
        </p:sp>
      </p:grpSp>
      <p:grpSp>
        <p:nvGrpSpPr>
          <p:cNvPr id="8" name="Group 7">
            <a:extLst>
              <a:ext uri="{FF2B5EF4-FFF2-40B4-BE49-F238E27FC236}">
                <a16:creationId xmlns:a16="http://schemas.microsoft.com/office/drawing/2014/main" id="{0846DCA7-0091-7B9E-9FBA-D503719D8759}"/>
              </a:ext>
            </a:extLst>
          </p:cNvPr>
          <p:cNvGrpSpPr/>
          <p:nvPr/>
        </p:nvGrpSpPr>
        <p:grpSpPr>
          <a:xfrm>
            <a:off x="6904179" y="1138583"/>
            <a:ext cx="3082281" cy="2308557"/>
            <a:chOff x="7513459" y="1337505"/>
            <a:chExt cx="3641419" cy="2583575"/>
          </a:xfrm>
        </p:grpSpPr>
        <p:graphicFrame>
          <p:nvGraphicFramePr>
            <p:cNvPr id="18" name="Chart 17">
              <a:extLst>
                <a:ext uri="{FF2B5EF4-FFF2-40B4-BE49-F238E27FC236}">
                  <a16:creationId xmlns:a16="http://schemas.microsoft.com/office/drawing/2014/main" id="{5EAC92BD-9A0C-0A5A-E50F-D3528D1BD357}"/>
                </a:ext>
              </a:extLst>
            </p:cNvPr>
            <p:cNvGraphicFramePr>
              <a:graphicFrameLocks/>
            </p:cNvGraphicFramePr>
            <p:nvPr>
              <p:extLst>
                <p:ext uri="{D42A27DB-BD31-4B8C-83A1-F6EECF244321}">
                  <p14:modId xmlns:p14="http://schemas.microsoft.com/office/powerpoint/2010/main" val="27821336"/>
                </p:ext>
              </p:extLst>
            </p:nvPr>
          </p:nvGraphicFramePr>
          <p:xfrm>
            <a:off x="7513459" y="1337505"/>
            <a:ext cx="3641419" cy="2478136"/>
          </p:xfrm>
          <a:graphic>
            <a:graphicData uri="http://schemas.openxmlformats.org/drawingml/2006/chart">
              <c:chart xmlns:c="http://schemas.openxmlformats.org/drawingml/2006/chart" xmlns:r="http://schemas.openxmlformats.org/officeDocument/2006/relationships" r:id="rId4"/>
            </a:graphicData>
          </a:graphic>
        </p:graphicFrame>
        <p:sp>
          <p:nvSpPr>
            <p:cNvPr id="19" name="TextBox 18">
              <a:extLst>
                <a:ext uri="{FF2B5EF4-FFF2-40B4-BE49-F238E27FC236}">
                  <a16:creationId xmlns:a16="http://schemas.microsoft.com/office/drawing/2014/main" id="{D2521878-9F1D-F267-C113-FBD27CF73AA6}"/>
                </a:ext>
              </a:extLst>
            </p:cNvPr>
            <p:cNvSpPr txBox="1"/>
            <p:nvPr/>
          </p:nvSpPr>
          <p:spPr>
            <a:xfrm>
              <a:off x="8394929" y="3679970"/>
              <a:ext cx="1310885" cy="241110"/>
            </a:xfrm>
            <a:prstGeom prst="rect">
              <a:avLst/>
            </a:prstGeom>
            <a:noFill/>
          </p:spPr>
          <p:txBody>
            <a:bodyPr wrap="none" rtlCol="0">
              <a:spAutoFit/>
            </a:bodyPr>
            <a:lstStyle/>
            <a:p>
              <a:r>
                <a:rPr lang="en-IN" sz="800" dirty="0">
                  <a:solidFill>
                    <a:srgbClr val="0070C0"/>
                  </a:solidFill>
                </a:rPr>
                <a:t>F=(2,20) 8.03, p=0.002</a:t>
              </a:r>
            </a:p>
          </p:txBody>
        </p:sp>
        <p:cxnSp>
          <p:nvCxnSpPr>
            <p:cNvPr id="20" name="Straight Connector 19">
              <a:extLst>
                <a:ext uri="{FF2B5EF4-FFF2-40B4-BE49-F238E27FC236}">
                  <a16:creationId xmlns:a16="http://schemas.microsoft.com/office/drawing/2014/main" id="{040DCC89-93DF-B240-63BE-9B67BCD71F91}"/>
                </a:ext>
              </a:extLst>
            </p:cNvPr>
            <p:cNvCxnSpPr>
              <a:cxnSpLocks/>
            </p:cNvCxnSpPr>
            <p:nvPr/>
          </p:nvCxnSpPr>
          <p:spPr>
            <a:xfrm>
              <a:off x="8615351" y="1978847"/>
              <a:ext cx="893141"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711F5856-F32C-3B60-463D-13644528E9FF}"/>
                </a:ext>
              </a:extLst>
            </p:cNvPr>
            <p:cNvCxnSpPr>
              <a:cxnSpLocks/>
            </p:cNvCxnSpPr>
            <p:nvPr/>
          </p:nvCxnSpPr>
          <p:spPr>
            <a:xfrm>
              <a:off x="8622314" y="1972335"/>
              <a:ext cx="0" cy="357776"/>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14034DF7-1DA1-DB09-E0A6-5DD7476F8988}"/>
                </a:ext>
              </a:extLst>
            </p:cNvPr>
            <p:cNvCxnSpPr/>
            <p:nvPr/>
          </p:nvCxnSpPr>
          <p:spPr>
            <a:xfrm>
              <a:off x="9509675" y="1967972"/>
              <a:ext cx="0" cy="25200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D26166F9-D9B3-54F8-AF1E-E34CACC574B9}"/>
                </a:ext>
              </a:extLst>
            </p:cNvPr>
            <p:cNvSpPr txBox="1"/>
            <p:nvPr/>
          </p:nvSpPr>
          <p:spPr>
            <a:xfrm>
              <a:off x="8881558" y="1835691"/>
              <a:ext cx="268022" cy="200055"/>
            </a:xfrm>
            <a:prstGeom prst="rect">
              <a:avLst/>
            </a:prstGeom>
            <a:noFill/>
          </p:spPr>
          <p:txBody>
            <a:bodyPr wrap="none" rtlCol="0">
              <a:spAutoFit/>
            </a:bodyPr>
            <a:lstStyle/>
            <a:p>
              <a:r>
                <a:rPr lang="en-IN" sz="700" dirty="0"/>
                <a:t>**</a:t>
              </a:r>
            </a:p>
          </p:txBody>
        </p:sp>
        <p:cxnSp>
          <p:nvCxnSpPr>
            <p:cNvPr id="24" name="Straight Connector 23">
              <a:extLst>
                <a:ext uri="{FF2B5EF4-FFF2-40B4-BE49-F238E27FC236}">
                  <a16:creationId xmlns:a16="http://schemas.microsoft.com/office/drawing/2014/main" id="{11E972C4-0DED-923C-EE7E-AB154DD8A217}"/>
                </a:ext>
              </a:extLst>
            </p:cNvPr>
            <p:cNvCxnSpPr>
              <a:cxnSpLocks/>
            </p:cNvCxnSpPr>
            <p:nvPr/>
          </p:nvCxnSpPr>
          <p:spPr>
            <a:xfrm>
              <a:off x="9074389" y="2085469"/>
              <a:ext cx="425305"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6618FFF9-54F5-DCEC-E333-FCE4912D207B}"/>
                </a:ext>
              </a:extLst>
            </p:cNvPr>
            <p:cNvCxnSpPr/>
            <p:nvPr/>
          </p:nvCxnSpPr>
          <p:spPr>
            <a:xfrm>
              <a:off x="9067360" y="2082987"/>
              <a:ext cx="0" cy="362598"/>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26" name="TextBox 25">
              <a:extLst>
                <a:ext uri="{FF2B5EF4-FFF2-40B4-BE49-F238E27FC236}">
                  <a16:creationId xmlns:a16="http://schemas.microsoft.com/office/drawing/2014/main" id="{C8C46D8E-5D28-1600-F3CF-C29747B740BB}"/>
                </a:ext>
              </a:extLst>
            </p:cNvPr>
            <p:cNvSpPr txBox="1"/>
            <p:nvPr/>
          </p:nvSpPr>
          <p:spPr>
            <a:xfrm>
              <a:off x="9103364" y="1952408"/>
              <a:ext cx="324217" cy="223888"/>
            </a:xfrm>
            <a:prstGeom prst="rect">
              <a:avLst/>
            </a:prstGeom>
            <a:noFill/>
          </p:spPr>
          <p:txBody>
            <a:bodyPr wrap="none" rtlCol="0">
              <a:spAutoFit/>
            </a:bodyPr>
            <a:lstStyle/>
            <a:p>
              <a:r>
                <a:rPr lang="en-IN" sz="700" dirty="0"/>
                <a:t>**</a:t>
              </a:r>
            </a:p>
          </p:txBody>
        </p:sp>
        <p:sp>
          <p:nvSpPr>
            <p:cNvPr id="27" name="TextBox 26">
              <a:extLst>
                <a:ext uri="{FF2B5EF4-FFF2-40B4-BE49-F238E27FC236}">
                  <a16:creationId xmlns:a16="http://schemas.microsoft.com/office/drawing/2014/main" id="{07A35816-8EA0-11D3-CEB9-8B02C515E4D6}"/>
                </a:ext>
              </a:extLst>
            </p:cNvPr>
            <p:cNvSpPr txBox="1"/>
            <p:nvPr/>
          </p:nvSpPr>
          <p:spPr>
            <a:xfrm>
              <a:off x="9648171" y="3679970"/>
              <a:ext cx="1371486" cy="241110"/>
            </a:xfrm>
            <a:prstGeom prst="rect">
              <a:avLst/>
            </a:prstGeom>
            <a:noFill/>
          </p:spPr>
          <p:txBody>
            <a:bodyPr wrap="none" rtlCol="0">
              <a:spAutoFit/>
            </a:bodyPr>
            <a:lstStyle/>
            <a:p>
              <a:r>
                <a:rPr lang="en-IN" sz="800" dirty="0">
                  <a:solidFill>
                    <a:srgbClr val="0070C0"/>
                  </a:solidFill>
                </a:rPr>
                <a:t>F=(2,20) 82.6, p=0.0001</a:t>
              </a:r>
            </a:p>
          </p:txBody>
        </p:sp>
        <p:cxnSp>
          <p:nvCxnSpPr>
            <p:cNvPr id="28" name="Straight Connector 27">
              <a:extLst>
                <a:ext uri="{FF2B5EF4-FFF2-40B4-BE49-F238E27FC236}">
                  <a16:creationId xmlns:a16="http://schemas.microsoft.com/office/drawing/2014/main" id="{3D5D77AC-B23B-6749-41C0-227E44A9789F}"/>
                </a:ext>
              </a:extLst>
            </p:cNvPr>
            <p:cNvCxnSpPr/>
            <p:nvPr/>
          </p:nvCxnSpPr>
          <p:spPr>
            <a:xfrm>
              <a:off x="9846106" y="1956487"/>
              <a:ext cx="936000"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82236690-6477-3E9F-C29F-147CA68CEBEC}"/>
                </a:ext>
              </a:extLst>
            </p:cNvPr>
            <p:cNvCxnSpPr>
              <a:cxnSpLocks/>
            </p:cNvCxnSpPr>
            <p:nvPr/>
          </p:nvCxnSpPr>
          <p:spPr>
            <a:xfrm flipH="1">
              <a:off x="9843289" y="1957066"/>
              <a:ext cx="2816" cy="432154"/>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8C4C58A-FA7F-931C-5235-8E47581818F3}"/>
                </a:ext>
              </a:extLst>
            </p:cNvPr>
            <p:cNvCxnSpPr>
              <a:cxnSpLocks/>
            </p:cNvCxnSpPr>
            <p:nvPr/>
          </p:nvCxnSpPr>
          <p:spPr>
            <a:xfrm>
              <a:off x="10778816" y="1959578"/>
              <a:ext cx="0" cy="71647"/>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FD78D7CA-9C91-7C7F-4145-8DA24C938CEC}"/>
                </a:ext>
              </a:extLst>
            </p:cNvPr>
            <p:cNvSpPr txBox="1"/>
            <p:nvPr/>
          </p:nvSpPr>
          <p:spPr>
            <a:xfrm>
              <a:off x="9945715" y="1952392"/>
              <a:ext cx="309700" cy="200055"/>
            </a:xfrm>
            <a:prstGeom prst="rect">
              <a:avLst/>
            </a:prstGeom>
            <a:noFill/>
          </p:spPr>
          <p:txBody>
            <a:bodyPr wrap="none" rtlCol="0">
              <a:spAutoFit/>
            </a:bodyPr>
            <a:lstStyle/>
            <a:p>
              <a:r>
                <a:rPr lang="en-IN" sz="700" dirty="0"/>
                <a:t>***</a:t>
              </a:r>
            </a:p>
          </p:txBody>
        </p:sp>
        <p:cxnSp>
          <p:nvCxnSpPr>
            <p:cNvPr id="32" name="Straight Connector 31">
              <a:extLst>
                <a:ext uri="{FF2B5EF4-FFF2-40B4-BE49-F238E27FC236}">
                  <a16:creationId xmlns:a16="http://schemas.microsoft.com/office/drawing/2014/main" id="{930EEF59-9652-97AA-6475-9D9467262E4D}"/>
                </a:ext>
              </a:extLst>
            </p:cNvPr>
            <p:cNvCxnSpPr/>
            <p:nvPr/>
          </p:nvCxnSpPr>
          <p:spPr>
            <a:xfrm>
              <a:off x="10396041" y="2031225"/>
              <a:ext cx="382775"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2FB33677-88FF-FD84-CB87-E0A530F280D8}"/>
                </a:ext>
              </a:extLst>
            </p:cNvPr>
            <p:cNvCxnSpPr>
              <a:cxnSpLocks/>
            </p:cNvCxnSpPr>
            <p:nvPr/>
          </p:nvCxnSpPr>
          <p:spPr>
            <a:xfrm>
              <a:off x="10400689" y="2041172"/>
              <a:ext cx="0" cy="657930"/>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CDF27FD-49BA-BA64-1E80-A111D89F80F2}"/>
                </a:ext>
              </a:extLst>
            </p:cNvPr>
            <p:cNvSpPr txBox="1"/>
            <p:nvPr/>
          </p:nvSpPr>
          <p:spPr>
            <a:xfrm>
              <a:off x="10395446" y="1906534"/>
              <a:ext cx="309700" cy="200055"/>
            </a:xfrm>
            <a:prstGeom prst="rect">
              <a:avLst/>
            </a:prstGeom>
            <a:noFill/>
          </p:spPr>
          <p:txBody>
            <a:bodyPr wrap="none" rtlCol="0">
              <a:spAutoFit/>
            </a:bodyPr>
            <a:lstStyle/>
            <a:p>
              <a:r>
                <a:rPr lang="en-IN" sz="700" dirty="0"/>
                <a:t>***</a:t>
              </a:r>
            </a:p>
          </p:txBody>
        </p:sp>
        <p:cxnSp>
          <p:nvCxnSpPr>
            <p:cNvPr id="35" name="Straight Connector 34">
              <a:extLst>
                <a:ext uri="{FF2B5EF4-FFF2-40B4-BE49-F238E27FC236}">
                  <a16:creationId xmlns:a16="http://schemas.microsoft.com/office/drawing/2014/main" id="{C7BC9A39-C896-2B20-50D5-A90258F773F0}"/>
                </a:ext>
              </a:extLst>
            </p:cNvPr>
            <p:cNvCxnSpPr/>
            <p:nvPr/>
          </p:nvCxnSpPr>
          <p:spPr>
            <a:xfrm>
              <a:off x="9951242" y="2076350"/>
              <a:ext cx="340244"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9CA25CDD-3A84-E651-883E-1EA908DEB5B2}"/>
                </a:ext>
              </a:extLst>
            </p:cNvPr>
            <p:cNvCxnSpPr>
              <a:cxnSpLocks/>
            </p:cNvCxnSpPr>
            <p:nvPr/>
          </p:nvCxnSpPr>
          <p:spPr>
            <a:xfrm>
              <a:off x="10291487" y="2076350"/>
              <a:ext cx="5147" cy="622029"/>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4CF7359F-86D8-8454-198B-AB422F68DAA5}"/>
                </a:ext>
              </a:extLst>
            </p:cNvPr>
            <p:cNvCxnSpPr>
              <a:cxnSpLocks/>
            </p:cNvCxnSpPr>
            <p:nvPr/>
          </p:nvCxnSpPr>
          <p:spPr>
            <a:xfrm flipH="1">
              <a:off x="9959550" y="2076350"/>
              <a:ext cx="2281" cy="297643"/>
            </a:xfrm>
            <a:prstGeom prst="line">
              <a:avLst/>
            </a:prstGeom>
            <a:ln w="12700"/>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21F05B80-6AD1-6AC8-37FE-BE865C790C0D}"/>
                </a:ext>
              </a:extLst>
            </p:cNvPr>
            <p:cNvSpPr txBox="1"/>
            <p:nvPr/>
          </p:nvSpPr>
          <p:spPr>
            <a:xfrm>
              <a:off x="10124544" y="1828433"/>
              <a:ext cx="324217" cy="223888"/>
            </a:xfrm>
            <a:prstGeom prst="rect">
              <a:avLst/>
            </a:prstGeom>
            <a:noFill/>
          </p:spPr>
          <p:txBody>
            <a:bodyPr wrap="none" rtlCol="0">
              <a:spAutoFit/>
            </a:bodyPr>
            <a:lstStyle/>
            <a:p>
              <a:r>
                <a:rPr lang="en-IN" sz="700" dirty="0"/>
                <a:t>**</a:t>
              </a:r>
            </a:p>
          </p:txBody>
        </p:sp>
      </p:grpSp>
      <p:grpSp>
        <p:nvGrpSpPr>
          <p:cNvPr id="9" name="Group 8">
            <a:extLst>
              <a:ext uri="{FF2B5EF4-FFF2-40B4-BE49-F238E27FC236}">
                <a16:creationId xmlns:a16="http://schemas.microsoft.com/office/drawing/2014/main" id="{CB440F0F-92E7-BA3B-1077-061864067C6F}"/>
              </a:ext>
            </a:extLst>
          </p:cNvPr>
          <p:cNvGrpSpPr/>
          <p:nvPr/>
        </p:nvGrpSpPr>
        <p:grpSpPr>
          <a:xfrm>
            <a:off x="4697253" y="3894779"/>
            <a:ext cx="5325362" cy="2303326"/>
            <a:chOff x="5567438" y="3916943"/>
            <a:chExt cx="6291404" cy="2577721"/>
          </a:xfrm>
        </p:grpSpPr>
        <p:graphicFrame>
          <p:nvGraphicFramePr>
            <p:cNvPr id="10" name="Chart 9">
              <a:extLst>
                <a:ext uri="{FF2B5EF4-FFF2-40B4-BE49-F238E27FC236}">
                  <a16:creationId xmlns:a16="http://schemas.microsoft.com/office/drawing/2014/main" id="{83C2C62A-5C3D-974A-CAE1-A6FA64BF9B96}"/>
                </a:ext>
              </a:extLst>
            </p:cNvPr>
            <p:cNvGraphicFramePr>
              <a:graphicFrameLocks/>
            </p:cNvGraphicFramePr>
            <p:nvPr>
              <p:extLst>
                <p:ext uri="{D42A27DB-BD31-4B8C-83A1-F6EECF244321}">
                  <p14:modId xmlns:p14="http://schemas.microsoft.com/office/powerpoint/2010/main" val="1388115937"/>
                </p:ext>
              </p:extLst>
            </p:nvPr>
          </p:nvGraphicFramePr>
          <p:xfrm>
            <a:off x="8834996" y="3916943"/>
            <a:ext cx="3023846" cy="249521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1" name="Chart 10">
              <a:extLst>
                <a:ext uri="{FF2B5EF4-FFF2-40B4-BE49-F238E27FC236}">
                  <a16:creationId xmlns:a16="http://schemas.microsoft.com/office/drawing/2014/main" id="{B2C986BA-4613-A48A-B2BA-049747A28D40}"/>
                </a:ext>
              </a:extLst>
            </p:cNvPr>
            <p:cNvGraphicFramePr>
              <a:graphicFrameLocks/>
            </p:cNvGraphicFramePr>
            <p:nvPr>
              <p:extLst>
                <p:ext uri="{D42A27DB-BD31-4B8C-83A1-F6EECF244321}">
                  <p14:modId xmlns:p14="http://schemas.microsoft.com/office/powerpoint/2010/main" val="3859614394"/>
                </p:ext>
              </p:extLst>
            </p:nvPr>
          </p:nvGraphicFramePr>
          <p:xfrm>
            <a:off x="5567438" y="4002331"/>
            <a:ext cx="3023846" cy="2492333"/>
          </p:xfrm>
          <a:graphic>
            <a:graphicData uri="http://schemas.openxmlformats.org/drawingml/2006/chart">
              <c:chart xmlns:c="http://schemas.openxmlformats.org/drawingml/2006/chart" xmlns:r="http://schemas.openxmlformats.org/officeDocument/2006/relationships" r:id="rId6"/>
            </a:graphicData>
          </a:graphic>
        </p:graphicFrame>
        <p:sp>
          <p:nvSpPr>
            <p:cNvPr id="12" name="Arrow: Down 11">
              <a:extLst>
                <a:ext uri="{FF2B5EF4-FFF2-40B4-BE49-F238E27FC236}">
                  <a16:creationId xmlns:a16="http://schemas.microsoft.com/office/drawing/2014/main" id="{24BDD833-0871-FED7-FB8A-108E37C1DD40}"/>
                </a:ext>
              </a:extLst>
            </p:cNvPr>
            <p:cNvSpPr/>
            <p:nvPr/>
          </p:nvSpPr>
          <p:spPr>
            <a:xfrm>
              <a:off x="6521115" y="4878324"/>
              <a:ext cx="188151" cy="206074"/>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Arrow: Down 12">
              <a:extLst>
                <a:ext uri="{FF2B5EF4-FFF2-40B4-BE49-F238E27FC236}">
                  <a16:creationId xmlns:a16="http://schemas.microsoft.com/office/drawing/2014/main" id="{2877225D-6712-D945-39A1-EB96DD75156D}"/>
                </a:ext>
              </a:extLst>
            </p:cNvPr>
            <p:cNvSpPr/>
            <p:nvPr/>
          </p:nvSpPr>
          <p:spPr>
            <a:xfrm>
              <a:off x="6971117" y="4683138"/>
              <a:ext cx="188151" cy="206074"/>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4" name="Arrow: Down 13">
              <a:extLst>
                <a:ext uri="{FF2B5EF4-FFF2-40B4-BE49-F238E27FC236}">
                  <a16:creationId xmlns:a16="http://schemas.microsoft.com/office/drawing/2014/main" id="{8EF6399A-D111-EA2C-9024-294F214EB56D}"/>
                </a:ext>
              </a:extLst>
            </p:cNvPr>
            <p:cNvSpPr/>
            <p:nvPr/>
          </p:nvSpPr>
          <p:spPr>
            <a:xfrm>
              <a:off x="7343674" y="4534329"/>
              <a:ext cx="188152" cy="20133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Arrow: Down 14">
              <a:extLst>
                <a:ext uri="{FF2B5EF4-FFF2-40B4-BE49-F238E27FC236}">
                  <a16:creationId xmlns:a16="http://schemas.microsoft.com/office/drawing/2014/main" id="{93120360-EB4F-7DE9-B1C0-CE28CEAF5BD4}"/>
                </a:ext>
              </a:extLst>
            </p:cNvPr>
            <p:cNvSpPr/>
            <p:nvPr/>
          </p:nvSpPr>
          <p:spPr>
            <a:xfrm>
              <a:off x="9819520" y="4945332"/>
              <a:ext cx="188151" cy="206074"/>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Arrow: Down 15">
              <a:extLst>
                <a:ext uri="{FF2B5EF4-FFF2-40B4-BE49-F238E27FC236}">
                  <a16:creationId xmlns:a16="http://schemas.microsoft.com/office/drawing/2014/main" id="{27DE7A5E-DD79-AE4A-8F54-141EC3B86BC2}"/>
                </a:ext>
              </a:extLst>
            </p:cNvPr>
            <p:cNvSpPr/>
            <p:nvPr/>
          </p:nvSpPr>
          <p:spPr>
            <a:xfrm>
              <a:off x="10269522" y="4750146"/>
              <a:ext cx="188151" cy="206074"/>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7" name="Arrow: Down 16">
              <a:extLst>
                <a:ext uri="{FF2B5EF4-FFF2-40B4-BE49-F238E27FC236}">
                  <a16:creationId xmlns:a16="http://schemas.microsoft.com/office/drawing/2014/main" id="{679DAACA-5EA9-8377-8522-30A049FB071A}"/>
                </a:ext>
              </a:extLst>
            </p:cNvPr>
            <p:cNvSpPr/>
            <p:nvPr/>
          </p:nvSpPr>
          <p:spPr>
            <a:xfrm>
              <a:off x="10667739" y="4524042"/>
              <a:ext cx="188152" cy="201339"/>
            </a:xfrm>
            <a:prstGeom prst="down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80" name="TextBox 79">
            <a:extLst>
              <a:ext uri="{FF2B5EF4-FFF2-40B4-BE49-F238E27FC236}">
                <a16:creationId xmlns:a16="http://schemas.microsoft.com/office/drawing/2014/main" id="{CAD1F073-9836-7B32-3A99-E2EE07553270}"/>
              </a:ext>
            </a:extLst>
          </p:cNvPr>
          <p:cNvSpPr txBox="1"/>
          <p:nvPr/>
        </p:nvSpPr>
        <p:spPr>
          <a:xfrm>
            <a:off x="1447866" y="90778"/>
            <a:ext cx="8829895" cy="707886"/>
          </a:xfrm>
          <a:prstGeom prst="rect">
            <a:avLst/>
          </a:prstGeom>
          <a:noFill/>
        </p:spPr>
        <p:txBody>
          <a:bodyPr wrap="square" rtlCol="0">
            <a:spAutoFit/>
          </a:bodyPr>
          <a:lstStyle/>
          <a:p>
            <a:pPr algn="ctr"/>
            <a:r>
              <a:rPr lang="en-GB" sz="2000" b="1" dirty="0"/>
              <a:t>Gas exchange in WT varies significantly across cycles, reflecting influence of plant age and climatic conditions</a:t>
            </a:r>
            <a:endParaRPr lang="en-IN" sz="2000" b="1" dirty="0"/>
          </a:p>
        </p:txBody>
      </p:sp>
      <p:grpSp>
        <p:nvGrpSpPr>
          <p:cNvPr id="81" name="Group 80">
            <a:extLst>
              <a:ext uri="{FF2B5EF4-FFF2-40B4-BE49-F238E27FC236}">
                <a16:creationId xmlns:a16="http://schemas.microsoft.com/office/drawing/2014/main" id="{38AC8589-8164-E30A-C8C1-A948A4C21A03}"/>
              </a:ext>
            </a:extLst>
          </p:cNvPr>
          <p:cNvGrpSpPr/>
          <p:nvPr/>
        </p:nvGrpSpPr>
        <p:grpSpPr>
          <a:xfrm>
            <a:off x="0" y="33867"/>
            <a:ext cx="1586039" cy="1066650"/>
            <a:chOff x="2888758" y="1161970"/>
            <a:chExt cx="1421985" cy="948534"/>
          </a:xfrm>
        </p:grpSpPr>
        <p:sp>
          <p:nvSpPr>
            <p:cNvPr id="82" name="Rectangle 81">
              <a:extLst>
                <a:ext uri="{FF2B5EF4-FFF2-40B4-BE49-F238E27FC236}">
                  <a16:creationId xmlns:a16="http://schemas.microsoft.com/office/drawing/2014/main" id="{853382B5-2E54-D4CC-B177-36B8F21BF2F8}"/>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3" name="TextBox 82">
              <a:extLst>
                <a:ext uri="{FF2B5EF4-FFF2-40B4-BE49-F238E27FC236}">
                  <a16:creationId xmlns:a16="http://schemas.microsoft.com/office/drawing/2014/main" id="{B4BF67EA-60B6-3B1E-9688-221C57C9F508}"/>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84" name="TextBox 83">
              <a:extLst>
                <a:ext uri="{FF2B5EF4-FFF2-40B4-BE49-F238E27FC236}">
                  <a16:creationId xmlns:a16="http://schemas.microsoft.com/office/drawing/2014/main" id="{C9CB006B-55BD-009A-44F9-664D2102EB7F}"/>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85" name="TextBox 84">
              <a:extLst>
                <a:ext uri="{FF2B5EF4-FFF2-40B4-BE49-F238E27FC236}">
                  <a16:creationId xmlns:a16="http://schemas.microsoft.com/office/drawing/2014/main" id="{C686FBE0-8B5B-CD5E-7532-BE075AA315F5}"/>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1419632197"/>
      </p:ext>
    </p:extLst>
  </p:cSld>
  <p:clrMapOvr>
    <a:masterClrMapping/>
  </p:clrMapOvr>
  <mc:AlternateContent xmlns:mc="http://schemas.openxmlformats.org/markup-compatibility/2006" xmlns:p14="http://schemas.microsoft.com/office/powerpoint/2010/main">
    <mc:Choice Requires="p14">
      <p:transition spd="slow" p14:dur="2000" advTm="1899"/>
    </mc:Choice>
    <mc:Fallback xmlns="">
      <p:transition spd="slow" advTm="189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5C1A7-A578-B83A-9739-0BC5ACFB3C8F}"/>
            </a:ext>
          </a:extLst>
        </p:cNvPr>
        <p:cNvGrpSpPr/>
        <p:nvPr/>
      </p:nvGrpSpPr>
      <p:grpSpPr>
        <a:xfrm>
          <a:off x="0" y="0"/>
          <a:ext cx="0" cy="0"/>
          <a:chOff x="0" y="0"/>
          <a:chExt cx="0" cy="0"/>
        </a:xfrm>
      </p:grpSpPr>
      <p:sp>
        <p:nvSpPr>
          <p:cNvPr id="2" name="Date Placeholder 1">
            <a:extLst>
              <a:ext uri="{FF2B5EF4-FFF2-40B4-BE49-F238E27FC236}">
                <a16:creationId xmlns:a16="http://schemas.microsoft.com/office/drawing/2014/main" id="{B542172F-A2EA-2A4F-A692-3B42788884DF}"/>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1A416E29-F9DD-57C1-5FCF-DDD435070AF1}"/>
              </a:ext>
            </a:extLst>
          </p:cNvPr>
          <p:cNvSpPr>
            <a:spLocks noGrp="1"/>
          </p:cNvSpPr>
          <p:nvPr>
            <p:ph type="sldNum" sz="quarter" idx="12"/>
          </p:nvPr>
        </p:nvSpPr>
        <p:spPr/>
        <p:txBody>
          <a:bodyPr/>
          <a:lstStyle/>
          <a:p>
            <a:fld id="{EC308492-14DF-7142-AD33-E6718D512BEF}" type="slidenum">
              <a:rPr lang="en-US" smtClean="0"/>
              <a:t>11</a:t>
            </a:fld>
            <a:endParaRPr lang="en-US"/>
          </a:p>
        </p:txBody>
      </p:sp>
      <p:sp>
        <p:nvSpPr>
          <p:cNvPr id="4" name="TextBox 3">
            <a:extLst>
              <a:ext uri="{FF2B5EF4-FFF2-40B4-BE49-F238E27FC236}">
                <a16:creationId xmlns:a16="http://schemas.microsoft.com/office/drawing/2014/main" id="{9F995D9F-AA9C-035B-CCFA-D39F8D8B32FC}"/>
              </a:ext>
            </a:extLst>
          </p:cNvPr>
          <p:cNvSpPr txBox="1"/>
          <p:nvPr/>
        </p:nvSpPr>
        <p:spPr>
          <a:xfrm>
            <a:off x="587937" y="1948353"/>
            <a:ext cx="9111125" cy="2708434"/>
          </a:xfrm>
          <a:prstGeom prst="rect">
            <a:avLst/>
          </a:prstGeom>
          <a:noFill/>
        </p:spPr>
        <p:txBody>
          <a:bodyPr wrap="square" rtlCol="0">
            <a:spAutoFit/>
          </a:bodyPr>
          <a:lstStyle/>
          <a:p>
            <a:pPr marL="285750" indent="-285750">
              <a:spcAft>
                <a:spcPts val="1800"/>
              </a:spcAft>
              <a:buFont typeface="Arial" panose="020B0604020202020204" pitchFamily="34" charset="0"/>
              <a:buChar char="•"/>
            </a:pPr>
            <a:r>
              <a:rPr lang="en-IN" sz="2000" dirty="0"/>
              <a:t>In the coming year, measurement of the gas exchange will start from mid-week of April to August until we can reach the 5</a:t>
            </a:r>
            <a:r>
              <a:rPr lang="en-IN" sz="2000" baseline="30000" dirty="0"/>
              <a:t>th</a:t>
            </a:r>
            <a:r>
              <a:rPr lang="en-IN" sz="2000" dirty="0"/>
              <a:t> leaf of the plant</a:t>
            </a:r>
          </a:p>
          <a:p>
            <a:pPr marL="285750" indent="-285750">
              <a:spcAft>
                <a:spcPts val="1800"/>
              </a:spcAft>
              <a:buFont typeface="Arial" panose="020B0604020202020204" pitchFamily="34" charset="0"/>
              <a:buChar char="•"/>
            </a:pPr>
            <a:r>
              <a:rPr lang="en-IN" sz="2000" dirty="0"/>
              <a:t>Rather than comparing the transgenic lines with wildtypes it will be compared with vector controls or, one VC and one WT</a:t>
            </a:r>
          </a:p>
          <a:p>
            <a:pPr marL="285750" indent="-285750">
              <a:spcAft>
                <a:spcPts val="1800"/>
              </a:spcAft>
              <a:buFont typeface="Arial" panose="020B0604020202020204" pitchFamily="34" charset="0"/>
              <a:buChar char="•"/>
            </a:pPr>
            <a:r>
              <a:rPr lang="en-IN" sz="2000" dirty="0"/>
              <a:t>In addition to gas exchange, Chlorophyll </a:t>
            </a:r>
            <a:r>
              <a:rPr lang="en-IN" sz="2000" i="1" dirty="0"/>
              <a:t>a</a:t>
            </a:r>
            <a:r>
              <a:rPr lang="en-IN" sz="2000" dirty="0"/>
              <a:t> fluorescence of cassava will be measured using </a:t>
            </a:r>
            <a:r>
              <a:rPr lang="en-IN" sz="2000" dirty="0" err="1"/>
              <a:t>HandyPEA</a:t>
            </a:r>
            <a:r>
              <a:rPr lang="en-IN" sz="2000" dirty="0"/>
              <a:t>. As the measurement of </a:t>
            </a:r>
            <a:r>
              <a:rPr lang="en-IN" sz="2000" dirty="0" err="1"/>
              <a:t>Chl</a:t>
            </a:r>
            <a:r>
              <a:rPr lang="en-IN" sz="2000" dirty="0"/>
              <a:t> </a:t>
            </a:r>
            <a:r>
              <a:rPr lang="en-IN" sz="2000" i="1" dirty="0"/>
              <a:t>a</a:t>
            </a:r>
            <a:r>
              <a:rPr lang="en-IN" sz="2000" dirty="0"/>
              <a:t> fluorescence takes a very short time, we will try to cover other potential transgenic plants</a:t>
            </a:r>
          </a:p>
        </p:txBody>
      </p:sp>
      <p:sp>
        <p:nvSpPr>
          <p:cNvPr id="5" name="TextBox 4">
            <a:extLst>
              <a:ext uri="{FF2B5EF4-FFF2-40B4-BE49-F238E27FC236}">
                <a16:creationId xmlns:a16="http://schemas.microsoft.com/office/drawing/2014/main" id="{A2A2A72C-BD14-6E5D-FEBA-68DD87233201}"/>
              </a:ext>
            </a:extLst>
          </p:cNvPr>
          <p:cNvSpPr txBox="1"/>
          <p:nvPr/>
        </p:nvSpPr>
        <p:spPr>
          <a:xfrm>
            <a:off x="949569" y="410013"/>
            <a:ext cx="9337431" cy="461665"/>
          </a:xfrm>
          <a:prstGeom prst="rect">
            <a:avLst/>
          </a:prstGeom>
          <a:noFill/>
        </p:spPr>
        <p:txBody>
          <a:bodyPr wrap="square" rtlCol="0">
            <a:spAutoFit/>
          </a:bodyPr>
          <a:lstStyle/>
          <a:p>
            <a:pPr algn="ctr"/>
            <a:r>
              <a:rPr lang="en-IN" sz="2400" b="1" dirty="0"/>
              <a:t>Future plan</a:t>
            </a:r>
          </a:p>
        </p:txBody>
      </p:sp>
      <p:grpSp>
        <p:nvGrpSpPr>
          <p:cNvPr id="6" name="Group 5">
            <a:extLst>
              <a:ext uri="{FF2B5EF4-FFF2-40B4-BE49-F238E27FC236}">
                <a16:creationId xmlns:a16="http://schemas.microsoft.com/office/drawing/2014/main" id="{244EA64A-D62D-D775-C16D-78D62A12536A}"/>
              </a:ext>
            </a:extLst>
          </p:cNvPr>
          <p:cNvGrpSpPr/>
          <p:nvPr/>
        </p:nvGrpSpPr>
        <p:grpSpPr>
          <a:xfrm>
            <a:off x="0" y="33867"/>
            <a:ext cx="1586039" cy="1066650"/>
            <a:chOff x="2888758" y="1161970"/>
            <a:chExt cx="1421985" cy="948534"/>
          </a:xfrm>
        </p:grpSpPr>
        <p:sp>
          <p:nvSpPr>
            <p:cNvPr id="7" name="Rectangle 6">
              <a:extLst>
                <a:ext uri="{FF2B5EF4-FFF2-40B4-BE49-F238E27FC236}">
                  <a16:creationId xmlns:a16="http://schemas.microsoft.com/office/drawing/2014/main" id="{49C8C149-9994-6275-560B-53AAE25D3C62}"/>
                </a:ext>
              </a:extLst>
            </p:cNvPr>
            <p:cNvSpPr/>
            <p:nvPr/>
          </p:nvSpPr>
          <p:spPr>
            <a:xfrm>
              <a:off x="3015466" y="1250302"/>
              <a:ext cx="1153451" cy="675536"/>
            </a:xfrm>
            <a:prstGeom prst="rect">
              <a:avLst/>
            </a:prstGeom>
            <a:solidFill>
              <a:schemeClr val="bg1"/>
            </a:solidFill>
            <a:ln>
              <a:solidFill>
                <a:srgbClr val="5FA71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TextBox 7">
              <a:extLst>
                <a:ext uri="{FF2B5EF4-FFF2-40B4-BE49-F238E27FC236}">
                  <a16:creationId xmlns:a16="http://schemas.microsoft.com/office/drawing/2014/main" id="{BCAC1828-1568-CF09-E2A1-E7A18E501646}"/>
                </a:ext>
              </a:extLst>
            </p:cNvPr>
            <p:cNvSpPr txBox="1"/>
            <p:nvPr/>
          </p:nvSpPr>
          <p:spPr>
            <a:xfrm>
              <a:off x="3015468" y="1161970"/>
              <a:ext cx="1153450" cy="646331"/>
            </a:xfrm>
            <a:prstGeom prst="rect">
              <a:avLst/>
            </a:prstGeom>
            <a:noFill/>
          </p:spPr>
          <p:txBody>
            <a:bodyPr wrap="square" rtlCol="0">
              <a:spAutoFit/>
            </a:bodyPr>
            <a:lstStyle/>
            <a:p>
              <a:pPr algn="ctr"/>
              <a:r>
                <a:rPr lang="en-IN" sz="3600" dirty="0"/>
                <a:t>CASS</a:t>
              </a:r>
            </a:p>
          </p:txBody>
        </p:sp>
        <p:sp>
          <p:nvSpPr>
            <p:cNvPr id="9" name="TextBox 8">
              <a:extLst>
                <a:ext uri="{FF2B5EF4-FFF2-40B4-BE49-F238E27FC236}">
                  <a16:creationId xmlns:a16="http://schemas.microsoft.com/office/drawing/2014/main" id="{438DF90C-DDBF-0AE3-D792-26514FAA29DD}"/>
                </a:ext>
              </a:extLst>
            </p:cNvPr>
            <p:cNvSpPr txBox="1"/>
            <p:nvPr/>
          </p:nvSpPr>
          <p:spPr>
            <a:xfrm>
              <a:off x="3015468" y="1621960"/>
              <a:ext cx="1153450" cy="369332"/>
            </a:xfrm>
            <a:prstGeom prst="rect">
              <a:avLst/>
            </a:prstGeom>
            <a:noFill/>
          </p:spPr>
          <p:txBody>
            <a:bodyPr wrap="square" rtlCol="0">
              <a:spAutoFit/>
            </a:bodyPr>
            <a:lstStyle/>
            <a:p>
              <a:pPr algn="ctr"/>
              <a:r>
                <a:rPr lang="en-IN" dirty="0"/>
                <a:t>RESEARCH</a:t>
              </a:r>
            </a:p>
          </p:txBody>
        </p:sp>
        <p:sp>
          <p:nvSpPr>
            <p:cNvPr id="10" name="TextBox 9">
              <a:extLst>
                <a:ext uri="{FF2B5EF4-FFF2-40B4-BE49-F238E27FC236}">
                  <a16:creationId xmlns:a16="http://schemas.microsoft.com/office/drawing/2014/main" id="{AEB54D3B-C597-F48C-063B-345A2960D474}"/>
                </a:ext>
              </a:extLst>
            </p:cNvPr>
            <p:cNvSpPr txBox="1"/>
            <p:nvPr/>
          </p:nvSpPr>
          <p:spPr>
            <a:xfrm>
              <a:off x="2888758" y="1925838"/>
              <a:ext cx="1421985" cy="184666"/>
            </a:xfrm>
            <a:prstGeom prst="rect">
              <a:avLst/>
            </a:prstGeom>
            <a:noFill/>
          </p:spPr>
          <p:txBody>
            <a:bodyPr wrap="square" rtlCol="0">
              <a:spAutoFit/>
            </a:bodyPr>
            <a:lstStyle/>
            <a:p>
              <a:pPr algn="ctr"/>
              <a:r>
                <a:rPr lang="en-IN" sz="700" dirty="0"/>
                <a:t>CASSAVA SOURCE-SINK INNOVATION</a:t>
              </a:r>
            </a:p>
          </p:txBody>
        </p:sp>
      </p:grpSp>
    </p:spTree>
    <p:extLst>
      <p:ext uri="{BB962C8B-B14F-4D97-AF65-F5344CB8AC3E}">
        <p14:creationId xmlns:p14="http://schemas.microsoft.com/office/powerpoint/2010/main" val="2840511776"/>
      </p:ext>
    </p:extLst>
  </p:cSld>
  <p:clrMapOvr>
    <a:masterClrMapping/>
  </p:clrMapOvr>
  <mc:AlternateContent xmlns:mc="http://schemas.openxmlformats.org/markup-compatibility/2006" xmlns:p14="http://schemas.microsoft.com/office/powerpoint/2010/main">
    <mc:Choice Requires="p14">
      <p:transition spd="slow" p14:dur="2000" advTm="1145"/>
    </mc:Choice>
    <mc:Fallback xmlns="">
      <p:transition spd="slow" advTm="114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F325B2-3A57-980B-7E66-FB0765C1A148}"/>
              </a:ext>
            </a:extLst>
          </p:cNvPr>
          <p:cNvSpPr>
            <a:spLocks noGrp="1"/>
          </p:cNvSpPr>
          <p:nvPr>
            <p:ph type="dt" sz="half" idx="10"/>
          </p:nvPr>
        </p:nvSpPr>
        <p:spPr/>
        <p:txBody>
          <a:bodyPr/>
          <a:lstStyle/>
          <a:p>
            <a:r>
              <a:rPr lang="en-US"/>
              <a:t>9/24/25</a:t>
            </a:r>
          </a:p>
        </p:txBody>
      </p:sp>
      <p:sp>
        <p:nvSpPr>
          <p:cNvPr id="3" name="Slide Number Placeholder 2">
            <a:extLst>
              <a:ext uri="{FF2B5EF4-FFF2-40B4-BE49-F238E27FC236}">
                <a16:creationId xmlns:a16="http://schemas.microsoft.com/office/drawing/2014/main" id="{84408540-683C-256C-784F-EF9AFD1290F5}"/>
              </a:ext>
            </a:extLst>
          </p:cNvPr>
          <p:cNvSpPr>
            <a:spLocks noGrp="1"/>
          </p:cNvSpPr>
          <p:nvPr>
            <p:ph type="sldNum" sz="quarter" idx="12"/>
          </p:nvPr>
        </p:nvSpPr>
        <p:spPr/>
        <p:txBody>
          <a:bodyPr/>
          <a:lstStyle/>
          <a:p>
            <a:fld id="{EC308492-14DF-7142-AD33-E6718D512BEF}" type="slidenum">
              <a:rPr lang="en-US" smtClean="0"/>
              <a:t>12</a:t>
            </a:fld>
            <a:endParaRPr lang="en-US"/>
          </a:p>
        </p:txBody>
      </p:sp>
      <p:sp>
        <p:nvSpPr>
          <p:cNvPr id="4" name="TextBox 3">
            <a:extLst>
              <a:ext uri="{FF2B5EF4-FFF2-40B4-BE49-F238E27FC236}">
                <a16:creationId xmlns:a16="http://schemas.microsoft.com/office/drawing/2014/main" id="{47E6E123-9B57-A237-80B8-469EFF1EB486}"/>
              </a:ext>
            </a:extLst>
          </p:cNvPr>
          <p:cNvSpPr txBox="1"/>
          <p:nvPr/>
        </p:nvSpPr>
        <p:spPr>
          <a:xfrm>
            <a:off x="3976963" y="2965622"/>
            <a:ext cx="2333075" cy="707886"/>
          </a:xfrm>
          <a:prstGeom prst="rect">
            <a:avLst/>
          </a:prstGeom>
          <a:noFill/>
        </p:spPr>
        <p:txBody>
          <a:bodyPr wrap="none" rtlCol="0">
            <a:spAutoFit/>
          </a:bodyPr>
          <a:lstStyle/>
          <a:p>
            <a:pPr algn="ctr"/>
            <a:r>
              <a:rPr lang="en-IN" sz="4000" dirty="0"/>
              <a:t>Thank you</a:t>
            </a:r>
          </a:p>
        </p:txBody>
      </p:sp>
    </p:spTree>
    <p:extLst>
      <p:ext uri="{BB962C8B-B14F-4D97-AF65-F5344CB8AC3E}">
        <p14:creationId xmlns:p14="http://schemas.microsoft.com/office/powerpoint/2010/main" val="230821032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14610</TotalTime>
  <Words>1629</Words>
  <Application>Microsoft Office PowerPoint</Application>
  <PresentationFormat>35mm Slides</PresentationFormat>
  <Paragraphs>497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Arial</vt:lpstr>
      <vt:lpstr>Calibri</vt:lpstr>
      <vt:lpstr>Wingdings</vt:lpstr>
      <vt:lpstr>Office Theme</vt:lpstr>
      <vt:lpstr>PowerPoint Presentation</vt:lpstr>
      <vt:lpstr>PowerPoint Presentation</vt:lpstr>
      <vt:lpstr>Position of AtAKT2var, GTP-NTT, AlaAT  transgenic lines, and wildtype selected for gas exchange measurement in WF2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WG</dc:creator>
  <cp:lastModifiedBy>Wungrampha Silas</cp:lastModifiedBy>
  <cp:revision>166</cp:revision>
  <dcterms:created xsi:type="dcterms:W3CDTF">2019-09-11T14:14:35Z</dcterms:created>
  <dcterms:modified xsi:type="dcterms:W3CDTF">2025-09-24T13:00:08Z</dcterms:modified>
</cp:coreProperties>
</file>