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456" r:id="rId2"/>
    <p:sldId id="566" r:id="rId3"/>
    <p:sldId id="579" r:id="rId4"/>
    <p:sldId id="593" r:id="rId5"/>
    <p:sldId id="584" r:id="rId6"/>
    <p:sldId id="586" r:id="rId7"/>
    <p:sldId id="599" r:id="rId8"/>
    <p:sldId id="590" r:id="rId9"/>
    <p:sldId id="600" r:id="rId10"/>
    <p:sldId id="548" r:id="rId11"/>
    <p:sldId id="588" r:id="rId12"/>
    <p:sldId id="591" r:id="rId13"/>
    <p:sldId id="595" r:id="rId14"/>
    <p:sldId id="594" r:id="rId15"/>
    <p:sldId id="596" r:id="rId16"/>
    <p:sldId id="597" r:id="rId17"/>
    <p:sldId id="598" r:id="rId18"/>
    <p:sldId id="464" r:id="rId19"/>
    <p:sldId id="576" r:id="rId20"/>
    <p:sldId id="577" r:id="rId21"/>
    <p:sldId id="582" r:id="rId22"/>
    <p:sldId id="565" r:id="rId23"/>
    <p:sldId id="532" r:id="rId24"/>
    <p:sldId id="533" r:id="rId25"/>
    <p:sldId id="556" r:id="rId26"/>
    <p:sldId id="530" r:id="rId27"/>
    <p:sldId id="479" r:id="rId28"/>
    <p:sldId id="463" r:id="rId29"/>
    <p:sldId id="474" r:id="rId30"/>
    <p:sldId id="531" r:id="rId31"/>
    <p:sldId id="560" r:id="rId32"/>
    <p:sldId id="562" r:id="rId33"/>
    <p:sldId id="481" r:id="rId34"/>
    <p:sldId id="482" r:id="rId35"/>
    <p:sldId id="585" r:id="rId36"/>
    <p:sldId id="589" r:id="rId37"/>
    <p:sldId id="5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edeiros" initials="DM" lastIdx="1" clrIdx="0">
    <p:extLst>
      <p:ext uri="{19B8F6BF-5375-455C-9EA6-DF929625EA0E}">
        <p15:presenceInfo xmlns:p15="http://schemas.microsoft.com/office/powerpoint/2012/main" userId="90a666b4a5dcc2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53" autoAdjust="0"/>
    <p:restoredTop sz="80491" autoAdjust="0"/>
  </p:normalViewPr>
  <p:slideViewPr>
    <p:cSldViewPr>
      <p:cViewPr>
        <p:scale>
          <a:sx n="50" d="100"/>
          <a:sy n="50" d="100"/>
        </p:scale>
        <p:origin x="438" y="3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8E2641-61B2-4008-8BCF-739E75FA87C5}" type="datetimeFigureOut">
              <a:rPr lang="en-US" smtClean="0"/>
              <a:t>01-Oct-24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F442E1-BBB2-4E69-A1DB-918E0BE80EC2}" type="slidenum">
              <a:rPr lang="en-US" smtClean="0"/>
              <a:t>‹#›</a:t>
            </a:fld>
            <a:endParaRPr lang="en-US"/>
          </a:p>
        </p:txBody>
      </p:sp>
    </p:spTree>
    <p:extLst>
      <p:ext uri="{BB962C8B-B14F-4D97-AF65-F5344CB8AC3E}">
        <p14:creationId xmlns:p14="http://schemas.microsoft.com/office/powerpoint/2010/main" val="671877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a:t>
            </a:fld>
            <a:endParaRPr lang="en-US"/>
          </a:p>
        </p:txBody>
      </p:sp>
    </p:spTree>
    <p:extLst>
      <p:ext uri="{BB962C8B-B14F-4D97-AF65-F5344CB8AC3E}">
        <p14:creationId xmlns:p14="http://schemas.microsoft.com/office/powerpoint/2010/main" val="2539748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2</a:t>
            </a:fld>
            <a:endParaRPr lang="en-US"/>
          </a:p>
        </p:txBody>
      </p:sp>
    </p:spTree>
    <p:extLst>
      <p:ext uri="{BB962C8B-B14F-4D97-AF65-F5344CB8AC3E}">
        <p14:creationId xmlns:p14="http://schemas.microsoft.com/office/powerpoint/2010/main" val="2653052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6</a:t>
            </a:fld>
            <a:endParaRPr lang="en-US"/>
          </a:p>
        </p:txBody>
      </p:sp>
    </p:spTree>
    <p:extLst>
      <p:ext uri="{BB962C8B-B14F-4D97-AF65-F5344CB8AC3E}">
        <p14:creationId xmlns:p14="http://schemas.microsoft.com/office/powerpoint/2010/main" val="258045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7</a:t>
            </a:fld>
            <a:endParaRPr lang="en-US"/>
          </a:p>
        </p:txBody>
      </p:sp>
    </p:spTree>
    <p:extLst>
      <p:ext uri="{BB962C8B-B14F-4D97-AF65-F5344CB8AC3E}">
        <p14:creationId xmlns:p14="http://schemas.microsoft.com/office/powerpoint/2010/main" val="2082737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smtClean="0"/>
              <a:t>Perchlik</a:t>
            </a:r>
            <a:r>
              <a:rPr lang="en-US" sz="1200" dirty="0" smtClean="0"/>
              <a:t>, et al. (2017). Plant </a:t>
            </a:r>
            <a:r>
              <a:rPr lang="en-US" sz="1200" dirty="0" err="1" smtClean="0"/>
              <a:t>Physiol</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8</a:t>
            </a:fld>
            <a:endParaRPr lang="en-US"/>
          </a:p>
        </p:txBody>
      </p:sp>
    </p:spTree>
    <p:extLst>
      <p:ext uri="{BB962C8B-B14F-4D97-AF65-F5344CB8AC3E}">
        <p14:creationId xmlns:p14="http://schemas.microsoft.com/office/powerpoint/2010/main" val="384800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H:\MPI-MP_May2022\CassProject2022\NitrogenModule\230705_NonParametric_test</a:t>
            </a:r>
          </a:p>
        </p:txBody>
      </p:sp>
      <p:sp>
        <p:nvSpPr>
          <p:cNvPr id="4" name="Slide Number Placeholder 3"/>
          <p:cNvSpPr>
            <a:spLocks noGrp="1"/>
          </p:cNvSpPr>
          <p:nvPr>
            <p:ph type="sldNum" sz="quarter" idx="10"/>
          </p:nvPr>
        </p:nvSpPr>
        <p:spPr/>
        <p:txBody>
          <a:bodyPr/>
          <a:lstStyle/>
          <a:p>
            <a:fld id="{BCF442E1-BBB2-4E69-A1DB-918E0BE80EC2}" type="slidenum">
              <a:rPr lang="en-US" smtClean="0"/>
              <a:t>9</a:t>
            </a:fld>
            <a:endParaRPr lang="en-US"/>
          </a:p>
        </p:txBody>
      </p:sp>
    </p:spTree>
    <p:extLst>
      <p:ext uri="{BB962C8B-B14F-4D97-AF65-F5344CB8AC3E}">
        <p14:creationId xmlns:p14="http://schemas.microsoft.com/office/powerpoint/2010/main" val="3314903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H:\MPI-MP_May2022\CassProject2022\NitrogenModule\Exp_N.Module_polytunnel_Jun22\MetaboAnalyst\GroupedVC</a:t>
            </a:r>
          </a:p>
        </p:txBody>
      </p:sp>
      <p:sp>
        <p:nvSpPr>
          <p:cNvPr id="4" name="Slide Number Placeholder 3"/>
          <p:cNvSpPr>
            <a:spLocks noGrp="1"/>
          </p:cNvSpPr>
          <p:nvPr>
            <p:ph type="sldNum" sz="quarter" idx="10"/>
          </p:nvPr>
        </p:nvSpPr>
        <p:spPr/>
        <p:txBody>
          <a:bodyPr/>
          <a:lstStyle/>
          <a:p>
            <a:fld id="{BCF442E1-BBB2-4E69-A1DB-918E0BE80EC2}" type="slidenum">
              <a:rPr lang="en-US" smtClean="0"/>
              <a:t>10</a:t>
            </a:fld>
            <a:endParaRPr lang="en-US"/>
          </a:p>
        </p:txBody>
      </p:sp>
    </p:spTree>
    <p:extLst>
      <p:ext uri="{BB962C8B-B14F-4D97-AF65-F5344CB8AC3E}">
        <p14:creationId xmlns:p14="http://schemas.microsoft.com/office/powerpoint/2010/main" val="1028941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what I did was to combine this info,</a:t>
            </a:r>
            <a:r>
              <a:rPr lang="en-US" baseline="0" dirty="0" smtClean="0"/>
              <a:t> and select the most relevant lines in the hope of stressing them further to see if we are able to increase the differences. </a:t>
            </a:r>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11</a:t>
            </a:fld>
            <a:endParaRPr lang="en-US"/>
          </a:p>
        </p:txBody>
      </p:sp>
    </p:spTree>
    <p:extLst>
      <p:ext uri="{BB962C8B-B14F-4D97-AF65-F5344CB8AC3E}">
        <p14:creationId xmlns:p14="http://schemas.microsoft.com/office/powerpoint/2010/main" val="1844061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pt-BR" sz="2000" dirty="0" smtClean="0"/>
              <a:t>Kajiwara &amp; Maeda, 1983</a:t>
            </a:r>
          </a:p>
          <a:p>
            <a:pPr lvl="1"/>
            <a:r>
              <a:rPr lang="en-US" sz="2000" dirty="0" smtClean="0"/>
              <a:t>Ferreira </a:t>
            </a:r>
            <a:r>
              <a:rPr lang="en-US" sz="2000" dirty="0" err="1" smtClean="0"/>
              <a:t>etal</a:t>
            </a:r>
            <a:r>
              <a:rPr lang="en-US" sz="2000" dirty="0" smtClean="0"/>
              <a:t>., 2022</a:t>
            </a:r>
          </a:p>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15</a:t>
            </a:fld>
            <a:endParaRPr lang="en-US"/>
          </a:p>
        </p:txBody>
      </p:sp>
    </p:spTree>
    <p:extLst>
      <p:ext uri="{BB962C8B-B14F-4D97-AF65-F5344CB8AC3E}">
        <p14:creationId xmlns:p14="http://schemas.microsoft.com/office/powerpoint/2010/main" val="1291786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pt-BR" sz="2000" dirty="0" smtClean="0"/>
              <a:t>Kajiwara &amp; Maeda, 1983</a:t>
            </a:r>
          </a:p>
          <a:p>
            <a:pPr lvl="1"/>
            <a:r>
              <a:rPr lang="en-US" sz="2000" dirty="0" smtClean="0"/>
              <a:t>Ferreira </a:t>
            </a:r>
            <a:r>
              <a:rPr lang="en-US" sz="2000" dirty="0" err="1" smtClean="0"/>
              <a:t>etal</a:t>
            </a:r>
            <a:r>
              <a:rPr lang="en-US" sz="2000" dirty="0" smtClean="0"/>
              <a:t>., 2022</a:t>
            </a:r>
          </a:p>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16</a:t>
            </a:fld>
            <a:endParaRPr lang="en-US"/>
          </a:p>
        </p:txBody>
      </p:sp>
    </p:spTree>
    <p:extLst>
      <p:ext uri="{BB962C8B-B14F-4D97-AF65-F5344CB8AC3E}">
        <p14:creationId xmlns:p14="http://schemas.microsoft.com/office/powerpoint/2010/main" val="3802080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pt-BR" sz="2000" dirty="0" smtClean="0"/>
              <a:t>Kajiwara &amp; Maeda, 1983</a:t>
            </a:r>
          </a:p>
          <a:p>
            <a:pPr lvl="1"/>
            <a:r>
              <a:rPr lang="en-US" sz="2000" dirty="0" smtClean="0"/>
              <a:t>Ferreira </a:t>
            </a:r>
            <a:r>
              <a:rPr lang="en-US" sz="2000" dirty="0" err="1" smtClean="0"/>
              <a:t>etal</a:t>
            </a:r>
            <a:r>
              <a:rPr lang="en-US" sz="2000" dirty="0" smtClean="0"/>
              <a:t>., 2022</a:t>
            </a:r>
          </a:p>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17</a:t>
            </a:fld>
            <a:endParaRPr lang="en-US"/>
          </a:p>
        </p:txBody>
      </p:sp>
    </p:spTree>
    <p:extLst>
      <p:ext uri="{BB962C8B-B14F-4D97-AF65-F5344CB8AC3E}">
        <p14:creationId xmlns:p14="http://schemas.microsoft.com/office/powerpoint/2010/main" val="924296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18</a:t>
            </a:fld>
            <a:endParaRPr lang="en-US"/>
          </a:p>
        </p:txBody>
      </p:sp>
    </p:spTree>
    <p:extLst>
      <p:ext uri="{BB962C8B-B14F-4D97-AF65-F5344CB8AC3E}">
        <p14:creationId xmlns:p14="http://schemas.microsoft.com/office/powerpoint/2010/main" val="3627683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19</a:t>
            </a:fld>
            <a:endParaRPr lang="en-US"/>
          </a:p>
        </p:txBody>
      </p:sp>
    </p:spTree>
    <p:extLst>
      <p:ext uri="{BB962C8B-B14F-4D97-AF65-F5344CB8AC3E}">
        <p14:creationId xmlns:p14="http://schemas.microsoft.com/office/powerpoint/2010/main" val="224074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Segoe UI" panose="020B0502040204020203" pitchFamily="34" charset="0"/>
              </a:rPr>
              <a:t>Weigelt</a:t>
            </a:r>
            <a:r>
              <a:rPr lang="en-US" b="1" dirty="0">
                <a:latin typeface="Segoe UI" panose="020B0502040204020203" pitchFamily="34" charset="0"/>
              </a:rPr>
              <a:t>, K., </a:t>
            </a:r>
            <a:r>
              <a:rPr lang="en-US" b="1" dirty="0" err="1">
                <a:latin typeface="Segoe UI" panose="020B0502040204020203" pitchFamily="34" charset="0"/>
              </a:rPr>
              <a:t>Küster</a:t>
            </a:r>
            <a:r>
              <a:rPr lang="en-US" b="1" dirty="0">
                <a:latin typeface="Segoe UI" panose="020B0502040204020203" pitchFamily="34" charset="0"/>
              </a:rPr>
              <a:t>, H., </a:t>
            </a:r>
            <a:r>
              <a:rPr lang="en-US" b="1" dirty="0" err="1">
                <a:latin typeface="Segoe UI" panose="020B0502040204020203" pitchFamily="34" charset="0"/>
              </a:rPr>
              <a:t>Radchuk</a:t>
            </a:r>
            <a:r>
              <a:rPr lang="en-US" b="1" dirty="0">
                <a:latin typeface="Segoe UI" panose="020B0502040204020203" pitchFamily="34" charset="0"/>
              </a:rPr>
              <a:t>, R., Müller, M., </a:t>
            </a:r>
            <a:r>
              <a:rPr lang="en-US" b="1" dirty="0" err="1">
                <a:latin typeface="Segoe UI" panose="020B0502040204020203" pitchFamily="34" charset="0"/>
              </a:rPr>
              <a:t>Weichert</a:t>
            </a:r>
            <a:r>
              <a:rPr lang="en-US" b="1" dirty="0">
                <a:latin typeface="Segoe UI" panose="020B0502040204020203" pitchFamily="34" charset="0"/>
              </a:rPr>
              <a:t>, H., Fait, A., Fernie, A.R., </a:t>
            </a:r>
            <a:r>
              <a:rPr lang="en-US" b="1" dirty="0" err="1">
                <a:latin typeface="Segoe UI" panose="020B0502040204020203" pitchFamily="34" charset="0"/>
              </a:rPr>
              <a:t>Saalbach</a:t>
            </a:r>
            <a:r>
              <a:rPr lang="en-US" b="1" dirty="0">
                <a:latin typeface="Segoe UI" panose="020B0502040204020203" pitchFamily="34" charset="0"/>
              </a:rPr>
              <a:t>, I. and Weber, H. </a:t>
            </a:r>
            <a:r>
              <a:rPr lang="en-US" dirty="0">
                <a:latin typeface="Segoe UI" panose="020B0502040204020203" pitchFamily="34" charset="0"/>
              </a:rPr>
              <a:t>(2008) Increasing amino acid supply in pea embryos reveals specific interactions of N and C metabolism, and highlights the importance of mitochondrial metabolism. </a:t>
            </a:r>
            <a:r>
              <a:rPr lang="en-US" i="1" dirty="0">
                <a:latin typeface="Segoe UI" panose="020B0502040204020203" pitchFamily="34" charset="0"/>
              </a:rPr>
              <a:t>Plant J.</a:t>
            </a:r>
            <a:r>
              <a:rPr lang="en-US" dirty="0">
                <a:latin typeface="Segoe UI" panose="020B0502040204020203" pitchFamily="34" charset="0"/>
              </a:rPr>
              <a:t>, </a:t>
            </a:r>
            <a:r>
              <a:rPr lang="en-US" b="1" dirty="0">
                <a:latin typeface="Segoe UI" panose="020B0502040204020203" pitchFamily="34" charset="0"/>
              </a:rPr>
              <a:t>55</a:t>
            </a:r>
            <a:r>
              <a:rPr lang="en-US" dirty="0">
                <a:latin typeface="Segoe UI" panose="020B0502040204020203" pitchFamily="34" charset="0"/>
              </a:rPr>
              <a:t>, 909-926.</a:t>
            </a:r>
          </a:p>
        </p:txBody>
      </p:sp>
      <p:sp>
        <p:nvSpPr>
          <p:cNvPr id="4" name="Slide Number Placeholder 3"/>
          <p:cNvSpPr>
            <a:spLocks noGrp="1"/>
          </p:cNvSpPr>
          <p:nvPr>
            <p:ph type="sldNum" sz="quarter" idx="10"/>
          </p:nvPr>
        </p:nvSpPr>
        <p:spPr/>
        <p:txBody>
          <a:bodyPr/>
          <a:lstStyle/>
          <a:p>
            <a:fld id="{BCF442E1-BBB2-4E69-A1DB-918E0BE80EC2}" type="slidenum">
              <a:rPr lang="en-US" smtClean="0"/>
              <a:t>26</a:t>
            </a:fld>
            <a:endParaRPr lang="en-US"/>
          </a:p>
        </p:txBody>
      </p:sp>
    </p:spTree>
    <p:extLst>
      <p:ext uri="{BB962C8B-B14F-4D97-AF65-F5344CB8AC3E}">
        <p14:creationId xmlns:p14="http://schemas.microsoft.com/office/powerpoint/2010/main" val="2693231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a:solidFill>
                  <a:schemeClr val="tx1"/>
                </a:solidFill>
                <a:latin typeface="+mn-lt"/>
                <a:ea typeface="+mn-ea"/>
                <a:cs typeface="+mn-cs"/>
              </a:rPr>
              <a:t>Rolletschek</a:t>
            </a:r>
            <a:r>
              <a:rPr lang="en-US" sz="1200" b="1" kern="1200" dirty="0">
                <a:solidFill>
                  <a:schemeClr val="tx1"/>
                </a:solidFill>
                <a:latin typeface="+mn-lt"/>
                <a:ea typeface="+mn-ea"/>
                <a:cs typeface="+mn-cs"/>
              </a:rPr>
              <a:t>, H., </a:t>
            </a:r>
            <a:r>
              <a:rPr lang="en-US" sz="1200" b="1" kern="1200" dirty="0" err="1">
                <a:solidFill>
                  <a:schemeClr val="tx1"/>
                </a:solidFill>
                <a:latin typeface="+mn-lt"/>
                <a:ea typeface="+mn-ea"/>
                <a:cs typeface="+mn-cs"/>
              </a:rPr>
              <a:t>Hosein</a:t>
            </a:r>
            <a:r>
              <a:rPr lang="en-US" sz="1200" b="1" kern="1200" dirty="0">
                <a:solidFill>
                  <a:schemeClr val="tx1"/>
                </a:solidFill>
                <a:latin typeface="+mn-lt"/>
                <a:ea typeface="+mn-ea"/>
                <a:cs typeface="+mn-cs"/>
              </a:rPr>
              <a:t>, F., Miranda, M., Heim, U., </a:t>
            </a:r>
            <a:r>
              <a:rPr lang="en-US" sz="1200" b="1" kern="1200" dirty="0" err="1">
                <a:solidFill>
                  <a:schemeClr val="tx1"/>
                </a:solidFill>
                <a:latin typeface="+mn-lt"/>
                <a:ea typeface="+mn-ea"/>
                <a:cs typeface="+mn-cs"/>
              </a:rPr>
              <a:t>Götz</a:t>
            </a:r>
            <a:r>
              <a:rPr lang="en-US" sz="1200" b="1" kern="1200" dirty="0">
                <a:solidFill>
                  <a:schemeClr val="tx1"/>
                </a:solidFill>
                <a:latin typeface="+mn-lt"/>
                <a:ea typeface="+mn-ea"/>
                <a:cs typeface="+mn-cs"/>
              </a:rPr>
              <a:t>, K.P., Schlereth, A., </a:t>
            </a:r>
            <a:r>
              <a:rPr lang="en-US" sz="1200" b="1" kern="1200" dirty="0" err="1">
                <a:solidFill>
                  <a:schemeClr val="tx1"/>
                </a:solidFill>
                <a:latin typeface="+mn-lt"/>
                <a:ea typeface="+mn-ea"/>
                <a:cs typeface="+mn-cs"/>
              </a:rPr>
              <a:t>Borisjuk</a:t>
            </a:r>
            <a:r>
              <a:rPr lang="en-US" sz="1200" b="1" kern="1200" dirty="0">
                <a:solidFill>
                  <a:schemeClr val="tx1"/>
                </a:solidFill>
                <a:latin typeface="+mn-lt"/>
                <a:ea typeface="+mn-ea"/>
                <a:cs typeface="+mn-cs"/>
              </a:rPr>
              <a:t>, L., </a:t>
            </a:r>
            <a:r>
              <a:rPr lang="en-US" sz="1200" b="1" kern="1200" dirty="0" err="1">
                <a:solidFill>
                  <a:schemeClr val="tx1"/>
                </a:solidFill>
                <a:latin typeface="+mn-lt"/>
                <a:ea typeface="+mn-ea"/>
                <a:cs typeface="+mn-cs"/>
              </a:rPr>
              <a:t>Saalbach</a:t>
            </a:r>
            <a:r>
              <a:rPr lang="en-US" sz="1200" b="1" kern="1200" dirty="0">
                <a:solidFill>
                  <a:schemeClr val="tx1"/>
                </a:solidFill>
                <a:latin typeface="+mn-lt"/>
                <a:ea typeface="+mn-ea"/>
                <a:cs typeface="+mn-cs"/>
              </a:rPr>
              <a:t>, I., </a:t>
            </a:r>
            <a:r>
              <a:rPr lang="en-US" sz="1200" b="1" kern="1200" dirty="0" err="1">
                <a:solidFill>
                  <a:schemeClr val="tx1"/>
                </a:solidFill>
                <a:latin typeface="+mn-lt"/>
                <a:ea typeface="+mn-ea"/>
                <a:cs typeface="+mn-cs"/>
              </a:rPr>
              <a:t>Wobus</a:t>
            </a:r>
            <a:r>
              <a:rPr lang="en-US" sz="1200" b="1" kern="1200" dirty="0">
                <a:solidFill>
                  <a:schemeClr val="tx1"/>
                </a:solidFill>
                <a:latin typeface="+mn-lt"/>
                <a:ea typeface="+mn-ea"/>
                <a:cs typeface="+mn-cs"/>
              </a:rPr>
              <a:t>, U. and Weber, H. </a:t>
            </a:r>
            <a:r>
              <a:rPr lang="en-US" sz="1200" b="0" kern="1200" dirty="0">
                <a:solidFill>
                  <a:schemeClr val="tx1"/>
                </a:solidFill>
                <a:latin typeface="+mn-lt"/>
                <a:ea typeface="+mn-ea"/>
                <a:cs typeface="+mn-cs"/>
              </a:rPr>
              <a:t>(2005) Ectopic expression of an amino acid transporter (VfAAP1) in seeds of </a:t>
            </a:r>
            <a:r>
              <a:rPr lang="en-US" sz="1200" b="0" kern="1200" dirty="0" err="1">
                <a:solidFill>
                  <a:schemeClr val="tx1"/>
                </a:solidFill>
                <a:latin typeface="+mn-lt"/>
                <a:ea typeface="+mn-ea"/>
                <a:cs typeface="+mn-cs"/>
              </a:rPr>
              <a:t>Vicia</a:t>
            </a:r>
            <a:r>
              <a:rPr lang="en-US" sz="1200" b="0" kern="1200" dirty="0">
                <a:solidFill>
                  <a:schemeClr val="tx1"/>
                </a:solidFill>
                <a:latin typeface="+mn-lt"/>
                <a:ea typeface="+mn-ea"/>
                <a:cs typeface="+mn-cs"/>
              </a:rPr>
              <a:t> </a:t>
            </a:r>
            <a:r>
              <a:rPr lang="en-US" sz="1200" b="0" kern="1200" dirty="0" err="1">
                <a:solidFill>
                  <a:schemeClr val="tx1"/>
                </a:solidFill>
                <a:latin typeface="+mn-lt"/>
                <a:ea typeface="+mn-ea"/>
                <a:cs typeface="+mn-cs"/>
              </a:rPr>
              <a:t>narbonensis</a:t>
            </a:r>
            <a:r>
              <a:rPr lang="en-US" sz="1200" b="0" kern="1200" dirty="0">
                <a:solidFill>
                  <a:schemeClr val="tx1"/>
                </a:solidFill>
                <a:latin typeface="+mn-lt"/>
                <a:ea typeface="+mn-ea"/>
                <a:cs typeface="+mn-cs"/>
              </a:rPr>
              <a:t> and pea increases storage proteins. </a:t>
            </a:r>
            <a:r>
              <a:rPr lang="en-US" sz="1200" b="0" i="1" kern="1200" dirty="0">
                <a:solidFill>
                  <a:schemeClr val="tx1"/>
                </a:solidFill>
                <a:latin typeface="+mn-lt"/>
                <a:ea typeface="+mn-ea"/>
                <a:cs typeface="+mn-cs"/>
              </a:rPr>
              <a:t>Plant Physiol.</a:t>
            </a:r>
            <a:r>
              <a:rPr lang="en-US" sz="1200" b="0" i="0" kern="1200" dirty="0">
                <a:solidFill>
                  <a:schemeClr val="tx1"/>
                </a:solidFill>
                <a:latin typeface="+mn-lt"/>
                <a:ea typeface="+mn-ea"/>
                <a:cs typeface="+mn-cs"/>
              </a:rPr>
              <a:t>, </a:t>
            </a:r>
            <a:r>
              <a:rPr lang="en-US" sz="1200" b="1" i="0" kern="1200" dirty="0">
                <a:solidFill>
                  <a:schemeClr val="tx1"/>
                </a:solidFill>
                <a:latin typeface="+mn-lt"/>
                <a:ea typeface="+mn-ea"/>
                <a:cs typeface="+mn-cs"/>
              </a:rPr>
              <a:t>137</a:t>
            </a:r>
            <a:r>
              <a:rPr lang="en-US" sz="1200" b="0" i="0" kern="1200" dirty="0">
                <a:solidFill>
                  <a:schemeClr val="tx1"/>
                </a:solidFill>
                <a:latin typeface="+mn-lt"/>
                <a:ea typeface="+mn-ea"/>
                <a:cs typeface="+mn-cs"/>
              </a:rPr>
              <a:t>, 1236-1249.</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err="1">
                <a:solidFill>
                  <a:schemeClr val="tx1"/>
                </a:solidFill>
                <a:effectLst/>
                <a:latin typeface="+mn-lt"/>
                <a:ea typeface="+mn-ea"/>
                <a:cs typeface="+mn-cs"/>
              </a:rPr>
              <a:t>Götz</a:t>
            </a:r>
            <a:r>
              <a:rPr lang="en-US" sz="1200" b="1" kern="1200" dirty="0">
                <a:solidFill>
                  <a:schemeClr val="tx1"/>
                </a:solidFill>
                <a:effectLst/>
                <a:latin typeface="+mn-lt"/>
                <a:ea typeface="+mn-ea"/>
                <a:cs typeface="+mn-cs"/>
              </a:rPr>
              <a:t> KP, </a:t>
            </a:r>
            <a:r>
              <a:rPr lang="en-US" sz="1200" b="1" kern="1200" dirty="0" err="1">
                <a:solidFill>
                  <a:schemeClr val="tx1"/>
                </a:solidFill>
                <a:effectLst/>
                <a:latin typeface="+mn-lt"/>
                <a:ea typeface="+mn-ea"/>
                <a:cs typeface="+mn-cs"/>
              </a:rPr>
              <a:t>Staroske</a:t>
            </a:r>
            <a:r>
              <a:rPr lang="en-US" sz="1200" b="1" kern="1200" dirty="0">
                <a:solidFill>
                  <a:schemeClr val="tx1"/>
                </a:solidFill>
                <a:effectLst/>
                <a:latin typeface="+mn-lt"/>
                <a:ea typeface="+mn-ea"/>
                <a:cs typeface="+mn-cs"/>
              </a:rPr>
              <a:t> N, </a:t>
            </a:r>
            <a:r>
              <a:rPr lang="en-US" sz="1200" b="1" kern="1200" dirty="0" err="1">
                <a:solidFill>
                  <a:schemeClr val="tx1"/>
                </a:solidFill>
                <a:effectLst/>
                <a:latin typeface="+mn-lt"/>
                <a:ea typeface="+mn-ea"/>
                <a:cs typeface="+mn-cs"/>
              </a:rPr>
              <a:t>Radchuk</a:t>
            </a:r>
            <a:r>
              <a:rPr lang="en-US" sz="1200" b="1" kern="1200" dirty="0">
                <a:solidFill>
                  <a:schemeClr val="tx1"/>
                </a:solidFill>
                <a:effectLst/>
                <a:latin typeface="+mn-lt"/>
                <a:ea typeface="+mn-ea"/>
                <a:cs typeface="+mn-cs"/>
              </a:rPr>
              <a:t> R, Emery RJ, </a:t>
            </a:r>
            <a:r>
              <a:rPr lang="en-US" sz="1200" b="1" kern="1200" dirty="0" err="1">
                <a:solidFill>
                  <a:schemeClr val="tx1"/>
                </a:solidFill>
                <a:effectLst/>
                <a:latin typeface="+mn-lt"/>
                <a:ea typeface="+mn-ea"/>
                <a:cs typeface="+mn-cs"/>
              </a:rPr>
              <a:t>Wutzke</a:t>
            </a:r>
            <a:r>
              <a:rPr lang="en-US" sz="1200" b="1" kern="1200" dirty="0">
                <a:solidFill>
                  <a:schemeClr val="tx1"/>
                </a:solidFill>
                <a:effectLst/>
                <a:latin typeface="+mn-lt"/>
                <a:ea typeface="+mn-ea"/>
                <a:cs typeface="+mn-cs"/>
              </a:rPr>
              <a:t> KD, Herzog H, Weber H (2007) </a:t>
            </a:r>
            <a:r>
              <a:rPr lang="en-US" sz="1200" b="0" kern="1200" dirty="0">
                <a:solidFill>
                  <a:schemeClr val="tx1"/>
                </a:solidFill>
                <a:effectLst/>
                <a:latin typeface="+mn-lt"/>
                <a:ea typeface="+mn-ea"/>
                <a:cs typeface="+mn-cs"/>
              </a:rPr>
              <a:t>Uptake and allocation of carbon and nitrogen in </a:t>
            </a:r>
            <a:r>
              <a:rPr lang="en-US" sz="1200" b="0" kern="1200" dirty="0" err="1">
                <a:solidFill>
                  <a:schemeClr val="tx1"/>
                </a:solidFill>
                <a:effectLst/>
                <a:latin typeface="+mn-lt"/>
                <a:ea typeface="+mn-ea"/>
                <a:cs typeface="+mn-cs"/>
              </a:rPr>
              <a:t>Vicia</a:t>
            </a:r>
            <a:r>
              <a:rPr lang="en-US" sz="1200" b="0" kern="1200" dirty="0">
                <a:solidFill>
                  <a:schemeClr val="tx1"/>
                </a:solidFill>
                <a:effectLst/>
                <a:latin typeface="+mn-lt"/>
                <a:ea typeface="+mn-ea"/>
                <a:cs typeface="+mn-cs"/>
              </a:rPr>
              <a:t> </a:t>
            </a:r>
            <a:r>
              <a:rPr lang="en-US" sz="1200" b="0" kern="1200" dirty="0" err="1">
                <a:solidFill>
                  <a:schemeClr val="tx1"/>
                </a:solidFill>
                <a:effectLst/>
                <a:latin typeface="+mn-lt"/>
                <a:ea typeface="+mn-ea"/>
                <a:cs typeface="+mn-cs"/>
              </a:rPr>
              <a:t>narbonensis</a:t>
            </a:r>
            <a:r>
              <a:rPr lang="en-US" sz="1200" b="0" kern="1200" dirty="0">
                <a:solidFill>
                  <a:schemeClr val="tx1"/>
                </a:solidFill>
                <a:effectLst/>
                <a:latin typeface="+mn-lt"/>
                <a:ea typeface="+mn-ea"/>
                <a:cs typeface="+mn-cs"/>
              </a:rPr>
              <a:t> plants with increased seed sink strength achieved by seed-specific expression of an amino acid </a:t>
            </a:r>
            <a:r>
              <a:rPr lang="en-US" sz="1200" b="0" kern="1200" dirty="0" err="1">
                <a:solidFill>
                  <a:schemeClr val="tx1"/>
                </a:solidFill>
                <a:effectLst/>
                <a:latin typeface="+mn-lt"/>
                <a:ea typeface="+mn-ea"/>
                <a:cs typeface="+mn-cs"/>
              </a:rPr>
              <a:t>permease</a:t>
            </a:r>
            <a:r>
              <a:rPr lang="en-US" sz="1200" b="0" kern="1200" dirty="0">
                <a:solidFill>
                  <a:schemeClr val="tx1"/>
                </a:solidFill>
                <a:effectLst/>
                <a:latin typeface="+mn-lt"/>
                <a:ea typeface="+mn-ea"/>
                <a:cs typeface="+mn-cs"/>
              </a:rPr>
              <a:t>. J </a:t>
            </a:r>
            <a:r>
              <a:rPr lang="en-US" sz="1200" b="0" kern="1200" dirty="0" err="1">
                <a:solidFill>
                  <a:schemeClr val="tx1"/>
                </a:solidFill>
                <a:effectLst/>
                <a:latin typeface="+mn-lt"/>
                <a:ea typeface="+mn-ea"/>
                <a:cs typeface="+mn-cs"/>
              </a:rPr>
              <a:t>Exp</a:t>
            </a:r>
            <a:r>
              <a:rPr lang="en-US" sz="1200" b="0" kern="1200" dirty="0">
                <a:solidFill>
                  <a:schemeClr val="tx1"/>
                </a:solidFill>
                <a:effectLst/>
                <a:latin typeface="+mn-lt"/>
                <a:ea typeface="+mn-ea"/>
                <a:cs typeface="+mn-cs"/>
              </a:rPr>
              <a:t> Bot 58: 3183-3195</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Decrease seed weight in field conditions, but plants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Segoe UI" panose="020B0502040204020203" pitchFamily="34" charset="0"/>
              </a:rPr>
              <a:t>Weigelt</a:t>
            </a:r>
            <a:r>
              <a:rPr lang="en-US" b="1" dirty="0">
                <a:latin typeface="Segoe UI" panose="020B0502040204020203" pitchFamily="34" charset="0"/>
              </a:rPr>
              <a:t>, K., </a:t>
            </a:r>
            <a:r>
              <a:rPr lang="en-US" b="1" dirty="0" err="1">
                <a:latin typeface="Segoe UI" panose="020B0502040204020203" pitchFamily="34" charset="0"/>
              </a:rPr>
              <a:t>Küster</a:t>
            </a:r>
            <a:r>
              <a:rPr lang="en-US" b="1" dirty="0">
                <a:latin typeface="Segoe UI" panose="020B0502040204020203" pitchFamily="34" charset="0"/>
              </a:rPr>
              <a:t>, H., </a:t>
            </a:r>
            <a:r>
              <a:rPr lang="en-US" b="1" dirty="0" err="1">
                <a:latin typeface="Segoe UI" panose="020B0502040204020203" pitchFamily="34" charset="0"/>
              </a:rPr>
              <a:t>Radchuk</a:t>
            </a:r>
            <a:r>
              <a:rPr lang="en-US" b="1" dirty="0">
                <a:latin typeface="Segoe UI" panose="020B0502040204020203" pitchFamily="34" charset="0"/>
              </a:rPr>
              <a:t>, R., Müller, M., </a:t>
            </a:r>
            <a:r>
              <a:rPr lang="en-US" b="1" dirty="0" err="1">
                <a:latin typeface="Segoe UI" panose="020B0502040204020203" pitchFamily="34" charset="0"/>
              </a:rPr>
              <a:t>Weichert</a:t>
            </a:r>
            <a:r>
              <a:rPr lang="en-US" b="1" dirty="0">
                <a:latin typeface="Segoe UI" panose="020B0502040204020203" pitchFamily="34" charset="0"/>
              </a:rPr>
              <a:t>, H., Fait, A., Fernie, A.R., </a:t>
            </a:r>
            <a:r>
              <a:rPr lang="en-US" b="1" dirty="0" err="1">
                <a:latin typeface="Segoe UI" panose="020B0502040204020203" pitchFamily="34" charset="0"/>
              </a:rPr>
              <a:t>Saalbach</a:t>
            </a:r>
            <a:r>
              <a:rPr lang="en-US" b="1" dirty="0">
                <a:latin typeface="Segoe UI" panose="020B0502040204020203" pitchFamily="34" charset="0"/>
              </a:rPr>
              <a:t>, I. and Weber, H. </a:t>
            </a:r>
            <a:r>
              <a:rPr lang="en-US" dirty="0">
                <a:latin typeface="Segoe UI" panose="020B0502040204020203" pitchFamily="34" charset="0"/>
              </a:rPr>
              <a:t>(2008) Increasing amino acid supply in </a:t>
            </a:r>
            <a:r>
              <a:rPr lang="en-US" b="1" dirty="0">
                <a:solidFill>
                  <a:srgbClr val="FF0000"/>
                </a:solidFill>
                <a:latin typeface="Segoe UI" panose="020B0502040204020203" pitchFamily="34" charset="0"/>
              </a:rPr>
              <a:t>pea</a:t>
            </a:r>
            <a:r>
              <a:rPr lang="en-US" dirty="0">
                <a:latin typeface="Segoe UI" panose="020B0502040204020203" pitchFamily="34" charset="0"/>
              </a:rPr>
              <a:t> embryos reveals specific interactions of N and C metabolism, and highlights the importance of mitochondrial metabolism. </a:t>
            </a:r>
            <a:r>
              <a:rPr lang="en-US" i="1" dirty="0">
                <a:latin typeface="Segoe UI" panose="020B0502040204020203" pitchFamily="34" charset="0"/>
              </a:rPr>
              <a:t>Plant J.</a:t>
            </a:r>
            <a:r>
              <a:rPr lang="en-US" dirty="0">
                <a:latin typeface="Segoe UI" panose="020B0502040204020203" pitchFamily="34" charset="0"/>
              </a:rPr>
              <a:t>, </a:t>
            </a:r>
            <a:r>
              <a:rPr lang="en-US" b="1" dirty="0">
                <a:latin typeface="Segoe UI" panose="020B0502040204020203" pitchFamily="34" charset="0"/>
              </a:rPr>
              <a:t>55</a:t>
            </a:r>
            <a:r>
              <a:rPr lang="en-US" dirty="0">
                <a:latin typeface="Segoe UI" panose="020B0502040204020203" pitchFamily="34" charset="0"/>
              </a:rPr>
              <a:t>, 909-926.</a:t>
            </a:r>
          </a:p>
          <a:p>
            <a:endParaRPr lang="en-US" sz="1200" b="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CF442E1-BBB2-4E69-A1DB-918E0BE80EC2}" type="slidenum">
              <a:rPr lang="en-US" smtClean="0"/>
              <a:t>27</a:t>
            </a:fld>
            <a:endParaRPr lang="en-US"/>
          </a:p>
        </p:txBody>
      </p:sp>
    </p:spTree>
    <p:extLst>
      <p:ext uri="{BB962C8B-B14F-4D97-AF65-F5344CB8AC3E}">
        <p14:creationId xmlns:p14="http://schemas.microsoft.com/office/powerpoint/2010/main" val="2397492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latin typeface="+mn-lt"/>
                <a:ea typeface="+mn-ea"/>
                <a:cs typeface="+mn-cs"/>
              </a:rPr>
              <a:t>Perchlik</a:t>
            </a:r>
            <a:r>
              <a:rPr lang="en-US" sz="1200" kern="1200" dirty="0">
                <a:solidFill>
                  <a:schemeClr val="tx1"/>
                </a:solidFill>
                <a:latin typeface="+mn-lt"/>
                <a:ea typeface="+mn-ea"/>
                <a:cs typeface="+mn-cs"/>
              </a:rPr>
              <a:t>, M. and M. </a:t>
            </a:r>
            <a:r>
              <a:rPr lang="en-US" sz="1200" kern="1200" dirty="0" err="1">
                <a:solidFill>
                  <a:schemeClr val="tx1"/>
                </a:solidFill>
                <a:latin typeface="+mn-lt"/>
                <a:ea typeface="+mn-ea"/>
                <a:cs typeface="+mn-cs"/>
              </a:rPr>
              <a:t>Tegeder</a:t>
            </a:r>
            <a:r>
              <a:rPr lang="en-US" sz="1200" kern="1200" dirty="0">
                <a:solidFill>
                  <a:schemeClr val="tx1"/>
                </a:solidFill>
                <a:latin typeface="+mn-lt"/>
                <a:ea typeface="+mn-ea"/>
                <a:cs typeface="+mn-cs"/>
              </a:rPr>
              <a:t> (2018). "Leaf amino acid supply affects photosynthetic and plant nitrogen use efficiency under nitrogen stress." </a:t>
            </a:r>
            <a:r>
              <a:rPr lang="en-US" sz="1200" u="sng" kern="1200" dirty="0">
                <a:solidFill>
                  <a:schemeClr val="tx1"/>
                </a:solidFill>
                <a:latin typeface="+mn-lt"/>
                <a:ea typeface="+mn-ea"/>
                <a:cs typeface="+mn-cs"/>
              </a:rPr>
              <a:t>Plant Physiology </a:t>
            </a:r>
            <a:r>
              <a:rPr lang="en-US" sz="1200" b="1" u="sng" kern="1200" dirty="0">
                <a:solidFill>
                  <a:schemeClr val="tx1"/>
                </a:solidFill>
                <a:latin typeface="+mn-lt"/>
                <a:ea typeface="+mn-ea"/>
                <a:cs typeface="+mn-cs"/>
              </a:rPr>
              <a:t>178</a:t>
            </a:r>
            <a:r>
              <a:rPr lang="en-US" sz="1200" b="0" u="sng" kern="1200" dirty="0">
                <a:solidFill>
                  <a:schemeClr val="tx1"/>
                </a:solidFill>
                <a:latin typeface="+mn-lt"/>
                <a:ea typeface="+mn-ea"/>
                <a:cs typeface="+mn-cs"/>
              </a:rPr>
              <a:t>(1): 174-188.</a:t>
            </a:r>
          </a:p>
          <a:p>
            <a:endParaRPr lang="en-US" sz="1200" b="0" u="sng" kern="1200" dirty="0">
              <a:solidFill>
                <a:schemeClr val="tx1"/>
              </a:solidFill>
              <a:latin typeface="+mn-lt"/>
              <a:ea typeface="+mn-ea"/>
              <a:cs typeface="+mn-cs"/>
            </a:endParaRPr>
          </a:p>
          <a:p>
            <a:r>
              <a:rPr lang="en-US" sz="1200" kern="1200" dirty="0">
                <a:solidFill>
                  <a:schemeClr val="tx1"/>
                </a:solidFill>
                <a:latin typeface="+mn-lt"/>
                <a:ea typeface="+mn-ea"/>
                <a:cs typeface="+mn-cs"/>
              </a:rPr>
              <a:t>Zhang, L., et al. (2010). "Altered xylem-phloem transfer of amino acids affects metabolism and leads to increased seed yield and oil content in Arabidopsis." </a:t>
            </a:r>
            <a:r>
              <a:rPr lang="en-US" sz="1200" u="sng" kern="1200" dirty="0">
                <a:solidFill>
                  <a:schemeClr val="tx1"/>
                </a:solidFill>
                <a:latin typeface="+mn-lt"/>
                <a:ea typeface="+mn-ea"/>
                <a:cs typeface="+mn-cs"/>
              </a:rPr>
              <a:t>Plant Cell </a:t>
            </a:r>
            <a:r>
              <a:rPr lang="en-US" sz="1200" b="1" u="sng" kern="1200" dirty="0">
                <a:solidFill>
                  <a:schemeClr val="tx1"/>
                </a:solidFill>
                <a:latin typeface="+mn-lt"/>
                <a:ea typeface="+mn-ea"/>
                <a:cs typeface="+mn-cs"/>
              </a:rPr>
              <a:t>22</a:t>
            </a:r>
            <a:r>
              <a:rPr lang="en-US" sz="1200" b="0" u="sng" kern="1200" dirty="0">
                <a:solidFill>
                  <a:schemeClr val="tx1"/>
                </a:solidFill>
                <a:latin typeface="+mn-lt"/>
                <a:ea typeface="+mn-ea"/>
                <a:cs typeface="+mn-cs"/>
              </a:rPr>
              <a:t>(11): 3603-3620.</a:t>
            </a:r>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28</a:t>
            </a:fld>
            <a:endParaRPr lang="en-US"/>
          </a:p>
        </p:txBody>
      </p:sp>
    </p:spTree>
    <p:extLst>
      <p:ext uri="{BB962C8B-B14F-4D97-AF65-F5344CB8AC3E}">
        <p14:creationId xmlns:p14="http://schemas.microsoft.com/office/powerpoint/2010/main" val="731747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Ji, Y., Huang, W., Wu, B., Fang, Z. and Wang, X. </a:t>
            </a:r>
            <a:r>
              <a:rPr lang="en-US" sz="1200" b="0" kern="1200" dirty="0">
                <a:solidFill>
                  <a:schemeClr val="tx1"/>
                </a:solidFill>
                <a:latin typeface="+mn-lt"/>
                <a:ea typeface="+mn-ea"/>
                <a:cs typeface="+mn-cs"/>
              </a:rPr>
              <a:t>(2020) The amino acid transporter AAP1 mediates growth and grain yield by regulating neutral amino acid uptake and reallocation in </a:t>
            </a:r>
            <a:r>
              <a:rPr lang="en-US" sz="1200" b="0" kern="1200" dirty="0" err="1">
                <a:solidFill>
                  <a:schemeClr val="tx1"/>
                </a:solidFill>
                <a:latin typeface="+mn-lt"/>
                <a:ea typeface="+mn-ea"/>
                <a:cs typeface="+mn-cs"/>
              </a:rPr>
              <a:t>Oryza</a:t>
            </a:r>
            <a:r>
              <a:rPr lang="en-US" sz="1200" b="0" kern="1200" dirty="0">
                <a:solidFill>
                  <a:schemeClr val="tx1"/>
                </a:solidFill>
                <a:latin typeface="+mn-lt"/>
                <a:ea typeface="+mn-ea"/>
                <a:cs typeface="+mn-cs"/>
              </a:rPr>
              <a:t> sativa. </a:t>
            </a:r>
            <a:r>
              <a:rPr lang="en-US" sz="1200" b="0" i="1" kern="1200" dirty="0">
                <a:solidFill>
                  <a:schemeClr val="tx1"/>
                </a:solidFill>
                <a:latin typeface="+mn-lt"/>
                <a:ea typeface="+mn-ea"/>
                <a:cs typeface="+mn-cs"/>
              </a:rPr>
              <a:t>J. Exp. Bot.</a:t>
            </a:r>
            <a:r>
              <a:rPr lang="en-US" sz="1200" b="0" i="0" kern="1200" dirty="0">
                <a:solidFill>
                  <a:schemeClr val="tx1"/>
                </a:solidFill>
                <a:latin typeface="+mn-lt"/>
                <a:ea typeface="+mn-ea"/>
                <a:cs typeface="+mn-cs"/>
              </a:rPr>
              <a:t>, </a:t>
            </a:r>
            <a:r>
              <a:rPr lang="en-US" sz="1200" b="1" i="0" kern="1200" dirty="0">
                <a:solidFill>
                  <a:schemeClr val="tx1"/>
                </a:solidFill>
                <a:latin typeface="+mn-lt"/>
                <a:ea typeface="+mn-ea"/>
                <a:cs typeface="+mn-cs"/>
              </a:rPr>
              <a:t>71</a:t>
            </a:r>
            <a:r>
              <a:rPr lang="en-US" sz="1200" b="0" i="0" kern="1200" dirty="0">
                <a:solidFill>
                  <a:schemeClr val="tx1"/>
                </a:solidFill>
                <a:latin typeface="+mn-lt"/>
                <a:ea typeface="+mn-ea"/>
                <a:cs typeface="+mn-cs"/>
              </a:rPr>
              <a:t>, 4763-4777.</a:t>
            </a:r>
          </a:p>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29</a:t>
            </a:fld>
            <a:endParaRPr lang="en-US"/>
          </a:p>
        </p:txBody>
      </p:sp>
    </p:spTree>
    <p:extLst>
      <p:ext uri="{BB962C8B-B14F-4D97-AF65-F5344CB8AC3E}">
        <p14:creationId xmlns:p14="http://schemas.microsoft.com/office/powerpoint/2010/main" val="2150726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BCF442E1-BBB2-4E69-A1DB-918E0BE80EC2}" type="slidenum">
              <a:rPr lang="en-US" smtClean="0"/>
              <a:t>30</a:t>
            </a:fld>
            <a:endParaRPr lang="en-US"/>
          </a:p>
        </p:txBody>
      </p:sp>
    </p:spTree>
    <p:extLst>
      <p:ext uri="{BB962C8B-B14F-4D97-AF65-F5344CB8AC3E}">
        <p14:creationId xmlns:p14="http://schemas.microsoft.com/office/powerpoint/2010/main" val="589646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dirty="0">
                <a:solidFill>
                  <a:srgbClr val="000000"/>
                </a:solidFill>
                <a:effectLst/>
                <a:latin typeface="AdvGARAD-R"/>
              </a:rPr>
              <a:t>photorespiration acting as an electron-sink</a:t>
            </a:r>
            <a:br>
              <a:rPr lang="en-GB" sz="1800" b="0" i="0" dirty="0">
                <a:solidFill>
                  <a:srgbClr val="000000"/>
                </a:solidFill>
                <a:effectLst/>
                <a:latin typeface="AdvGARAD-R"/>
              </a:rPr>
            </a:br>
            <a:r>
              <a:rPr lang="en-GB" sz="1800" b="0" i="0" dirty="0">
                <a:solidFill>
                  <a:srgbClr val="000000"/>
                </a:solidFill>
                <a:effectLst/>
                <a:latin typeface="AdvGARAD-R"/>
              </a:rPr>
              <a:t>that would dissipate excessive reducing power, thus protecting</a:t>
            </a:r>
            <a:br>
              <a:rPr lang="en-GB" sz="1800" b="0" i="0" dirty="0">
                <a:solidFill>
                  <a:srgbClr val="000000"/>
                </a:solidFill>
                <a:effectLst/>
                <a:latin typeface="AdvGARAD-R"/>
              </a:rPr>
            </a:br>
            <a:r>
              <a:rPr lang="en-GB" sz="1800" b="0" i="0" dirty="0">
                <a:solidFill>
                  <a:srgbClr val="000000"/>
                </a:solidFill>
                <a:effectLst/>
                <a:latin typeface="AdvGARAD-R"/>
              </a:rPr>
              <a:t>against the production of reactive oxygen species and conferring</a:t>
            </a:r>
            <a:br>
              <a:rPr lang="en-GB" sz="1800" b="0" i="0" dirty="0">
                <a:solidFill>
                  <a:srgbClr val="000000"/>
                </a:solidFill>
                <a:effectLst/>
                <a:latin typeface="AdvGARAD-R"/>
              </a:rPr>
            </a:br>
            <a:r>
              <a:rPr lang="en-GB" sz="1800" b="0" i="0" dirty="0">
                <a:solidFill>
                  <a:srgbClr val="000000"/>
                </a:solidFill>
                <a:effectLst/>
                <a:latin typeface="AdvGARAD-R"/>
              </a:rPr>
              <a:t>photoprotection</a:t>
            </a:r>
            <a:r>
              <a:rPr lang="en-GB" dirty="0"/>
              <a:t> </a:t>
            </a:r>
            <a:br>
              <a:rPr lang="en-GB" dirty="0"/>
            </a:br>
            <a:endParaRPr lang="en-GB" dirty="0"/>
          </a:p>
        </p:txBody>
      </p:sp>
      <p:sp>
        <p:nvSpPr>
          <p:cNvPr id="4" name="Slide Number Placeholder 3"/>
          <p:cNvSpPr>
            <a:spLocks noGrp="1"/>
          </p:cNvSpPr>
          <p:nvPr>
            <p:ph type="sldNum" sz="quarter" idx="5"/>
          </p:nvPr>
        </p:nvSpPr>
        <p:spPr/>
        <p:txBody>
          <a:bodyPr/>
          <a:lstStyle/>
          <a:p>
            <a:fld id="{BCF442E1-BBB2-4E69-A1DB-918E0BE80EC2}" type="slidenum">
              <a:rPr lang="en-US" smtClean="0"/>
              <a:t>31</a:t>
            </a:fld>
            <a:endParaRPr lang="en-US"/>
          </a:p>
        </p:txBody>
      </p:sp>
    </p:spTree>
    <p:extLst>
      <p:ext uri="{BB962C8B-B14F-4D97-AF65-F5344CB8AC3E}">
        <p14:creationId xmlns:p14="http://schemas.microsoft.com/office/powerpoint/2010/main" val="296307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442E1-BBB2-4E69-A1DB-918E0BE80EC2}" type="slidenum">
              <a:rPr lang="en-US" smtClean="0"/>
              <a:t>35</a:t>
            </a:fld>
            <a:endParaRPr lang="en-US"/>
          </a:p>
        </p:txBody>
      </p:sp>
    </p:spTree>
    <p:extLst>
      <p:ext uri="{BB962C8B-B14F-4D97-AF65-F5344CB8AC3E}">
        <p14:creationId xmlns:p14="http://schemas.microsoft.com/office/powerpoint/2010/main" val="1063572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47DC94-7530-45B1-ACC2-612F16996C4E}" type="datetime1">
              <a:rPr lang="en-US" smtClean="0"/>
              <a:t>01-Oct-24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4196300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E5B617-6AF8-48E6-BE53-9330066733FF}" type="datetime1">
              <a:rPr lang="en-US" smtClean="0"/>
              <a:t>01-Oct-24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pic>
        <p:nvPicPr>
          <p:cNvPr id="7" name="Picture 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359" y="127904"/>
            <a:ext cx="857138" cy="85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Gerade Verbindung 2"/>
          <p:cNvCxnSpPr/>
          <p:nvPr userDrawn="1"/>
        </p:nvCxnSpPr>
        <p:spPr>
          <a:xfrm>
            <a:off x="-13076" y="1124744"/>
            <a:ext cx="8784976" cy="0"/>
          </a:xfrm>
          <a:prstGeom prst="line">
            <a:avLst/>
          </a:prstGeom>
          <a:ln w="28575">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9" name="Gerade Verbindung 7"/>
          <p:cNvCxnSpPr/>
          <p:nvPr userDrawn="1"/>
        </p:nvCxnSpPr>
        <p:spPr>
          <a:xfrm>
            <a:off x="359024" y="1196752"/>
            <a:ext cx="8784976" cy="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52320" y="153576"/>
            <a:ext cx="1614321" cy="805793"/>
          </a:xfrm>
          <a:prstGeom prst="rect">
            <a:avLst/>
          </a:prstGeom>
        </p:spPr>
      </p:pic>
    </p:spTree>
    <p:extLst>
      <p:ext uri="{BB962C8B-B14F-4D97-AF65-F5344CB8AC3E}">
        <p14:creationId xmlns:p14="http://schemas.microsoft.com/office/powerpoint/2010/main" val="363837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4E4FC0-A157-4BA3-BBD5-BB293802B45E}" type="datetime1">
              <a:rPr lang="en-US" smtClean="0"/>
              <a:t>01-Oct-24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140529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0A7D80-3BD7-41B9-B07C-C782295AC23D}" type="datetime1">
              <a:rPr lang="en-US" smtClean="0"/>
              <a:t>01-Oct-24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890068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381030-81B1-4143-B118-948E00BF59D6}" type="datetime1">
              <a:rPr lang="en-US" smtClean="0"/>
              <a:t>01-Oct-24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2926948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C5CC07-AAF9-4A1F-B758-996F5483576E}" type="datetime1">
              <a:rPr lang="en-US" smtClean="0"/>
              <a:t>01-Oct-24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215825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7C070B-40B4-4A2E-910C-0DF6338DE3D7}" type="datetime1">
              <a:rPr lang="en-US" smtClean="0"/>
              <a:t>01-Oct-24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2110716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CD6C8D-23A6-45CA-9CBA-06A6C70D945E}" type="datetime1">
              <a:rPr lang="en-US" smtClean="0"/>
              <a:t>01-Oct-24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907920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74ED8B-F464-400A-8F62-BB0501E14A89}" type="datetime1">
              <a:rPr lang="en-US" smtClean="0"/>
              <a:t>01-Oct-24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185671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CEF90C-4DD4-4E7D-956A-F115804229C4}" type="datetime1">
              <a:rPr lang="en-US" smtClean="0"/>
              <a:t>01-Oct-24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67280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89A6BB-9621-47AB-A751-53E22E9B98CB}" type="datetime1">
              <a:rPr lang="en-US" smtClean="0"/>
              <a:t>01-Oct-24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6A049-586C-450B-BC7F-485A74B1CE67}" type="slidenum">
              <a:rPr lang="en-US" smtClean="0"/>
              <a:t>‹#›</a:t>
            </a:fld>
            <a:endParaRPr lang="en-US"/>
          </a:p>
        </p:txBody>
      </p:sp>
    </p:spTree>
    <p:extLst>
      <p:ext uri="{BB962C8B-B14F-4D97-AF65-F5344CB8AC3E}">
        <p14:creationId xmlns:p14="http://schemas.microsoft.com/office/powerpoint/2010/main" val="95911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3451F7-9916-4290-9C22-F8CAB97C68FE}" type="datetime1">
              <a:rPr lang="en-US" smtClean="0"/>
              <a:t>01-Oct-24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6A049-586C-450B-BC7F-485A74B1CE67}" type="slidenum">
              <a:rPr lang="en-US" smtClean="0"/>
              <a:t>‹#›</a:t>
            </a:fld>
            <a:endParaRPr lang="en-US"/>
          </a:p>
        </p:txBody>
      </p:sp>
    </p:spTree>
    <p:extLst>
      <p:ext uri="{BB962C8B-B14F-4D97-AF65-F5344CB8AC3E}">
        <p14:creationId xmlns:p14="http://schemas.microsoft.com/office/powerpoint/2010/main" val="309672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hyperlink" Target="https://en.wikipedia.org/wiki/Starch_gelatinization"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1.png"/><Relationship Id="rId7" Type="http://schemas.openxmlformats.org/officeDocument/2006/relationships/image" Target="../media/image45.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wmf"/><Relationship Id="rId9" Type="http://schemas.openxmlformats.org/officeDocument/2006/relationships/image" Target="../media/image4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sciencedirect.com/book/9780123725226/nitrogen-in-the-marine-environment" TargetMode="External"/><Relationship Id="rId2" Type="http://schemas.openxmlformats.org/officeDocument/2006/relationships/hyperlink" Target="https://www.sciencedirect.com/science/article/pii/B9780123725226000323"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70.jpeg"/><Relationship Id="rId7"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1.jpeg"/><Relationship Id="rId4" Type="http://schemas.openxmlformats.org/officeDocument/2006/relationships/image" Target="../media/image7.jpeg"/><Relationship Id="rId9" Type="http://schemas.openxmlformats.org/officeDocument/2006/relationships/image" Target="../media/image73.jpe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9.jpeg"/><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77.jpeg"/><Relationship Id="rId7" Type="http://schemas.openxmlformats.org/officeDocument/2006/relationships/image" Target="../media/image18.jpe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78.jpeg"/><Relationship Id="rId4" Type="http://schemas.openxmlformats.org/officeDocument/2006/relationships/image" Target="../media/image16.jpeg"/><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476672"/>
            <a:ext cx="9144000" cy="6496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Cassava Source-Sink Project</a:t>
            </a:r>
          </a:p>
        </p:txBody>
      </p:sp>
      <p:sp>
        <p:nvSpPr>
          <p:cNvPr id="6" name="Rectangle 5"/>
          <p:cNvSpPr/>
          <p:nvPr/>
        </p:nvSpPr>
        <p:spPr>
          <a:xfrm>
            <a:off x="539552" y="1284521"/>
            <a:ext cx="8423448" cy="369332"/>
          </a:xfrm>
          <a:prstGeom prst="rect">
            <a:avLst/>
          </a:prstGeom>
        </p:spPr>
        <p:txBody>
          <a:bodyPr wrap="square">
            <a:spAutoFit/>
          </a:bodyPr>
          <a:lstStyle/>
          <a:p>
            <a:r>
              <a:rPr lang="en-US" i="1" dirty="0">
                <a:solidFill>
                  <a:srgbClr val="000000"/>
                </a:solidFill>
                <a:latin typeface="Roboto"/>
              </a:rPr>
              <a:t>Improving cassava yield to support smallholder farmers in Sub-Saharan Africa</a:t>
            </a:r>
            <a:endParaRPr lang="en-US" i="1" dirty="0"/>
          </a:p>
        </p:txBody>
      </p:sp>
      <p:sp>
        <p:nvSpPr>
          <p:cNvPr id="7" name="Title 1"/>
          <p:cNvSpPr txBox="1">
            <a:spLocks/>
          </p:cNvSpPr>
          <p:nvPr/>
        </p:nvSpPr>
        <p:spPr>
          <a:xfrm>
            <a:off x="359024" y="1653854"/>
            <a:ext cx="8412876" cy="42979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800" b="1" i="1" dirty="0"/>
          </a:p>
          <a:p>
            <a:endParaRPr lang="en-US" sz="2800" b="1" i="1" dirty="0"/>
          </a:p>
          <a:p>
            <a:r>
              <a:rPr lang="en-US" sz="2800" b="1" i="1" dirty="0"/>
              <a:t>Metabolic engineering of carbon and </a:t>
            </a:r>
            <a:r>
              <a:rPr lang="en-US" sz="2800" b="1" i="1" dirty="0" smtClean="0"/>
              <a:t>nitrogen </a:t>
            </a:r>
            <a:r>
              <a:rPr lang="en-US" sz="2800" b="1" i="1" dirty="0"/>
              <a:t>pathways to enhance cassava yield</a:t>
            </a:r>
          </a:p>
          <a:p>
            <a:pPr algn="r"/>
            <a:endParaRPr lang="en-US" sz="1800" dirty="0"/>
          </a:p>
          <a:p>
            <a:pPr algn="r"/>
            <a:endParaRPr lang="en-US" sz="1800" dirty="0"/>
          </a:p>
          <a:p>
            <a:pPr algn="r"/>
            <a:endParaRPr lang="en-US" sz="1800" dirty="0"/>
          </a:p>
          <a:p>
            <a:pPr algn="r"/>
            <a:r>
              <a:rPr lang="en-US" sz="1800" dirty="0"/>
              <a:t>Laise Rosado-Souza</a:t>
            </a:r>
          </a:p>
          <a:p>
            <a:pPr algn="r"/>
            <a:r>
              <a:rPr lang="en-US" sz="1800" dirty="0"/>
              <a:t>AG Fernie</a:t>
            </a:r>
          </a:p>
        </p:txBody>
      </p:sp>
      <p:sp>
        <p:nvSpPr>
          <p:cNvPr id="8" name="Subtitle 2"/>
          <p:cNvSpPr txBox="1">
            <a:spLocks/>
          </p:cNvSpPr>
          <p:nvPr/>
        </p:nvSpPr>
        <p:spPr>
          <a:xfrm>
            <a:off x="457200" y="5951825"/>
            <a:ext cx="8229600" cy="8090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00" b="1" kern="1000" dirty="0">
                <a:solidFill>
                  <a:schemeClr val="bg1">
                    <a:lumMod val="75000"/>
                  </a:schemeClr>
                </a:solidFill>
              </a:rPr>
              <a:t>CASS Project Meeting </a:t>
            </a:r>
          </a:p>
          <a:p>
            <a:pPr marL="0" indent="0" algn="ctr">
              <a:buNone/>
            </a:pPr>
            <a:r>
              <a:rPr lang="en-US" sz="1600" b="1" kern="1000" dirty="0" smtClean="0">
                <a:solidFill>
                  <a:schemeClr val="bg1">
                    <a:lumMod val="75000"/>
                  </a:schemeClr>
                </a:solidFill>
              </a:rPr>
              <a:t>07.10.2024</a:t>
            </a:r>
            <a:endParaRPr lang="en-US" sz="1400" b="1" kern="1000" dirty="0">
              <a:solidFill>
                <a:schemeClr val="bg1">
                  <a:lumMod val="75000"/>
                </a:schemeClr>
              </a:solidFill>
            </a:endParaRPr>
          </a:p>
        </p:txBody>
      </p:sp>
      <p:sp>
        <p:nvSpPr>
          <p:cNvPr id="2" name="Slide Number Placeholder 1"/>
          <p:cNvSpPr>
            <a:spLocks noGrp="1"/>
          </p:cNvSpPr>
          <p:nvPr>
            <p:ph type="sldNum" sz="quarter" idx="12"/>
          </p:nvPr>
        </p:nvSpPr>
        <p:spPr/>
        <p:txBody>
          <a:bodyPr/>
          <a:lstStyle/>
          <a:p>
            <a:fld id="{9646A049-586C-450B-BC7F-485A74B1CE67}" type="slidenum">
              <a:rPr lang="en-US" smtClean="0"/>
              <a:t>1</a:t>
            </a:fld>
            <a:endParaRPr lang="en-US"/>
          </a:p>
        </p:txBody>
      </p:sp>
    </p:spTree>
    <p:extLst>
      <p:ext uri="{BB962C8B-B14F-4D97-AF65-F5344CB8AC3E}">
        <p14:creationId xmlns:p14="http://schemas.microsoft.com/office/powerpoint/2010/main" val="1643750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a:t>
            </a:fld>
            <a:endParaRPr lang="en-US"/>
          </a:p>
        </p:txBody>
      </p:sp>
      <p:sp>
        <p:nvSpPr>
          <p:cNvPr id="5" name="Content Placeholder 2"/>
          <p:cNvSpPr>
            <a:spLocks noGrp="1"/>
          </p:cNvSpPr>
          <p:nvPr>
            <p:ph idx="1"/>
          </p:nvPr>
        </p:nvSpPr>
        <p:spPr>
          <a:xfrm>
            <a:off x="457200" y="1340768"/>
            <a:ext cx="6635080" cy="4248472"/>
          </a:xfrm>
        </p:spPr>
        <p:txBody>
          <a:bodyPr>
            <a:normAutofit/>
          </a:bodyPr>
          <a:lstStyle/>
          <a:p>
            <a:pPr marL="0" indent="0">
              <a:buNone/>
            </a:pPr>
            <a:r>
              <a:rPr lang="en-US" sz="1600" b="1" dirty="0"/>
              <a:t>Quantification by gas chromatography-mass spectrometry (GC-MS)</a:t>
            </a:r>
          </a:p>
          <a:p>
            <a:r>
              <a:rPr lang="en-US" sz="1400" dirty="0"/>
              <a:t>Optimization of GC-MS procedure for cassava samples</a:t>
            </a:r>
          </a:p>
          <a:p>
            <a:r>
              <a:rPr lang="en-US" sz="1400" dirty="0"/>
              <a:t>Suitable amount of starting material</a:t>
            </a:r>
          </a:p>
          <a:p>
            <a:r>
              <a:rPr lang="en-US" sz="1400" dirty="0"/>
              <a:t>Assessment of matrix effects</a:t>
            </a:r>
          </a:p>
          <a:p>
            <a:r>
              <a:rPr lang="en-US" sz="1400" dirty="0"/>
              <a:t>Assessment of freeze-drying effects</a:t>
            </a:r>
          </a:p>
          <a:p>
            <a:r>
              <a:rPr lang="en-US" sz="1400" dirty="0"/>
              <a:t>Preparation of standard chemicals for absolute quantification of metabolites</a:t>
            </a:r>
          </a:p>
          <a:p>
            <a:endParaRPr lang="en-US" sz="1400" dirty="0"/>
          </a:p>
          <a:p>
            <a:r>
              <a:rPr lang="en-US" sz="1400" b="1" dirty="0">
                <a:solidFill>
                  <a:schemeClr val="tx2"/>
                </a:solidFill>
              </a:rPr>
              <a:t>63 metabolites quantitatively detected</a:t>
            </a:r>
          </a:p>
          <a:p>
            <a:pPr lvl="1"/>
            <a:r>
              <a:rPr lang="en-US" sz="1400" dirty="0"/>
              <a:t>Sugars, </a:t>
            </a:r>
            <a:r>
              <a:rPr lang="en-US" sz="1400" dirty="0" smtClean="0"/>
              <a:t>organic </a:t>
            </a:r>
            <a:r>
              <a:rPr lang="en-US" sz="1400" dirty="0"/>
              <a:t>acids, </a:t>
            </a:r>
            <a:r>
              <a:rPr lang="en-US" sz="1400" dirty="0" smtClean="0"/>
              <a:t>amino </a:t>
            </a:r>
            <a:r>
              <a:rPr lang="en-US" sz="1400" dirty="0"/>
              <a:t>acids, </a:t>
            </a:r>
            <a:r>
              <a:rPr lang="en-US" sz="1400" dirty="0"/>
              <a:t>s</a:t>
            </a:r>
            <a:r>
              <a:rPr lang="en-US" sz="1400" dirty="0" smtClean="0"/>
              <a:t>pecialized </a:t>
            </a:r>
            <a:r>
              <a:rPr lang="en-US" sz="1400" dirty="0"/>
              <a:t>metabolites, </a:t>
            </a:r>
            <a:r>
              <a:rPr lang="en-US" sz="1400" dirty="0" smtClean="0"/>
              <a:t>others</a:t>
            </a:r>
            <a:endParaRPr lang="en-US" sz="1400" dirty="0"/>
          </a:p>
        </p:txBody>
      </p:sp>
      <p:sp>
        <p:nvSpPr>
          <p:cNvPr id="6" name="Title 1"/>
          <p:cNvSpPr txBox="1">
            <a:spLocks/>
          </p:cNvSpPr>
          <p:nvPr/>
        </p:nvSpPr>
        <p:spPr>
          <a:xfrm>
            <a:off x="0" y="135682"/>
            <a:ext cx="8964488"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t>Metabolite profiling of cassava</a:t>
            </a:r>
          </a:p>
        </p:txBody>
      </p:sp>
      <p:pic>
        <p:nvPicPr>
          <p:cNvPr id="12" name="Picture 11"/>
          <p:cNvPicPr>
            <a:picLocks noChangeAspect="1"/>
          </p:cNvPicPr>
          <p:nvPr/>
        </p:nvPicPr>
        <p:blipFill>
          <a:blip r:embed="rId3"/>
          <a:stretch>
            <a:fillRect/>
          </a:stretch>
        </p:blipFill>
        <p:spPr>
          <a:xfrm>
            <a:off x="2881267" y="4653136"/>
            <a:ext cx="3304325" cy="1800000"/>
          </a:xfrm>
          <a:prstGeom prst="rect">
            <a:avLst/>
          </a:prstGeom>
        </p:spPr>
      </p:pic>
      <p:pic>
        <p:nvPicPr>
          <p:cNvPr id="13" name="Picture 12"/>
          <p:cNvPicPr>
            <a:picLocks noChangeAspect="1"/>
          </p:cNvPicPr>
          <p:nvPr/>
        </p:nvPicPr>
        <p:blipFill>
          <a:blip r:embed="rId4"/>
          <a:stretch>
            <a:fillRect/>
          </a:stretch>
        </p:blipFill>
        <p:spPr>
          <a:xfrm>
            <a:off x="6350600" y="4653136"/>
            <a:ext cx="2108319" cy="1800000"/>
          </a:xfrm>
          <a:prstGeom prst="rect">
            <a:avLst/>
          </a:prstGeom>
        </p:spPr>
      </p:pic>
      <p:pic>
        <p:nvPicPr>
          <p:cNvPr id="14" name="Picture 13"/>
          <p:cNvPicPr>
            <a:picLocks noChangeAspect="1"/>
          </p:cNvPicPr>
          <p:nvPr/>
        </p:nvPicPr>
        <p:blipFill rotWithShape="1">
          <a:blip r:embed="rId5"/>
          <a:srcRect l="5836" t="11673" r="3247"/>
          <a:stretch/>
        </p:blipFill>
        <p:spPr>
          <a:xfrm>
            <a:off x="245897" y="4653136"/>
            <a:ext cx="2470362" cy="1800000"/>
          </a:xfrm>
          <a:prstGeom prst="rect">
            <a:avLst/>
          </a:prstGeom>
        </p:spPr>
      </p:pic>
    </p:spTree>
    <p:extLst>
      <p:ext uri="{BB962C8B-B14F-4D97-AF65-F5344CB8AC3E}">
        <p14:creationId xmlns:p14="http://schemas.microsoft.com/office/powerpoint/2010/main" val="10783931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Main Research </a:t>
            </a:r>
            <a:r>
              <a:rPr lang="de-DE" sz="2800" b="1" dirty="0" smtClean="0"/>
              <a:t>Avenue</a:t>
            </a:r>
            <a:endParaRPr lang="en-US" sz="2800" b="1" dirty="0"/>
          </a:p>
        </p:txBody>
      </p:sp>
      <p:sp>
        <p:nvSpPr>
          <p:cNvPr id="6" name="Content Placeholder 2"/>
          <p:cNvSpPr>
            <a:spLocks noGrp="1"/>
          </p:cNvSpPr>
          <p:nvPr>
            <p:ph idx="1"/>
          </p:nvPr>
        </p:nvSpPr>
        <p:spPr>
          <a:xfrm>
            <a:off x="359024" y="1664804"/>
            <a:ext cx="8305800" cy="3276364"/>
          </a:xfrm>
        </p:spPr>
        <p:txBody>
          <a:bodyPr>
            <a:normAutofit/>
          </a:bodyPr>
          <a:lstStyle/>
          <a:p>
            <a:pPr marL="0" indent="0">
              <a:buNone/>
            </a:pPr>
            <a:r>
              <a:rPr lang="en-GB" sz="2000" dirty="0"/>
              <a:t>1. </a:t>
            </a:r>
            <a:r>
              <a:rPr lang="en-GB" sz="2000" dirty="0" smtClean="0"/>
              <a:t>Metabolic </a:t>
            </a:r>
            <a:r>
              <a:rPr lang="en-GB" sz="2000" dirty="0"/>
              <a:t>engineering carbon pathways in cassava</a:t>
            </a:r>
          </a:p>
          <a:p>
            <a:pPr marL="0" indent="0">
              <a:buNone/>
            </a:pPr>
            <a:r>
              <a:rPr lang="en-GB" sz="2000" dirty="0"/>
              <a:t>	</a:t>
            </a:r>
            <a:endParaRPr lang="en-US" sz="1800" i="1" dirty="0"/>
          </a:p>
          <a:p>
            <a:pPr marL="0" indent="0">
              <a:buNone/>
            </a:pPr>
            <a:r>
              <a:rPr lang="en-US" sz="1800" dirty="0"/>
              <a:t>Polytunnel, Germany </a:t>
            </a:r>
            <a:r>
              <a:rPr lang="en-US" sz="1800" dirty="0" smtClean="0"/>
              <a:t>2022</a:t>
            </a:r>
          </a:p>
          <a:p>
            <a:pPr marL="0" indent="0">
              <a:buNone/>
            </a:pPr>
            <a:r>
              <a:rPr lang="en-US" sz="1800" i="1" dirty="0" smtClean="0"/>
              <a:t>	AAP1	</a:t>
            </a:r>
          </a:p>
          <a:p>
            <a:pPr marL="0" indent="0">
              <a:buNone/>
            </a:pPr>
            <a:r>
              <a:rPr lang="en-US" sz="1800" i="1" dirty="0" smtClean="0"/>
              <a:t>	</a:t>
            </a:r>
            <a:r>
              <a:rPr lang="en-US" sz="1800" i="1" dirty="0" err="1" smtClean="0"/>
              <a:t>mitoGS</a:t>
            </a:r>
            <a:endParaRPr lang="en-US" sz="1800" i="1" dirty="0"/>
          </a:p>
          <a:p>
            <a:pPr marL="0" indent="0">
              <a:buNone/>
            </a:pPr>
            <a:r>
              <a:rPr lang="en-US" sz="1800" i="1" dirty="0"/>
              <a:t>	</a:t>
            </a:r>
            <a:r>
              <a:rPr lang="en-US" sz="1800" i="1" dirty="0" err="1" smtClean="0"/>
              <a:t>mitoGS</a:t>
            </a:r>
            <a:r>
              <a:rPr lang="en-US" sz="1800" i="1" dirty="0" smtClean="0"/>
              <a:t>/AAP1</a:t>
            </a:r>
            <a:endParaRPr lang="en-US" sz="1800" i="1" dirty="0"/>
          </a:p>
          <a:p>
            <a:pPr marL="0" indent="0">
              <a:buNone/>
            </a:pPr>
            <a:endParaRPr lang="en-GB" sz="1800" dirty="0"/>
          </a:p>
          <a:p>
            <a:pPr marL="0" indent="0">
              <a:buNone/>
            </a:pPr>
            <a:r>
              <a:rPr lang="en-US" sz="1800" dirty="0"/>
              <a:t>Polytunnel, Germany </a:t>
            </a:r>
            <a:r>
              <a:rPr lang="en-US" sz="1800" dirty="0" smtClean="0"/>
              <a:t>2024</a:t>
            </a:r>
          </a:p>
          <a:p>
            <a:pPr marL="0" indent="0">
              <a:buNone/>
            </a:pPr>
            <a:r>
              <a:rPr lang="en-US" sz="1800" dirty="0"/>
              <a:t>	</a:t>
            </a:r>
            <a:r>
              <a:rPr lang="en-US" sz="1800" i="1" dirty="0"/>
              <a:t> AAP1</a:t>
            </a:r>
            <a:endParaRPr lang="en-GB" sz="1800" dirty="0"/>
          </a:p>
          <a:p>
            <a:pPr marL="0" indent="0">
              <a:buNone/>
            </a:pPr>
            <a:endParaRPr lang="en-GB" sz="2000" dirty="0"/>
          </a:p>
        </p:txBody>
      </p:sp>
      <p:sp>
        <p:nvSpPr>
          <p:cNvPr id="8" name="Slide Number Placeholder 7"/>
          <p:cNvSpPr>
            <a:spLocks noGrp="1"/>
          </p:cNvSpPr>
          <p:nvPr>
            <p:ph type="sldNum" sz="quarter" idx="12"/>
          </p:nvPr>
        </p:nvSpPr>
        <p:spPr/>
        <p:txBody>
          <a:bodyPr/>
          <a:lstStyle/>
          <a:p>
            <a:fld id="{9646A049-586C-450B-BC7F-485A74B1CE67}" type="slidenum">
              <a:rPr lang="en-US" smtClean="0"/>
              <a:t>3</a:t>
            </a:fld>
            <a:endParaRPr lang="en-US"/>
          </a:p>
        </p:txBody>
      </p:sp>
    </p:spTree>
    <p:extLst>
      <p:ext uri="{BB962C8B-B14F-4D97-AF65-F5344CB8AC3E}">
        <p14:creationId xmlns:p14="http://schemas.microsoft.com/office/powerpoint/2010/main" val="4038085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42925" y="134144"/>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Main Research </a:t>
            </a:r>
            <a:r>
              <a:rPr lang="de-DE" sz="2800" b="1" dirty="0" smtClean="0"/>
              <a:t>Avenue</a:t>
            </a:r>
            <a:endParaRPr lang="en-US" sz="2800" b="1" dirty="0"/>
          </a:p>
        </p:txBody>
      </p:sp>
      <p:sp>
        <p:nvSpPr>
          <p:cNvPr id="6" name="Content Placeholder 2"/>
          <p:cNvSpPr>
            <a:spLocks noGrp="1"/>
          </p:cNvSpPr>
          <p:nvPr>
            <p:ph idx="1"/>
          </p:nvPr>
        </p:nvSpPr>
        <p:spPr>
          <a:xfrm>
            <a:off x="359024" y="1664804"/>
            <a:ext cx="8305800" cy="3276364"/>
          </a:xfrm>
        </p:spPr>
        <p:txBody>
          <a:bodyPr>
            <a:normAutofit/>
          </a:bodyPr>
          <a:lstStyle/>
          <a:p>
            <a:pPr marL="0" indent="0">
              <a:buNone/>
            </a:pPr>
            <a:r>
              <a:rPr lang="en-GB" sz="2000" dirty="0"/>
              <a:t>1. </a:t>
            </a:r>
            <a:r>
              <a:rPr lang="en-GB" sz="2000" dirty="0" smtClean="0"/>
              <a:t>Metabolic </a:t>
            </a:r>
            <a:r>
              <a:rPr lang="en-GB" sz="2000" dirty="0"/>
              <a:t>engineering carbon pathways in cassava</a:t>
            </a:r>
          </a:p>
          <a:p>
            <a:pPr marL="0" indent="0">
              <a:buNone/>
            </a:pPr>
            <a:r>
              <a:rPr lang="en-GB" sz="2000" dirty="0"/>
              <a:t>	</a:t>
            </a:r>
            <a:endParaRPr lang="en-US" sz="1800" i="1" dirty="0"/>
          </a:p>
          <a:p>
            <a:pPr marL="0" indent="0">
              <a:buNone/>
            </a:pPr>
            <a:r>
              <a:rPr lang="en-US" sz="1800" dirty="0"/>
              <a:t>Polytunnel, Germany </a:t>
            </a:r>
            <a:r>
              <a:rPr lang="en-US" sz="1800" dirty="0" smtClean="0"/>
              <a:t>2022</a:t>
            </a:r>
          </a:p>
          <a:p>
            <a:pPr marL="0" indent="0">
              <a:buNone/>
            </a:pPr>
            <a:r>
              <a:rPr lang="en-US" sz="1800" i="1" dirty="0" smtClean="0"/>
              <a:t>	</a:t>
            </a:r>
            <a:r>
              <a:rPr lang="en-US" sz="1800" b="1" i="1" dirty="0" smtClean="0"/>
              <a:t>AAP1</a:t>
            </a:r>
            <a:r>
              <a:rPr lang="en-US" sz="1800" i="1" dirty="0" smtClean="0"/>
              <a:t>	</a:t>
            </a:r>
          </a:p>
          <a:p>
            <a:pPr marL="0" indent="0">
              <a:buNone/>
            </a:pPr>
            <a:r>
              <a:rPr lang="en-US" sz="1800" i="1" dirty="0" smtClean="0"/>
              <a:t>	</a:t>
            </a:r>
            <a:r>
              <a:rPr lang="en-US" sz="1800" i="1" dirty="0" err="1" smtClean="0"/>
              <a:t>mitoGS</a:t>
            </a:r>
            <a:endParaRPr lang="en-US" sz="1800" i="1" dirty="0"/>
          </a:p>
          <a:p>
            <a:pPr marL="0" indent="0">
              <a:buNone/>
            </a:pPr>
            <a:r>
              <a:rPr lang="en-US" sz="1800" i="1" dirty="0"/>
              <a:t>	</a:t>
            </a:r>
            <a:r>
              <a:rPr lang="en-US" sz="1800" i="1" dirty="0" err="1" smtClean="0"/>
              <a:t>mitoGS</a:t>
            </a:r>
            <a:r>
              <a:rPr lang="en-US" sz="1800" i="1" dirty="0" smtClean="0"/>
              <a:t>/AAP1</a:t>
            </a:r>
            <a:endParaRPr lang="en-US" sz="1800" i="1" dirty="0"/>
          </a:p>
          <a:p>
            <a:pPr marL="0" indent="0">
              <a:buNone/>
            </a:pPr>
            <a:endParaRPr lang="en-GB" sz="1800" dirty="0"/>
          </a:p>
          <a:p>
            <a:pPr marL="0" indent="0">
              <a:buNone/>
            </a:pPr>
            <a:r>
              <a:rPr lang="en-US" sz="1800" dirty="0"/>
              <a:t>Polytunnel, Germany </a:t>
            </a:r>
            <a:r>
              <a:rPr lang="en-US" sz="1800" dirty="0" smtClean="0"/>
              <a:t>2024</a:t>
            </a:r>
          </a:p>
          <a:p>
            <a:pPr marL="0" indent="0">
              <a:buNone/>
            </a:pPr>
            <a:r>
              <a:rPr lang="en-US" sz="1800" dirty="0"/>
              <a:t>	</a:t>
            </a:r>
            <a:r>
              <a:rPr lang="en-US" sz="1800" i="1" dirty="0"/>
              <a:t> </a:t>
            </a:r>
            <a:r>
              <a:rPr lang="en-US" sz="1800" b="1" i="1" dirty="0"/>
              <a:t>AAP1</a:t>
            </a:r>
            <a:endParaRPr lang="en-GB" sz="1800" b="1" dirty="0"/>
          </a:p>
          <a:p>
            <a:pPr marL="0" indent="0">
              <a:buNone/>
            </a:pPr>
            <a:endParaRPr lang="en-GB" sz="2000" dirty="0"/>
          </a:p>
        </p:txBody>
      </p:sp>
      <p:sp>
        <p:nvSpPr>
          <p:cNvPr id="8" name="Slide Number Placeholder 7"/>
          <p:cNvSpPr>
            <a:spLocks noGrp="1"/>
          </p:cNvSpPr>
          <p:nvPr>
            <p:ph type="sldNum" sz="quarter" idx="12"/>
          </p:nvPr>
        </p:nvSpPr>
        <p:spPr/>
        <p:txBody>
          <a:bodyPr/>
          <a:lstStyle/>
          <a:p>
            <a:fld id="{9646A049-586C-450B-BC7F-485A74B1CE67}" type="slidenum">
              <a:rPr lang="en-US" smtClean="0"/>
              <a:t>4</a:t>
            </a:fld>
            <a:endParaRPr lang="en-US"/>
          </a:p>
        </p:txBody>
      </p:sp>
    </p:spTree>
    <p:extLst>
      <p:ext uri="{BB962C8B-B14F-4D97-AF65-F5344CB8AC3E}">
        <p14:creationId xmlns:p14="http://schemas.microsoft.com/office/powerpoint/2010/main" val="3006593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5</a:t>
            </a:fld>
            <a:endParaRPr lang="en-US"/>
          </a:p>
        </p:txBody>
      </p:sp>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Polytunnel, Germany 2022</a:t>
            </a:r>
            <a:endParaRPr lang="en-GB" sz="2800" b="1"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7001" y="1286511"/>
            <a:ext cx="2700000" cy="18000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7001" y="3086511"/>
            <a:ext cx="2700000" cy="180000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7001" y="4696475"/>
            <a:ext cx="2700000" cy="2025000"/>
          </a:xfrm>
          <a:prstGeom prst="rect">
            <a:avLst/>
          </a:prstGeom>
        </p:spPr>
      </p:pic>
      <p:sp>
        <p:nvSpPr>
          <p:cNvPr id="10" name="TextBox 9"/>
          <p:cNvSpPr txBox="1"/>
          <p:nvPr/>
        </p:nvSpPr>
        <p:spPr>
          <a:xfrm>
            <a:off x="827584" y="2132856"/>
            <a:ext cx="184731" cy="369332"/>
          </a:xfrm>
          <a:prstGeom prst="rect">
            <a:avLst/>
          </a:prstGeom>
          <a:noFill/>
        </p:spPr>
        <p:txBody>
          <a:bodyPr wrap="none" rtlCol="0">
            <a:spAutoFit/>
          </a:bodyPr>
          <a:lstStyle/>
          <a:p>
            <a:endParaRPr lang="en-US" dirty="0"/>
          </a:p>
        </p:txBody>
      </p:sp>
      <p:sp>
        <p:nvSpPr>
          <p:cNvPr id="12" name="TextBox 11"/>
          <p:cNvSpPr txBox="1"/>
          <p:nvPr/>
        </p:nvSpPr>
        <p:spPr>
          <a:xfrm>
            <a:off x="611560" y="1557154"/>
            <a:ext cx="2598147" cy="3693319"/>
          </a:xfrm>
          <a:prstGeom prst="rect">
            <a:avLst/>
          </a:prstGeom>
          <a:noFill/>
        </p:spPr>
        <p:txBody>
          <a:bodyPr wrap="none" rtlCol="0">
            <a:spAutoFit/>
          </a:bodyPr>
          <a:lstStyle/>
          <a:p>
            <a:r>
              <a:rPr lang="en-US" b="1" dirty="0" smtClean="0"/>
              <a:t>Genotypes:</a:t>
            </a:r>
          </a:p>
          <a:p>
            <a:endParaRPr lang="en-US" b="1" dirty="0" smtClean="0"/>
          </a:p>
          <a:p>
            <a:pPr marL="285750" indent="-285750">
              <a:buFont typeface="Arial" panose="020B0604020202020204" pitchFamily="34" charset="0"/>
              <a:buChar char="•"/>
            </a:pPr>
            <a:r>
              <a:rPr lang="en-US" dirty="0" smtClean="0"/>
              <a:t>WT 60444</a:t>
            </a:r>
          </a:p>
          <a:p>
            <a:pPr marL="285750" indent="-285750">
              <a:buFont typeface="Arial" panose="020B0604020202020204" pitchFamily="34" charset="0"/>
              <a:buChar char="•"/>
            </a:pPr>
            <a:r>
              <a:rPr lang="en-US" dirty="0" smtClean="0"/>
              <a:t>Vector control (6 lines)</a:t>
            </a:r>
          </a:p>
          <a:p>
            <a:pPr marL="285750" indent="-285750">
              <a:buFont typeface="Arial" panose="020B0604020202020204" pitchFamily="34" charset="0"/>
              <a:buChar char="•"/>
            </a:pPr>
            <a:r>
              <a:rPr lang="en-US" dirty="0" smtClean="0"/>
              <a:t>AAP1 </a:t>
            </a:r>
            <a:r>
              <a:rPr lang="en-US" dirty="0"/>
              <a:t>(6 lines</a:t>
            </a:r>
            <a:r>
              <a:rPr lang="en-US" dirty="0" smtClean="0"/>
              <a:t>)</a:t>
            </a:r>
          </a:p>
          <a:p>
            <a:pPr marL="285750" indent="-285750">
              <a:buFont typeface="Arial" panose="020B0604020202020204" pitchFamily="34" charset="0"/>
              <a:buChar char="•"/>
            </a:pPr>
            <a:r>
              <a:rPr lang="en-US" dirty="0" err="1" smtClean="0"/>
              <a:t>mitoGS</a:t>
            </a:r>
            <a:r>
              <a:rPr lang="en-US" dirty="0" smtClean="0"/>
              <a:t> </a:t>
            </a:r>
            <a:r>
              <a:rPr lang="en-US" dirty="0"/>
              <a:t>(6 lines</a:t>
            </a:r>
            <a:r>
              <a:rPr lang="en-US" dirty="0" smtClean="0"/>
              <a:t>)</a:t>
            </a:r>
          </a:p>
          <a:p>
            <a:pPr marL="285750" indent="-285750">
              <a:buFont typeface="Arial" panose="020B0604020202020204" pitchFamily="34" charset="0"/>
              <a:buChar char="•"/>
            </a:pPr>
            <a:r>
              <a:rPr lang="en-US" dirty="0" smtClean="0"/>
              <a:t>mitoGS+AAP1 </a:t>
            </a:r>
            <a:r>
              <a:rPr lang="en-US" dirty="0"/>
              <a:t>(6 lines</a:t>
            </a:r>
            <a:r>
              <a:rPr lang="en-US" dirty="0" smtClean="0"/>
              <a:t>)</a:t>
            </a:r>
          </a:p>
          <a:p>
            <a:endParaRPr lang="en-US" dirty="0" smtClean="0"/>
          </a:p>
          <a:p>
            <a:endParaRPr lang="en-US" dirty="0"/>
          </a:p>
          <a:p>
            <a:r>
              <a:rPr lang="en-US" dirty="0" smtClean="0"/>
              <a:t>Full nutrition substrate</a:t>
            </a:r>
          </a:p>
          <a:p>
            <a:r>
              <a:rPr lang="en-US" dirty="0"/>
              <a:t>~</a:t>
            </a:r>
            <a:r>
              <a:rPr lang="en-US" dirty="0" smtClean="0"/>
              <a:t>3 months old plants</a:t>
            </a:r>
          </a:p>
          <a:p>
            <a:r>
              <a:rPr lang="en-GB" dirty="0" smtClean="0"/>
              <a:t>10L pot</a:t>
            </a:r>
            <a:endParaRPr lang="en-US" dirty="0" smtClean="0"/>
          </a:p>
          <a:p>
            <a:endParaRPr lang="en-US" dirty="0"/>
          </a:p>
        </p:txBody>
      </p:sp>
    </p:spTree>
    <p:extLst>
      <p:ext uri="{BB962C8B-B14F-4D97-AF65-F5344CB8AC3E}">
        <p14:creationId xmlns:p14="http://schemas.microsoft.com/office/powerpoint/2010/main" val="3558875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6</a:t>
            </a:fld>
            <a:endParaRPr lang="en-US"/>
          </a:p>
        </p:txBody>
      </p:sp>
      <p:grpSp>
        <p:nvGrpSpPr>
          <p:cNvPr id="24" name="Group 23"/>
          <p:cNvGrpSpPr/>
          <p:nvPr/>
        </p:nvGrpSpPr>
        <p:grpSpPr>
          <a:xfrm>
            <a:off x="7107746" y="1390577"/>
            <a:ext cx="1596600" cy="2542479"/>
            <a:chOff x="7090200" y="1268760"/>
            <a:chExt cx="1596600" cy="2542479"/>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0200" y="1268760"/>
              <a:ext cx="1596600" cy="2160000"/>
            </a:xfrm>
            <a:prstGeom prst="rect">
              <a:avLst/>
            </a:prstGeom>
          </p:spPr>
        </p:pic>
        <p:sp>
          <p:nvSpPr>
            <p:cNvPr id="8" name="TextBox 7"/>
            <p:cNvSpPr txBox="1"/>
            <p:nvPr/>
          </p:nvSpPr>
          <p:spPr>
            <a:xfrm>
              <a:off x="7637469" y="3441907"/>
              <a:ext cx="502061" cy="369332"/>
            </a:xfrm>
            <a:prstGeom prst="rect">
              <a:avLst/>
            </a:prstGeom>
            <a:noFill/>
          </p:spPr>
          <p:txBody>
            <a:bodyPr wrap="none" rtlCol="0">
              <a:spAutoFit/>
            </a:bodyPr>
            <a:lstStyle/>
            <a:p>
              <a:pPr algn="ctr"/>
              <a:r>
                <a:rPr lang="en-US" dirty="0"/>
                <a:t>WT</a:t>
              </a:r>
            </a:p>
          </p:txBody>
        </p:sp>
      </p:grpSp>
      <p:sp>
        <p:nvSpPr>
          <p:cNvPr id="9"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VC, </a:t>
            </a:r>
            <a:r>
              <a:rPr lang="en-US" sz="2800" b="1" dirty="0"/>
              <a:t>Germany 2022</a:t>
            </a:r>
            <a:endParaRPr lang="en-GB" sz="2800" b="1" dirty="0"/>
          </a:p>
        </p:txBody>
      </p:sp>
      <p:pic>
        <p:nvPicPr>
          <p:cNvPr id="10" name="Picture 9"/>
          <p:cNvPicPr>
            <a:picLocks noChangeAspect="1"/>
          </p:cNvPicPr>
          <p:nvPr/>
        </p:nvPicPr>
        <p:blipFill>
          <a:blip r:embed="rId4"/>
          <a:stretch>
            <a:fillRect/>
          </a:stretch>
        </p:blipFill>
        <p:spPr>
          <a:xfrm>
            <a:off x="548455" y="1218598"/>
            <a:ext cx="2326154" cy="2326154"/>
          </a:xfrm>
          <a:prstGeom prst="rect">
            <a:avLst/>
          </a:prstGeom>
        </p:spPr>
      </p:pic>
      <p:pic>
        <p:nvPicPr>
          <p:cNvPr id="11" name="Picture 10"/>
          <p:cNvPicPr>
            <a:picLocks noChangeAspect="1"/>
          </p:cNvPicPr>
          <p:nvPr/>
        </p:nvPicPr>
        <p:blipFill>
          <a:blip r:embed="rId5"/>
          <a:stretch>
            <a:fillRect/>
          </a:stretch>
        </p:blipFill>
        <p:spPr>
          <a:xfrm>
            <a:off x="2604389" y="1218598"/>
            <a:ext cx="2326154" cy="2326154"/>
          </a:xfrm>
          <a:prstGeom prst="rect">
            <a:avLst/>
          </a:prstGeom>
        </p:spPr>
      </p:pic>
      <p:sp>
        <p:nvSpPr>
          <p:cNvPr id="12" name="TextBox 11"/>
          <p:cNvSpPr txBox="1"/>
          <p:nvPr/>
        </p:nvSpPr>
        <p:spPr>
          <a:xfrm>
            <a:off x="755576" y="3004869"/>
            <a:ext cx="1289199" cy="252000"/>
          </a:xfrm>
          <a:prstGeom prst="rect">
            <a:avLst/>
          </a:prstGeom>
          <a:solidFill>
            <a:schemeClr val="bg1"/>
          </a:solidFill>
        </p:spPr>
        <p:txBody>
          <a:bodyPr wrap="none" rtlCol="0">
            <a:spAutoFit/>
          </a:bodyPr>
          <a:lstStyle/>
          <a:p>
            <a:r>
              <a:rPr lang="en-US" sz="1200" dirty="0"/>
              <a:t>Root fresh weight</a:t>
            </a:r>
          </a:p>
        </p:txBody>
      </p:sp>
      <p:sp>
        <p:nvSpPr>
          <p:cNvPr id="13" name="TextBox 12"/>
          <p:cNvSpPr txBox="1"/>
          <p:nvPr/>
        </p:nvSpPr>
        <p:spPr>
          <a:xfrm>
            <a:off x="2834357" y="3004869"/>
            <a:ext cx="1150828" cy="252000"/>
          </a:xfrm>
          <a:prstGeom prst="rect">
            <a:avLst/>
          </a:prstGeom>
          <a:solidFill>
            <a:schemeClr val="bg1"/>
          </a:solidFill>
        </p:spPr>
        <p:txBody>
          <a:bodyPr wrap="none" rtlCol="0">
            <a:spAutoFit/>
          </a:bodyPr>
          <a:lstStyle/>
          <a:p>
            <a:r>
              <a:rPr lang="en-US" sz="1200" dirty="0"/>
              <a:t>HI (fresh bases)</a:t>
            </a:r>
          </a:p>
        </p:txBody>
      </p:sp>
      <p:sp>
        <p:nvSpPr>
          <p:cNvPr id="14" name="Rectangle 13"/>
          <p:cNvSpPr/>
          <p:nvPr/>
        </p:nvSpPr>
        <p:spPr>
          <a:xfrm>
            <a:off x="5656613" y="4403838"/>
            <a:ext cx="3115739" cy="1077218"/>
          </a:xfrm>
          <a:prstGeom prst="rect">
            <a:avLst/>
          </a:prstGeom>
        </p:spPr>
        <p:txBody>
          <a:bodyPr wrap="square">
            <a:spAutoFit/>
          </a:bodyPr>
          <a:lstStyle/>
          <a:p>
            <a:pPr marL="285750" indent="-285750">
              <a:buFont typeface="Arial" panose="020B0604020202020204" pitchFamily="34" charset="0"/>
              <a:buChar char="•"/>
            </a:pPr>
            <a:r>
              <a:rPr lang="en-US" sz="1600" dirty="0"/>
              <a:t>Penalty in root (fresh and dry) weight and HI compared to </a:t>
            </a:r>
            <a:r>
              <a:rPr lang="en-US" sz="1600" dirty="0" smtClean="0"/>
              <a:t>WT</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endParaRPr lang="en-US" sz="1600" dirty="0"/>
          </a:p>
        </p:txBody>
      </p:sp>
      <p:sp>
        <p:nvSpPr>
          <p:cNvPr id="19" name="Rectangle 18"/>
          <p:cNvSpPr/>
          <p:nvPr/>
        </p:nvSpPr>
        <p:spPr>
          <a:xfrm>
            <a:off x="4140000" y="1196752"/>
            <a:ext cx="468000" cy="2348000"/>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0" name="Rectangle 19"/>
          <p:cNvSpPr/>
          <p:nvPr/>
        </p:nvSpPr>
        <p:spPr>
          <a:xfrm>
            <a:off x="2073338" y="1207675"/>
            <a:ext cx="468000" cy="2348000"/>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nvGrpSpPr>
          <p:cNvPr id="27" name="Group 26"/>
          <p:cNvGrpSpPr/>
          <p:nvPr/>
        </p:nvGrpSpPr>
        <p:grpSpPr>
          <a:xfrm>
            <a:off x="5364088" y="1390577"/>
            <a:ext cx="1596600" cy="2542479"/>
            <a:chOff x="2152306" y="2047941"/>
            <a:chExt cx="1596600" cy="2542479"/>
          </a:xfrm>
        </p:grpSpPr>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2306" y="2047941"/>
              <a:ext cx="1596600" cy="2160000"/>
            </a:xfrm>
            <a:prstGeom prst="rect">
              <a:avLst/>
            </a:prstGeom>
          </p:spPr>
        </p:pic>
        <p:sp>
          <p:nvSpPr>
            <p:cNvPr id="26" name="Rectangle 25"/>
            <p:cNvSpPr/>
            <p:nvPr/>
          </p:nvSpPr>
          <p:spPr>
            <a:xfrm>
              <a:off x="2464975" y="4221088"/>
              <a:ext cx="1020985" cy="369332"/>
            </a:xfrm>
            <a:prstGeom prst="rect">
              <a:avLst/>
            </a:prstGeom>
          </p:spPr>
          <p:txBody>
            <a:bodyPr wrap="none">
              <a:spAutoFit/>
            </a:bodyPr>
            <a:lstStyle/>
            <a:p>
              <a:pPr algn="ctr"/>
              <a:r>
                <a:rPr lang="en-US" dirty="0"/>
                <a:t>VC_4220</a:t>
              </a:r>
            </a:p>
          </p:txBody>
        </p:sp>
      </p:grpSp>
    </p:spTree>
    <p:extLst>
      <p:ext uri="{BB962C8B-B14F-4D97-AF65-F5344CB8AC3E}">
        <p14:creationId xmlns:p14="http://schemas.microsoft.com/office/powerpoint/2010/main" val="232339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7</a:t>
            </a:fld>
            <a:endParaRPr lang="en-US"/>
          </a:p>
        </p:txBody>
      </p:sp>
      <p:grpSp>
        <p:nvGrpSpPr>
          <p:cNvPr id="24" name="Group 23"/>
          <p:cNvGrpSpPr/>
          <p:nvPr/>
        </p:nvGrpSpPr>
        <p:grpSpPr>
          <a:xfrm>
            <a:off x="7107746" y="1390577"/>
            <a:ext cx="1596600" cy="2542479"/>
            <a:chOff x="7090200" y="1268760"/>
            <a:chExt cx="1596600" cy="2542479"/>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0200" y="1268760"/>
              <a:ext cx="1596600" cy="2160000"/>
            </a:xfrm>
            <a:prstGeom prst="rect">
              <a:avLst/>
            </a:prstGeom>
          </p:spPr>
        </p:pic>
        <p:sp>
          <p:nvSpPr>
            <p:cNvPr id="8" name="TextBox 7"/>
            <p:cNvSpPr txBox="1"/>
            <p:nvPr/>
          </p:nvSpPr>
          <p:spPr>
            <a:xfrm>
              <a:off x="7637469" y="3441907"/>
              <a:ext cx="502061" cy="369332"/>
            </a:xfrm>
            <a:prstGeom prst="rect">
              <a:avLst/>
            </a:prstGeom>
            <a:noFill/>
          </p:spPr>
          <p:txBody>
            <a:bodyPr wrap="none" rtlCol="0">
              <a:spAutoFit/>
            </a:bodyPr>
            <a:lstStyle/>
            <a:p>
              <a:pPr algn="ctr"/>
              <a:r>
                <a:rPr lang="en-US" dirty="0"/>
                <a:t>WT</a:t>
              </a:r>
            </a:p>
          </p:txBody>
        </p:sp>
      </p:grpSp>
      <p:sp>
        <p:nvSpPr>
          <p:cNvPr id="9"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VC, </a:t>
            </a:r>
            <a:r>
              <a:rPr lang="en-US" sz="2800" b="1" dirty="0"/>
              <a:t>Germany 2022</a:t>
            </a:r>
            <a:endParaRPr lang="en-GB" sz="2800" b="1" dirty="0"/>
          </a:p>
        </p:txBody>
      </p:sp>
      <p:pic>
        <p:nvPicPr>
          <p:cNvPr id="10" name="Picture 9"/>
          <p:cNvPicPr>
            <a:picLocks noChangeAspect="1"/>
          </p:cNvPicPr>
          <p:nvPr/>
        </p:nvPicPr>
        <p:blipFill>
          <a:blip r:embed="rId4"/>
          <a:stretch>
            <a:fillRect/>
          </a:stretch>
        </p:blipFill>
        <p:spPr>
          <a:xfrm>
            <a:off x="548455" y="1218598"/>
            <a:ext cx="2326154" cy="2326154"/>
          </a:xfrm>
          <a:prstGeom prst="rect">
            <a:avLst/>
          </a:prstGeom>
        </p:spPr>
      </p:pic>
      <p:pic>
        <p:nvPicPr>
          <p:cNvPr id="11" name="Picture 10"/>
          <p:cNvPicPr>
            <a:picLocks noChangeAspect="1"/>
          </p:cNvPicPr>
          <p:nvPr/>
        </p:nvPicPr>
        <p:blipFill>
          <a:blip r:embed="rId5"/>
          <a:stretch>
            <a:fillRect/>
          </a:stretch>
        </p:blipFill>
        <p:spPr>
          <a:xfrm>
            <a:off x="2604389" y="1218598"/>
            <a:ext cx="2326154" cy="2326154"/>
          </a:xfrm>
          <a:prstGeom prst="rect">
            <a:avLst/>
          </a:prstGeom>
        </p:spPr>
      </p:pic>
      <p:sp>
        <p:nvSpPr>
          <p:cNvPr id="12" name="TextBox 11"/>
          <p:cNvSpPr txBox="1"/>
          <p:nvPr/>
        </p:nvSpPr>
        <p:spPr>
          <a:xfrm>
            <a:off x="755576" y="3004869"/>
            <a:ext cx="1289199" cy="252000"/>
          </a:xfrm>
          <a:prstGeom prst="rect">
            <a:avLst/>
          </a:prstGeom>
          <a:solidFill>
            <a:schemeClr val="bg1"/>
          </a:solidFill>
        </p:spPr>
        <p:txBody>
          <a:bodyPr wrap="none" rtlCol="0">
            <a:spAutoFit/>
          </a:bodyPr>
          <a:lstStyle/>
          <a:p>
            <a:r>
              <a:rPr lang="en-US" sz="1200" dirty="0"/>
              <a:t>Root fresh weight</a:t>
            </a:r>
          </a:p>
        </p:txBody>
      </p:sp>
      <p:sp>
        <p:nvSpPr>
          <p:cNvPr id="13" name="TextBox 12"/>
          <p:cNvSpPr txBox="1"/>
          <p:nvPr/>
        </p:nvSpPr>
        <p:spPr>
          <a:xfrm>
            <a:off x="2834357" y="3004869"/>
            <a:ext cx="1150828" cy="252000"/>
          </a:xfrm>
          <a:prstGeom prst="rect">
            <a:avLst/>
          </a:prstGeom>
          <a:solidFill>
            <a:schemeClr val="bg1"/>
          </a:solidFill>
        </p:spPr>
        <p:txBody>
          <a:bodyPr wrap="none" rtlCol="0">
            <a:spAutoFit/>
          </a:bodyPr>
          <a:lstStyle/>
          <a:p>
            <a:r>
              <a:rPr lang="en-US" sz="1200" dirty="0"/>
              <a:t>HI (fresh bases)</a:t>
            </a:r>
          </a:p>
        </p:txBody>
      </p:sp>
      <p:sp>
        <p:nvSpPr>
          <p:cNvPr id="14" name="Rectangle 13"/>
          <p:cNvSpPr/>
          <p:nvPr/>
        </p:nvSpPr>
        <p:spPr>
          <a:xfrm>
            <a:off x="5656613" y="4403838"/>
            <a:ext cx="3115739" cy="1077218"/>
          </a:xfrm>
          <a:prstGeom prst="rect">
            <a:avLst/>
          </a:prstGeom>
        </p:spPr>
        <p:txBody>
          <a:bodyPr wrap="square">
            <a:spAutoFit/>
          </a:bodyPr>
          <a:lstStyle/>
          <a:p>
            <a:pPr marL="285750" indent="-285750">
              <a:buFont typeface="Arial" panose="020B0604020202020204" pitchFamily="34" charset="0"/>
              <a:buChar char="•"/>
            </a:pPr>
            <a:r>
              <a:rPr lang="en-US" sz="1600" dirty="0"/>
              <a:t>Penalty in root (fresh and dry) weight and HI compared to </a:t>
            </a:r>
            <a:r>
              <a:rPr lang="en-US" sz="1600" dirty="0" smtClean="0"/>
              <a:t>WT</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Metabolically very similar</a:t>
            </a:r>
            <a:endParaRPr lang="en-US" sz="1600" dirty="0"/>
          </a:p>
        </p:txBody>
      </p:sp>
      <p:grpSp>
        <p:nvGrpSpPr>
          <p:cNvPr id="21" name="Group 20"/>
          <p:cNvGrpSpPr/>
          <p:nvPr/>
        </p:nvGrpSpPr>
        <p:grpSpPr>
          <a:xfrm>
            <a:off x="325532" y="3947582"/>
            <a:ext cx="2772000" cy="2345610"/>
            <a:chOff x="9774828" y="1043444"/>
            <a:chExt cx="2772000" cy="2345610"/>
          </a:xfrm>
        </p:grpSpPr>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t="5181"/>
            <a:stretch/>
          </p:blipFill>
          <p:spPr>
            <a:xfrm>
              <a:off x="9774828" y="1052735"/>
              <a:ext cx="2772000" cy="2336319"/>
            </a:xfrm>
            <a:prstGeom prst="rect">
              <a:avLst/>
            </a:prstGeom>
          </p:spPr>
        </p:pic>
        <p:sp>
          <p:nvSpPr>
            <p:cNvPr id="17" name="Rectangle 16"/>
            <p:cNvSpPr/>
            <p:nvPr/>
          </p:nvSpPr>
          <p:spPr>
            <a:xfrm>
              <a:off x="10070002" y="1043444"/>
              <a:ext cx="822085" cy="369332"/>
            </a:xfrm>
            <a:prstGeom prst="rect">
              <a:avLst/>
            </a:prstGeom>
          </p:spPr>
          <p:txBody>
            <a:bodyPr wrap="none">
              <a:spAutoFit/>
            </a:bodyPr>
            <a:lstStyle/>
            <a:p>
              <a:r>
                <a:rPr lang="en-US" b="1" dirty="0"/>
                <a:t>Leaves</a:t>
              </a:r>
              <a:endParaRPr lang="en-US" dirty="0"/>
            </a:p>
          </p:txBody>
        </p:sp>
      </p:grpSp>
      <p:grpSp>
        <p:nvGrpSpPr>
          <p:cNvPr id="22" name="Group 21"/>
          <p:cNvGrpSpPr/>
          <p:nvPr/>
        </p:nvGrpSpPr>
        <p:grpSpPr>
          <a:xfrm>
            <a:off x="2648977" y="4003674"/>
            <a:ext cx="2772000" cy="2305646"/>
            <a:chOff x="9774828" y="3853910"/>
            <a:chExt cx="2772000" cy="2305646"/>
          </a:xfrm>
        </p:grpSpPr>
        <p:pic>
          <p:nvPicPr>
            <p:cNvPr id="15" name="Picture 14"/>
            <p:cNvPicPr>
              <a:picLocks noChangeAspect="1"/>
            </p:cNvPicPr>
            <p:nvPr/>
          </p:nvPicPr>
          <p:blipFill rotWithShape="1">
            <a:blip r:embed="rId7" cstate="print">
              <a:extLst>
                <a:ext uri="{28A0092B-C50C-407E-A947-70E740481C1C}">
                  <a14:useLocalDpi xmlns:a14="http://schemas.microsoft.com/office/drawing/2010/main" val="0"/>
                </a:ext>
              </a:extLst>
            </a:blip>
            <a:srcRect t="6716"/>
            <a:stretch/>
          </p:blipFill>
          <p:spPr>
            <a:xfrm>
              <a:off x="9774828" y="3861055"/>
              <a:ext cx="2772000" cy="2298501"/>
            </a:xfrm>
            <a:prstGeom prst="rect">
              <a:avLst/>
            </a:prstGeom>
          </p:spPr>
        </p:pic>
        <p:sp>
          <p:nvSpPr>
            <p:cNvPr id="18" name="Rectangle 17"/>
            <p:cNvSpPr/>
            <p:nvPr/>
          </p:nvSpPr>
          <p:spPr>
            <a:xfrm>
              <a:off x="10070002" y="3853910"/>
              <a:ext cx="728854" cy="369332"/>
            </a:xfrm>
            <a:prstGeom prst="rect">
              <a:avLst/>
            </a:prstGeom>
          </p:spPr>
          <p:txBody>
            <a:bodyPr wrap="none">
              <a:spAutoFit/>
            </a:bodyPr>
            <a:lstStyle/>
            <a:p>
              <a:r>
                <a:rPr lang="en-US" b="1" dirty="0"/>
                <a:t>Roots</a:t>
              </a:r>
              <a:endParaRPr lang="en-US" dirty="0"/>
            </a:p>
          </p:txBody>
        </p:sp>
      </p:grpSp>
      <p:sp>
        <p:nvSpPr>
          <p:cNvPr id="19" name="Rectangle 18"/>
          <p:cNvSpPr/>
          <p:nvPr/>
        </p:nvSpPr>
        <p:spPr>
          <a:xfrm>
            <a:off x="4140000" y="1196752"/>
            <a:ext cx="468000" cy="2348000"/>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0" name="Rectangle 19"/>
          <p:cNvSpPr/>
          <p:nvPr/>
        </p:nvSpPr>
        <p:spPr>
          <a:xfrm>
            <a:off x="2073338" y="1207675"/>
            <a:ext cx="468000" cy="2348000"/>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grpSp>
        <p:nvGrpSpPr>
          <p:cNvPr id="27" name="Group 26"/>
          <p:cNvGrpSpPr/>
          <p:nvPr/>
        </p:nvGrpSpPr>
        <p:grpSpPr>
          <a:xfrm>
            <a:off x="5364088" y="1390577"/>
            <a:ext cx="1596600" cy="2542479"/>
            <a:chOff x="2152306" y="2047941"/>
            <a:chExt cx="1596600" cy="2542479"/>
          </a:xfrm>
        </p:grpSpPr>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52306" y="2047941"/>
              <a:ext cx="1596600" cy="2160000"/>
            </a:xfrm>
            <a:prstGeom prst="rect">
              <a:avLst/>
            </a:prstGeom>
          </p:spPr>
        </p:pic>
        <p:sp>
          <p:nvSpPr>
            <p:cNvPr id="26" name="Rectangle 25"/>
            <p:cNvSpPr/>
            <p:nvPr/>
          </p:nvSpPr>
          <p:spPr>
            <a:xfrm>
              <a:off x="2464975" y="4221088"/>
              <a:ext cx="1020985" cy="369332"/>
            </a:xfrm>
            <a:prstGeom prst="rect">
              <a:avLst/>
            </a:prstGeom>
          </p:spPr>
          <p:txBody>
            <a:bodyPr wrap="none">
              <a:spAutoFit/>
            </a:bodyPr>
            <a:lstStyle/>
            <a:p>
              <a:pPr algn="ctr"/>
              <a:r>
                <a:rPr lang="en-US" dirty="0"/>
                <a:t>VC_4220</a:t>
              </a:r>
            </a:p>
          </p:txBody>
        </p:sp>
      </p:grpSp>
    </p:spTree>
    <p:extLst>
      <p:ext uri="{BB962C8B-B14F-4D97-AF65-F5344CB8AC3E}">
        <p14:creationId xmlns:p14="http://schemas.microsoft.com/office/powerpoint/2010/main" val="4043303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8</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Amino Acid </a:t>
            </a:r>
            <a:r>
              <a:rPr lang="en-US" sz="2800" b="1" dirty="0" err="1"/>
              <a:t>Permease</a:t>
            </a:r>
            <a:r>
              <a:rPr lang="en-US" sz="2800" b="1" dirty="0"/>
              <a:t> </a:t>
            </a:r>
            <a:r>
              <a:rPr lang="en-US" sz="2800" b="1" dirty="0" smtClean="0"/>
              <a:t>1 (AAP1)</a:t>
            </a:r>
            <a:endParaRPr lang="en-GB" sz="2800" b="1" dirty="0"/>
          </a:p>
        </p:txBody>
      </p:sp>
      <p:sp>
        <p:nvSpPr>
          <p:cNvPr id="6" name="Content Placeholder 2"/>
          <p:cNvSpPr>
            <a:spLocks noGrp="1"/>
          </p:cNvSpPr>
          <p:nvPr>
            <p:ph idx="1"/>
          </p:nvPr>
        </p:nvSpPr>
        <p:spPr>
          <a:xfrm>
            <a:off x="457200" y="1495325"/>
            <a:ext cx="8220075" cy="4525963"/>
          </a:xfrm>
        </p:spPr>
        <p:txBody>
          <a:bodyPr vert="horz" lIns="91440" tIns="45720" rIns="91440" bIns="45720" rtlCol="0">
            <a:normAutofit/>
          </a:bodyPr>
          <a:lstStyle/>
          <a:p>
            <a:pPr marL="0" indent="0">
              <a:buNone/>
            </a:pPr>
            <a:r>
              <a:rPr lang="en-US" sz="1800" b="1" dirty="0"/>
              <a:t>Amino Acid </a:t>
            </a:r>
            <a:r>
              <a:rPr lang="en-US" sz="1800" b="1" dirty="0" err="1"/>
              <a:t>Permease</a:t>
            </a:r>
            <a:r>
              <a:rPr lang="en-US" sz="1800" b="1" dirty="0"/>
              <a:t> (AAP) from pea</a:t>
            </a:r>
          </a:p>
          <a:p>
            <a:pPr marL="0" indent="0">
              <a:buNone/>
            </a:pPr>
            <a:r>
              <a:rPr lang="en-US" sz="1800" dirty="0"/>
              <a:t>(expression in phloem tissues, companion cells of leaves, stems and roots)</a:t>
            </a:r>
          </a:p>
          <a:p>
            <a:pPr marL="0" indent="0">
              <a:buNone/>
            </a:pPr>
            <a:endParaRPr lang="en-US" sz="1800" dirty="0"/>
          </a:p>
          <a:p>
            <a:pPr marL="0" indent="0">
              <a:buNone/>
            </a:pPr>
            <a:r>
              <a:rPr lang="en-US" sz="1800" dirty="0"/>
              <a:t>In Pea:</a:t>
            </a:r>
          </a:p>
          <a:p>
            <a:pPr marL="0" indent="0">
              <a:buNone/>
            </a:pPr>
            <a:r>
              <a:rPr lang="en-US" sz="1800" dirty="0"/>
              <a:t>Increased yield per plant </a:t>
            </a:r>
          </a:p>
          <a:p>
            <a:pPr marL="0" indent="0">
              <a:buNone/>
            </a:pPr>
            <a:r>
              <a:rPr lang="en-US" sz="1800" dirty="0"/>
              <a:t>Transgenic plants outperform WT plants under different nitrogen </a:t>
            </a:r>
            <a:r>
              <a:rPr lang="en-US" sz="1800" dirty="0" smtClean="0"/>
              <a:t>treatments</a:t>
            </a:r>
            <a:endParaRPr lang="en-US" sz="1800" dirty="0"/>
          </a:p>
        </p:txBody>
      </p:sp>
      <p:grpSp>
        <p:nvGrpSpPr>
          <p:cNvPr id="22" name="Group 21"/>
          <p:cNvGrpSpPr/>
          <p:nvPr/>
        </p:nvGrpSpPr>
        <p:grpSpPr>
          <a:xfrm>
            <a:off x="7182268" y="4022804"/>
            <a:ext cx="1596600" cy="2503268"/>
            <a:chOff x="7182268" y="3896591"/>
            <a:chExt cx="1596600" cy="2503268"/>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2268" y="3896591"/>
              <a:ext cx="1596600" cy="2160000"/>
            </a:xfrm>
            <a:prstGeom prst="rect">
              <a:avLst/>
            </a:prstGeom>
          </p:spPr>
        </p:pic>
        <p:sp>
          <p:nvSpPr>
            <p:cNvPr id="11" name="TextBox 10"/>
            <p:cNvSpPr txBox="1"/>
            <p:nvPr/>
          </p:nvSpPr>
          <p:spPr>
            <a:xfrm>
              <a:off x="7729538" y="6030527"/>
              <a:ext cx="502061" cy="369332"/>
            </a:xfrm>
            <a:prstGeom prst="rect">
              <a:avLst/>
            </a:prstGeom>
            <a:noFill/>
          </p:spPr>
          <p:txBody>
            <a:bodyPr wrap="none" rtlCol="0">
              <a:spAutoFit/>
            </a:bodyPr>
            <a:lstStyle/>
            <a:p>
              <a:pPr algn="ctr"/>
              <a:r>
                <a:rPr lang="en-US" dirty="0"/>
                <a:t>WT</a:t>
              </a:r>
            </a:p>
          </p:txBody>
        </p:sp>
      </p:grpSp>
      <p:grpSp>
        <p:nvGrpSpPr>
          <p:cNvPr id="21" name="Group 20"/>
          <p:cNvGrpSpPr/>
          <p:nvPr/>
        </p:nvGrpSpPr>
        <p:grpSpPr>
          <a:xfrm>
            <a:off x="5567688" y="4009772"/>
            <a:ext cx="1596600" cy="2529332"/>
            <a:chOff x="5499676" y="3896591"/>
            <a:chExt cx="1596600" cy="2529332"/>
          </a:xfrm>
        </p:grpSpPr>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9676" y="3896591"/>
              <a:ext cx="1596600" cy="2160000"/>
            </a:xfrm>
            <a:prstGeom prst="rect">
              <a:avLst/>
            </a:prstGeom>
          </p:spPr>
        </p:pic>
        <p:sp>
          <p:nvSpPr>
            <p:cNvPr id="13" name="TextBox 12"/>
            <p:cNvSpPr txBox="1"/>
            <p:nvPr/>
          </p:nvSpPr>
          <p:spPr>
            <a:xfrm>
              <a:off x="6079230" y="6056591"/>
              <a:ext cx="437492" cy="369332"/>
            </a:xfrm>
            <a:prstGeom prst="rect">
              <a:avLst/>
            </a:prstGeom>
            <a:noFill/>
          </p:spPr>
          <p:txBody>
            <a:bodyPr wrap="none" rtlCol="0">
              <a:spAutoFit/>
            </a:bodyPr>
            <a:lstStyle/>
            <a:p>
              <a:pPr algn="ctr"/>
              <a:r>
                <a:rPr lang="en-US" dirty="0"/>
                <a:t>VC</a:t>
              </a:r>
            </a:p>
          </p:txBody>
        </p:sp>
      </p:grpSp>
      <p:grpSp>
        <p:nvGrpSpPr>
          <p:cNvPr id="23" name="Group 22"/>
          <p:cNvGrpSpPr/>
          <p:nvPr/>
        </p:nvGrpSpPr>
        <p:grpSpPr>
          <a:xfrm>
            <a:off x="313909" y="4012533"/>
            <a:ext cx="1596600" cy="2526986"/>
            <a:chOff x="313909" y="4012533"/>
            <a:chExt cx="1596600" cy="2526986"/>
          </a:xfrm>
        </p:grpSpPr>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909" y="4012533"/>
              <a:ext cx="1596600" cy="2160000"/>
            </a:xfrm>
            <a:prstGeom prst="rect">
              <a:avLst/>
            </a:prstGeom>
          </p:spPr>
        </p:pic>
        <p:sp>
          <p:nvSpPr>
            <p:cNvPr id="15" name="Rectangle 14"/>
            <p:cNvSpPr/>
            <p:nvPr/>
          </p:nvSpPr>
          <p:spPr>
            <a:xfrm>
              <a:off x="402967" y="6170187"/>
              <a:ext cx="1269898" cy="369332"/>
            </a:xfrm>
            <a:prstGeom prst="rect">
              <a:avLst/>
            </a:prstGeom>
          </p:spPr>
          <p:txBody>
            <a:bodyPr wrap="none">
              <a:spAutoFit/>
            </a:bodyPr>
            <a:lstStyle/>
            <a:p>
              <a:pPr algn="ctr"/>
              <a:r>
                <a:rPr lang="en-US" dirty="0"/>
                <a:t>AAP1_4354</a:t>
              </a:r>
            </a:p>
          </p:txBody>
        </p:sp>
      </p:grpSp>
      <p:grpSp>
        <p:nvGrpSpPr>
          <p:cNvPr id="24" name="Group 23"/>
          <p:cNvGrpSpPr/>
          <p:nvPr/>
        </p:nvGrpSpPr>
        <p:grpSpPr>
          <a:xfrm>
            <a:off x="1938898" y="4012533"/>
            <a:ext cx="1596600" cy="2526986"/>
            <a:chOff x="1938898" y="4012533"/>
            <a:chExt cx="1596600" cy="2526986"/>
          </a:xfrm>
        </p:grpSpPr>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8898" y="4012533"/>
              <a:ext cx="1596600" cy="2160000"/>
            </a:xfrm>
            <a:prstGeom prst="rect">
              <a:avLst/>
            </a:prstGeom>
          </p:spPr>
        </p:pic>
        <p:sp>
          <p:nvSpPr>
            <p:cNvPr id="17" name="Rectangle 16"/>
            <p:cNvSpPr/>
            <p:nvPr/>
          </p:nvSpPr>
          <p:spPr>
            <a:xfrm>
              <a:off x="2132609" y="6170187"/>
              <a:ext cx="1269898" cy="369332"/>
            </a:xfrm>
            <a:prstGeom prst="rect">
              <a:avLst/>
            </a:prstGeom>
          </p:spPr>
          <p:txBody>
            <a:bodyPr wrap="none">
              <a:spAutoFit/>
            </a:bodyPr>
            <a:lstStyle/>
            <a:p>
              <a:pPr algn="ctr"/>
              <a:r>
                <a:rPr lang="en-US" dirty="0"/>
                <a:t>AAP1_4358</a:t>
              </a:r>
            </a:p>
          </p:txBody>
        </p:sp>
      </p:grpSp>
      <p:grpSp>
        <p:nvGrpSpPr>
          <p:cNvPr id="25" name="Group 24"/>
          <p:cNvGrpSpPr/>
          <p:nvPr/>
        </p:nvGrpSpPr>
        <p:grpSpPr>
          <a:xfrm>
            <a:off x="3563888" y="4012533"/>
            <a:ext cx="1596600" cy="2526986"/>
            <a:chOff x="3563888" y="4012533"/>
            <a:chExt cx="1596600" cy="2526986"/>
          </a:xfrm>
        </p:grpSpPr>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3888" y="4012533"/>
              <a:ext cx="1596600" cy="2160000"/>
            </a:xfrm>
            <a:prstGeom prst="rect">
              <a:avLst/>
            </a:prstGeom>
          </p:spPr>
        </p:pic>
        <p:sp>
          <p:nvSpPr>
            <p:cNvPr id="19" name="Rectangle 18"/>
            <p:cNvSpPr/>
            <p:nvPr/>
          </p:nvSpPr>
          <p:spPr>
            <a:xfrm>
              <a:off x="3746191" y="6170187"/>
              <a:ext cx="1269898" cy="369332"/>
            </a:xfrm>
            <a:prstGeom prst="rect">
              <a:avLst/>
            </a:prstGeom>
          </p:spPr>
          <p:txBody>
            <a:bodyPr wrap="none">
              <a:spAutoFit/>
            </a:bodyPr>
            <a:lstStyle/>
            <a:p>
              <a:pPr algn="ctr"/>
              <a:r>
                <a:rPr lang="en-US" dirty="0"/>
                <a:t>AAP1_4359</a:t>
              </a:r>
            </a:p>
          </p:txBody>
        </p:sp>
      </p:grpSp>
    </p:spTree>
    <p:extLst>
      <p:ext uri="{BB962C8B-B14F-4D97-AF65-F5344CB8AC3E}">
        <p14:creationId xmlns:p14="http://schemas.microsoft.com/office/powerpoint/2010/main" val="3678969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9</a:t>
            </a:fld>
            <a:endParaRPr lang="en-US"/>
          </a:p>
        </p:txBody>
      </p:sp>
      <p:sp>
        <p:nvSpPr>
          <p:cNvPr id="6"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a:t>
            </a:r>
            <a:r>
              <a:rPr lang="en-US" sz="2800" b="1" dirty="0" smtClean="0"/>
              <a:t>2022</a:t>
            </a:r>
            <a:endParaRPr lang="en-US" sz="2800" b="1" dirty="0"/>
          </a:p>
        </p:txBody>
      </p:sp>
      <p:sp>
        <p:nvSpPr>
          <p:cNvPr id="34" name="Rectangle 33"/>
          <p:cNvSpPr/>
          <p:nvPr/>
        </p:nvSpPr>
        <p:spPr>
          <a:xfrm>
            <a:off x="5632725" y="2403430"/>
            <a:ext cx="3115739" cy="2062103"/>
          </a:xfrm>
          <a:prstGeom prst="rect">
            <a:avLst/>
          </a:prstGeom>
        </p:spPr>
        <p:txBody>
          <a:bodyPr wrap="square">
            <a:spAutoFit/>
          </a:bodyPr>
          <a:lstStyle/>
          <a:p>
            <a:pPr marL="285750" indent="-285750" algn="just">
              <a:buFont typeface="Arial" panose="020B0604020202020204" pitchFamily="34" charset="0"/>
              <a:buChar char="•"/>
            </a:pPr>
            <a:r>
              <a:rPr lang="en-US" sz="1600" dirty="0"/>
              <a:t>No difference between VC and AAP1 </a:t>
            </a:r>
            <a:r>
              <a:rPr lang="en-US" sz="1600" dirty="0" smtClean="0"/>
              <a:t>lines</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Penalty in root (fresh and dry) weight and HI compared to WT</a:t>
            </a:r>
          </a:p>
          <a:p>
            <a:pPr marL="285750" indent="-285750" algn="just">
              <a:buFont typeface="Arial" panose="020B0604020202020204" pitchFamily="34" charset="0"/>
              <a:buChar char="•"/>
            </a:pPr>
            <a:endParaRPr lang="en-US" sz="1600" dirty="0" smtClean="0"/>
          </a:p>
          <a:p>
            <a:pPr marL="285750" indent="-285750" algn="just">
              <a:buFont typeface="Arial" panose="020B0604020202020204" pitchFamily="34" charset="0"/>
              <a:buChar char="•"/>
            </a:pPr>
            <a:r>
              <a:rPr lang="en-US" sz="1600" dirty="0" smtClean="0"/>
              <a:t>AAP1_4359 </a:t>
            </a:r>
            <a:r>
              <a:rPr lang="en-US" sz="1600" dirty="0"/>
              <a:t>higher leave dry weight compared to VC</a:t>
            </a:r>
            <a:endParaRPr lang="en-US" sz="1600" dirty="0"/>
          </a:p>
        </p:txBody>
      </p:sp>
      <p:sp>
        <p:nvSpPr>
          <p:cNvPr id="35" name="Rectangle 34"/>
          <p:cNvSpPr/>
          <p:nvPr/>
        </p:nvSpPr>
        <p:spPr>
          <a:xfrm>
            <a:off x="5224" y="6639163"/>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pic>
        <p:nvPicPr>
          <p:cNvPr id="3" name="Picture 2"/>
          <p:cNvPicPr>
            <a:picLocks noChangeAspect="1"/>
          </p:cNvPicPr>
          <p:nvPr/>
        </p:nvPicPr>
        <p:blipFill>
          <a:blip r:embed="rId3"/>
          <a:stretch>
            <a:fillRect/>
          </a:stretch>
        </p:blipFill>
        <p:spPr>
          <a:xfrm>
            <a:off x="422910" y="1268760"/>
            <a:ext cx="4968000" cy="5321865"/>
          </a:xfrm>
          <a:prstGeom prst="rect">
            <a:avLst/>
          </a:prstGeom>
        </p:spPr>
      </p:pic>
    </p:spTree>
    <p:extLst>
      <p:ext uri="{BB962C8B-B14F-4D97-AF65-F5344CB8AC3E}">
        <p14:creationId xmlns:p14="http://schemas.microsoft.com/office/powerpoint/2010/main" val="1050064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488" y="1268760"/>
            <a:ext cx="4164000" cy="5400000"/>
          </a:xfrm>
          <a:prstGeom prst="rect">
            <a:avLst/>
          </a:prstGeom>
        </p:spPr>
      </p:pic>
      <p:sp>
        <p:nvSpPr>
          <p:cNvPr id="4" name="Slide Number Placeholder 3"/>
          <p:cNvSpPr>
            <a:spLocks noGrp="1"/>
          </p:cNvSpPr>
          <p:nvPr>
            <p:ph type="sldNum" sz="quarter" idx="12"/>
          </p:nvPr>
        </p:nvSpPr>
        <p:spPr/>
        <p:txBody>
          <a:bodyPr/>
          <a:lstStyle/>
          <a:p>
            <a:fld id="{9646A049-586C-450B-BC7F-485A74B1CE67}" type="slidenum">
              <a:rPr lang="en-US" smtClean="0"/>
              <a:t>10</a:t>
            </a:fld>
            <a:endParaRPr lang="en-US"/>
          </a:p>
        </p:txBody>
      </p:sp>
      <p:cxnSp>
        <p:nvCxnSpPr>
          <p:cNvPr id="19" name="Straight Connector 18"/>
          <p:cNvCxnSpPr/>
          <p:nvPr/>
        </p:nvCxnSpPr>
        <p:spPr>
          <a:xfrm flipH="1">
            <a:off x="667221" y="3549556"/>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H="1">
            <a:off x="667221" y="4614436"/>
            <a:ext cx="277347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H="1">
            <a:off x="664046" y="5779264"/>
            <a:ext cx="2773474" cy="0"/>
          </a:xfrm>
          <a:prstGeom prst="line">
            <a:avLst/>
          </a:prstGeom>
          <a:ln w="12700"/>
        </p:spPr>
        <p:style>
          <a:lnRef idx="1">
            <a:schemeClr val="dk1"/>
          </a:lnRef>
          <a:fillRef idx="0">
            <a:schemeClr val="dk1"/>
          </a:fillRef>
          <a:effectRef idx="0">
            <a:schemeClr val="dk1"/>
          </a:effectRef>
          <a:fontRef idx="minor">
            <a:schemeClr val="tx1"/>
          </a:fontRef>
        </p:style>
      </p:cxnSp>
      <p:sp>
        <p:nvSpPr>
          <p:cNvPr id="22" name="TextBox 21"/>
          <p:cNvSpPr txBox="1"/>
          <p:nvPr/>
        </p:nvSpPr>
        <p:spPr>
          <a:xfrm rot="16200000">
            <a:off x="-527976" y="2361385"/>
            <a:ext cx="2088000" cy="216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nchor="ctr" anchorCtr="1">
            <a:spAutoFit/>
          </a:bodyPr>
          <a:lstStyle/>
          <a:p>
            <a:pPr algn="ctr"/>
            <a:r>
              <a:rPr lang="en-US" sz="800" dirty="0"/>
              <a:t>Amino acids and derivatives</a:t>
            </a:r>
          </a:p>
        </p:txBody>
      </p:sp>
      <p:sp>
        <p:nvSpPr>
          <p:cNvPr id="23" name="TextBox 22"/>
          <p:cNvSpPr txBox="1"/>
          <p:nvPr/>
        </p:nvSpPr>
        <p:spPr>
          <a:xfrm rot="16200000">
            <a:off x="12024" y="3968528"/>
            <a:ext cx="1008000" cy="216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nchor="ctr" anchorCtr="1">
            <a:spAutoFit/>
          </a:bodyPr>
          <a:lstStyle/>
          <a:p>
            <a:pPr algn="ctr"/>
            <a:r>
              <a:rPr lang="en-US" sz="800" dirty="0"/>
              <a:t>Organic acids</a:t>
            </a:r>
          </a:p>
        </p:txBody>
      </p:sp>
      <p:sp>
        <p:nvSpPr>
          <p:cNvPr id="24" name="TextBox 23"/>
          <p:cNvSpPr txBox="1"/>
          <p:nvPr/>
        </p:nvSpPr>
        <p:spPr>
          <a:xfrm rot="16200000">
            <a:off x="-23976" y="5086226"/>
            <a:ext cx="1080000" cy="2160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nchorCtr="1">
            <a:spAutoFit/>
          </a:bodyPr>
          <a:lstStyle/>
          <a:p>
            <a:pPr algn="ctr"/>
            <a:r>
              <a:rPr lang="en-US" sz="800" dirty="0"/>
              <a:t>Sugars and derivatives</a:t>
            </a:r>
          </a:p>
        </p:txBody>
      </p:sp>
      <p:sp>
        <p:nvSpPr>
          <p:cNvPr id="25" name="TextBox 24"/>
          <p:cNvSpPr txBox="1"/>
          <p:nvPr/>
        </p:nvSpPr>
        <p:spPr>
          <a:xfrm rot="16200000">
            <a:off x="282024" y="5933657"/>
            <a:ext cx="468000" cy="21544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nchor="ctr" anchorCtr="1">
            <a:spAutoFit/>
          </a:bodyPr>
          <a:lstStyle/>
          <a:p>
            <a:pPr algn="ctr"/>
            <a:r>
              <a:rPr lang="en-US" sz="800" dirty="0"/>
              <a:t>Others</a:t>
            </a:r>
          </a:p>
        </p:txBody>
      </p:sp>
      <p:sp>
        <p:nvSpPr>
          <p:cNvPr id="50" name="Oval 49"/>
          <p:cNvSpPr/>
          <p:nvPr/>
        </p:nvSpPr>
        <p:spPr>
          <a:xfrm>
            <a:off x="3252316" y="143503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Oval 50"/>
          <p:cNvSpPr/>
          <p:nvPr/>
        </p:nvSpPr>
        <p:spPr>
          <a:xfrm>
            <a:off x="3252316" y="285995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Oval 51"/>
          <p:cNvSpPr/>
          <p:nvPr/>
        </p:nvSpPr>
        <p:spPr>
          <a:xfrm>
            <a:off x="3252316" y="447042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Oval 52"/>
          <p:cNvSpPr/>
          <p:nvPr/>
        </p:nvSpPr>
        <p:spPr>
          <a:xfrm>
            <a:off x="3252316" y="4558145"/>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p:cNvSpPr/>
          <p:nvPr/>
        </p:nvSpPr>
        <p:spPr>
          <a:xfrm>
            <a:off x="1871020" y="4829759"/>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a:off x="1181878" y="509696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2208200" y="5184560"/>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9" name="Oval 58"/>
          <p:cNvSpPr/>
          <p:nvPr/>
        </p:nvSpPr>
        <p:spPr>
          <a:xfrm>
            <a:off x="1181878" y="5364996"/>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Oval 59"/>
          <p:cNvSpPr/>
          <p:nvPr/>
        </p:nvSpPr>
        <p:spPr>
          <a:xfrm>
            <a:off x="1871020" y="5723132"/>
            <a:ext cx="28800" cy="28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8"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a:t>
            </a:r>
            <a:r>
              <a:rPr lang="en-US" sz="2800" b="1" dirty="0" smtClean="0"/>
              <a:t>2022</a:t>
            </a:r>
            <a:endParaRPr lang="en-US" sz="2800" b="1" dirty="0"/>
          </a:p>
        </p:txBody>
      </p:sp>
      <p:sp>
        <p:nvSpPr>
          <p:cNvPr id="62" name="Rectangle 61"/>
          <p:cNvSpPr/>
          <p:nvPr/>
        </p:nvSpPr>
        <p:spPr>
          <a:xfrm>
            <a:off x="35496" y="6598364"/>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
        <p:nvSpPr>
          <p:cNvPr id="63" name="Rectangle 62"/>
          <p:cNvSpPr/>
          <p:nvPr/>
        </p:nvSpPr>
        <p:spPr>
          <a:xfrm>
            <a:off x="4835033" y="4762657"/>
            <a:ext cx="3649277" cy="584775"/>
          </a:xfrm>
          <a:prstGeom prst="rect">
            <a:avLst/>
          </a:prstGeom>
        </p:spPr>
        <p:txBody>
          <a:bodyPr wrap="square">
            <a:spAutoFit/>
          </a:bodyPr>
          <a:lstStyle/>
          <a:p>
            <a:pPr marL="285750" indent="-285750">
              <a:buFont typeface="Arial" panose="020B0604020202020204" pitchFamily="34" charset="0"/>
              <a:buChar char="•"/>
            </a:pPr>
            <a:r>
              <a:rPr lang="en-US" sz="1600" dirty="0" smtClean="0"/>
              <a:t>Metabolically, AAP1 is very similar to VC and WT for leaves and root tissues</a:t>
            </a:r>
            <a:endParaRPr lang="en-US" sz="1600" dirty="0"/>
          </a:p>
        </p:txBody>
      </p:sp>
      <p:sp>
        <p:nvSpPr>
          <p:cNvPr id="8" name="Rectangle 7"/>
          <p:cNvSpPr/>
          <p:nvPr/>
        </p:nvSpPr>
        <p:spPr>
          <a:xfrm>
            <a:off x="664046" y="1244382"/>
            <a:ext cx="3043858" cy="1332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42746" y="1109638"/>
            <a:ext cx="728854" cy="369332"/>
          </a:xfrm>
          <a:prstGeom prst="rect">
            <a:avLst/>
          </a:prstGeom>
        </p:spPr>
        <p:txBody>
          <a:bodyPr wrap="none">
            <a:spAutoFit/>
          </a:bodyPr>
          <a:lstStyle/>
          <a:p>
            <a:r>
              <a:rPr lang="en-US" b="1" dirty="0"/>
              <a:t>Roots</a:t>
            </a:r>
            <a:endParaRPr lang="en-US" dirty="0"/>
          </a:p>
        </p:txBody>
      </p:sp>
      <p:grpSp>
        <p:nvGrpSpPr>
          <p:cNvPr id="66" name="Group 65"/>
          <p:cNvGrpSpPr/>
          <p:nvPr/>
        </p:nvGrpSpPr>
        <p:grpSpPr>
          <a:xfrm>
            <a:off x="5055438" y="1428167"/>
            <a:ext cx="3477408" cy="2892378"/>
            <a:chOff x="9774828" y="3853910"/>
            <a:chExt cx="2772000" cy="2305646"/>
          </a:xfrm>
        </p:grpSpPr>
        <p:pic>
          <p:nvPicPr>
            <p:cNvPr id="67" name="Picture 66"/>
            <p:cNvPicPr>
              <a:picLocks noChangeAspect="1"/>
            </p:cNvPicPr>
            <p:nvPr/>
          </p:nvPicPr>
          <p:blipFill rotWithShape="1">
            <a:blip r:embed="rId4" cstate="print">
              <a:extLst>
                <a:ext uri="{28A0092B-C50C-407E-A947-70E740481C1C}">
                  <a14:useLocalDpi xmlns:a14="http://schemas.microsoft.com/office/drawing/2010/main" val="0"/>
                </a:ext>
              </a:extLst>
            </a:blip>
            <a:srcRect t="6716"/>
            <a:stretch/>
          </p:blipFill>
          <p:spPr>
            <a:xfrm>
              <a:off x="9774828" y="3861055"/>
              <a:ext cx="2772000" cy="2298501"/>
            </a:xfrm>
            <a:prstGeom prst="rect">
              <a:avLst/>
            </a:prstGeom>
          </p:spPr>
        </p:pic>
        <p:sp>
          <p:nvSpPr>
            <p:cNvPr id="68" name="Rectangle 67"/>
            <p:cNvSpPr/>
            <p:nvPr/>
          </p:nvSpPr>
          <p:spPr>
            <a:xfrm>
              <a:off x="10070002" y="3853910"/>
              <a:ext cx="728854" cy="369332"/>
            </a:xfrm>
            <a:prstGeom prst="rect">
              <a:avLst/>
            </a:prstGeom>
          </p:spPr>
          <p:txBody>
            <a:bodyPr wrap="none">
              <a:spAutoFit/>
            </a:bodyPr>
            <a:lstStyle/>
            <a:p>
              <a:r>
                <a:rPr lang="en-US" b="1" dirty="0"/>
                <a:t>Roots</a:t>
              </a:r>
              <a:endParaRPr lang="en-US" dirty="0"/>
            </a:p>
          </p:txBody>
        </p:sp>
      </p:grpSp>
    </p:spTree>
    <p:extLst>
      <p:ext uri="{BB962C8B-B14F-4D97-AF65-F5344CB8AC3E}">
        <p14:creationId xmlns:p14="http://schemas.microsoft.com/office/powerpoint/2010/main" val="2201437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11</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a:t>
            </a:r>
            <a:r>
              <a:rPr lang="en-US" sz="2800" b="1" dirty="0" smtClean="0"/>
              <a:t>Taiwan 2022</a:t>
            </a:r>
          </a:p>
        </p:txBody>
      </p:sp>
      <p:sp>
        <p:nvSpPr>
          <p:cNvPr id="12" name="Rectangle 11"/>
          <p:cNvSpPr/>
          <p:nvPr/>
        </p:nvSpPr>
        <p:spPr>
          <a:xfrm>
            <a:off x="7607393" y="1403484"/>
            <a:ext cx="1481239" cy="646331"/>
          </a:xfrm>
          <a:prstGeom prst="rect">
            <a:avLst/>
          </a:prstGeom>
        </p:spPr>
        <p:txBody>
          <a:bodyPr wrap="none">
            <a:spAutoFit/>
          </a:bodyPr>
          <a:lstStyle/>
          <a:p>
            <a:r>
              <a:rPr lang="en-US" b="1" dirty="0"/>
              <a:t>Intermediate </a:t>
            </a:r>
            <a:endParaRPr lang="en-US" b="1" dirty="0" smtClean="0"/>
          </a:p>
          <a:p>
            <a:r>
              <a:rPr lang="en-US" b="1" dirty="0" smtClean="0"/>
              <a:t>Harvest</a:t>
            </a:r>
            <a:endParaRPr lang="en-US" b="1" dirty="0"/>
          </a:p>
        </p:txBody>
      </p:sp>
      <p:sp>
        <p:nvSpPr>
          <p:cNvPr id="18" name="Rectangle 17"/>
          <p:cNvSpPr/>
          <p:nvPr/>
        </p:nvSpPr>
        <p:spPr>
          <a:xfrm>
            <a:off x="5224" y="6669360"/>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
        <p:nvSpPr>
          <p:cNvPr id="19" name="Rectangle 18"/>
          <p:cNvSpPr/>
          <p:nvPr/>
        </p:nvSpPr>
        <p:spPr>
          <a:xfrm>
            <a:off x="7607393" y="2303913"/>
            <a:ext cx="1573119" cy="584775"/>
          </a:xfrm>
          <a:prstGeom prst="rect">
            <a:avLst/>
          </a:prstGeom>
        </p:spPr>
        <p:txBody>
          <a:bodyPr wrap="square">
            <a:spAutoFit/>
          </a:bodyPr>
          <a:lstStyle/>
          <a:p>
            <a:pPr marL="285750" indent="-285750">
              <a:buFont typeface="Arial" panose="020B0604020202020204" pitchFamily="34" charset="0"/>
              <a:buChar char="•"/>
            </a:pPr>
            <a:r>
              <a:rPr lang="en-US" sz="1600" dirty="0" smtClean="0"/>
              <a:t>AAP1_4349</a:t>
            </a:r>
          </a:p>
          <a:p>
            <a:pPr marL="285750" indent="-285750">
              <a:buFont typeface="Arial" panose="020B0604020202020204" pitchFamily="34" charset="0"/>
              <a:buChar char="•"/>
            </a:pPr>
            <a:r>
              <a:rPr lang="en-US" sz="1600" dirty="0" smtClean="0"/>
              <a:t>AAP1_4353</a:t>
            </a:r>
            <a:endParaRPr lang="en-US" sz="1600" dirty="0"/>
          </a:p>
        </p:txBody>
      </p:sp>
      <p:sp>
        <p:nvSpPr>
          <p:cNvPr id="20" name="Rectangle 19"/>
          <p:cNvSpPr/>
          <p:nvPr/>
        </p:nvSpPr>
        <p:spPr>
          <a:xfrm>
            <a:off x="7607393" y="4716952"/>
            <a:ext cx="1573119" cy="1077218"/>
          </a:xfrm>
          <a:prstGeom prst="rect">
            <a:avLst/>
          </a:prstGeom>
        </p:spPr>
        <p:txBody>
          <a:bodyPr wrap="square">
            <a:spAutoFit/>
          </a:bodyPr>
          <a:lstStyle/>
          <a:p>
            <a:pPr marL="285750" indent="-285750">
              <a:buFont typeface="Arial" panose="020B0604020202020204" pitchFamily="34" charset="0"/>
              <a:buChar char="•"/>
            </a:pPr>
            <a:r>
              <a:rPr lang="en-US" sz="1600" dirty="0" smtClean="0"/>
              <a:t>AAP1_4349</a:t>
            </a:r>
          </a:p>
          <a:p>
            <a:pPr marL="285750" indent="-285750">
              <a:buFont typeface="Arial" panose="020B0604020202020204" pitchFamily="34" charset="0"/>
              <a:buChar char="•"/>
            </a:pPr>
            <a:r>
              <a:rPr lang="en-US" sz="1600" dirty="0" smtClean="0"/>
              <a:t>AAP1_4354</a:t>
            </a:r>
          </a:p>
          <a:p>
            <a:pPr marL="285750" indent="-285750">
              <a:buFont typeface="Arial" panose="020B0604020202020204" pitchFamily="34" charset="0"/>
              <a:buChar char="•"/>
            </a:pPr>
            <a:r>
              <a:rPr lang="en-US" sz="1600" dirty="0" smtClean="0"/>
              <a:t>AAP1_4358</a:t>
            </a:r>
            <a:endParaRPr lang="en-US" sz="1600" dirty="0"/>
          </a:p>
          <a:p>
            <a:pPr marL="285750" indent="-285750">
              <a:buFont typeface="Arial" panose="020B0604020202020204" pitchFamily="34" charset="0"/>
              <a:buChar char="•"/>
            </a:pPr>
            <a:r>
              <a:rPr lang="en-US" sz="1600" dirty="0" smtClean="0"/>
              <a:t>AAP1_4359</a:t>
            </a:r>
            <a:endParaRPr lang="en-US" sz="1600" dirty="0"/>
          </a:p>
        </p:txBody>
      </p:sp>
      <p:pic>
        <p:nvPicPr>
          <p:cNvPr id="6" name="Picture 5"/>
          <p:cNvPicPr>
            <a:picLocks noChangeAspect="1"/>
          </p:cNvPicPr>
          <p:nvPr/>
        </p:nvPicPr>
        <p:blipFill rotWithShape="1">
          <a:blip r:embed="rId3"/>
          <a:srcRect r="11755"/>
          <a:stretch/>
        </p:blipFill>
        <p:spPr>
          <a:xfrm>
            <a:off x="2664789" y="1617847"/>
            <a:ext cx="2223776" cy="2520000"/>
          </a:xfrm>
          <a:prstGeom prst="rect">
            <a:avLst/>
          </a:prstGeom>
        </p:spPr>
      </p:pic>
      <p:cxnSp>
        <p:nvCxnSpPr>
          <p:cNvPr id="22" name="Straight Connector 21"/>
          <p:cNvCxnSpPr/>
          <p:nvPr/>
        </p:nvCxnSpPr>
        <p:spPr>
          <a:xfrm flipH="1">
            <a:off x="2813112" y="3284984"/>
            <a:ext cx="2016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a:stretch>
            <a:fillRect/>
          </a:stretch>
        </p:blipFill>
        <p:spPr>
          <a:xfrm>
            <a:off x="5024104" y="1617847"/>
            <a:ext cx="2520000" cy="2520000"/>
          </a:xfrm>
          <a:prstGeom prst="rect">
            <a:avLst/>
          </a:prstGeom>
        </p:spPr>
      </p:pic>
      <p:cxnSp>
        <p:nvCxnSpPr>
          <p:cNvPr id="23" name="Straight Connector 22"/>
          <p:cNvCxnSpPr/>
          <p:nvPr/>
        </p:nvCxnSpPr>
        <p:spPr>
          <a:xfrm flipH="1">
            <a:off x="5195423" y="3380807"/>
            <a:ext cx="1980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5"/>
          <a:stretch>
            <a:fillRect/>
          </a:stretch>
        </p:blipFill>
        <p:spPr>
          <a:xfrm>
            <a:off x="5024104" y="4149080"/>
            <a:ext cx="2520000" cy="2520000"/>
          </a:xfrm>
          <a:prstGeom prst="rect">
            <a:avLst/>
          </a:prstGeom>
        </p:spPr>
      </p:pic>
      <p:cxnSp>
        <p:nvCxnSpPr>
          <p:cNvPr id="24" name="Straight Connector 23"/>
          <p:cNvCxnSpPr/>
          <p:nvPr/>
        </p:nvCxnSpPr>
        <p:spPr>
          <a:xfrm flipH="1">
            <a:off x="5141220" y="5944517"/>
            <a:ext cx="2052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rotWithShape="1">
          <a:blip r:embed="rId6"/>
          <a:srcRect r="11755"/>
          <a:stretch/>
        </p:blipFill>
        <p:spPr>
          <a:xfrm>
            <a:off x="2654164" y="4149080"/>
            <a:ext cx="2223776" cy="2520000"/>
          </a:xfrm>
          <a:prstGeom prst="rect">
            <a:avLst/>
          </a:prstGeom>
        </p:spPr>
      </p:pic>
      <p:cxnSp>
        <p:nvCxnSpPr>
          <p:cNvPr id="25" name="Straight Connector 24"/>
          <p:cNvCxnSpPr/>
          <p:nvPr/>
        </p:nvCxnSpPr>
        <p:spPr>
          <a:xfrm flipH="1">
            <a:off x="2772008" y="5934991"/>
            <a:ext cx="2052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rotWithShape="1">
          <a:blip r:embed="rId7"/>
          <a:srcRect r="10206"/>
          <a:stretch/>
        </p:blipFill>
        <p:spPr>
          <a:xfrm>
            <a:off x="245210" y="4149080"/>
            <a:ext cx="2262790" cy="2520000"/>
          </a:xfrm>
          <a:prstGeom prst="rect">
            <a:avLst/>
          </a:prstGeom>
        </p:spPr>
      </p:pic>
      <p:cxnSp>
        <p:nvCxnSpPr>
          <p:cNvPr id="26" name="Straight Connector 25"/>
          <p:cNvCxnSpPr/>
          <p:nvPr/>
        </p:nvCxnSpPr>
        <p:spPr>
          <a:xfrm flipH="1">
            <a:off x="364661" y="5661248"/>
            <a:ext cx="2052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8"/>
          <a:srcRect t="1843" r="10206"/>
          <a:stretch/>
        </p:blipFill>
        <p:spPr>
          <a:xfrm>
            <a:off x="223962" y="1617847"/>
            <a:ext cx="2305287" cy="2520000"/>
          </a:xfrm>
          <a:prstGeom prst="rect">
            <a:avLst/>
          </a:prstGeom>
        </p:spPr>
      </p:pic>
      <p:cxnSp>
        <p:nvCxnSpPr>
          <p:cNvPr id="21" name="Straight Connector 20"/>
          <p:cNvCxnSpPr/>
          <p:nvPr/>
        </p:nvCxnSpPr>
        <p:spPr>
          <a:xfrm flipH="1">
            <a:off x="352103" y="3102864"/>
            <a:ext cx="2088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483768" y="1986336"/>
            <a:ext cx="72008" cy="15486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2483768" y="4392990"/>
            <a:ext cx="72008" cy="15486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86333" y="1398028"/>
            <a:ext cx="1557606" cy="307777"/>
          </a:xfrm>
          <a:prstGeom prst="rect">
            <a:avLst/>
          </a:prstGeom>
          <a:noFill/>
        </p:spPr>
        <p:txBody>
          <a:bodyPr wrap="none" rtlCol="0">
            <a:spAutoFit/>
          </a:bodyPr>
          <a:lstStyle/>
          <a:p>
            <a:r>
              <a:rPr lang="en-US" sz="1400" dirty="0" smtClean="0"/>
              <a:t>Shoot </a:t>
            </a:r>
            <a:r>
              <a:rPr lang="en-US" sz="1400" dirty="0"/>
              <a:t>fresh weight</a:t>
            </a:r>
          </a:p>
        </p:txBody>
      </p:sp>
      <p:sp>
        <p:nvSpPr>
          <p:cNvPr id="9" name="TextBox 8"/>
          <p:cNvSpPr txBox="1"/>
          <p:nvPr/>
        </p:nvSpPr>
        <p:spPr>
          <a:xfrm>
            <a:off x="2816448" y="1398028"/>
            <a:ext cx="1475404" cy="307777"/>
          </a:xfrm>
          <a:prstGeom prst="rect">
            <a:avLst/>
          </a:prstGeom>
          <a:noFill/>
        </p:spPr>
        <p:txBody>
          <a:bodyPr wrap="none" rtlCol="0">
            <a:spAutoFit/>
          </a:bodyPr>
          <a:lstStyle/>
          <a:p>
            <a:r>
              <a:rPr lang="en-US" sz="1400" dirty="0"/>
              <a:t>Root fresh weight</a:t>
            </a:r>
          </a:p>
        </p:txBody>
      </p:sp>
      <p:sp>
        <p:nvSpPr>
          <p:cNvPr id="10" name="TextBox 9"/>
          <p:cNvSpPr txBox="1"/>
          <p:nvPr/>
        </p:nvSpPr>
        <p:spPr>
          <a:xfrm>
            <a:off x="5242599" y="1398028"/>
            <a:ext cx="1345625" cy="307777"/>
          </a:xfrm>
          <a:prstGeom prst="rect">
            <a:avLst/>
          </a:prstGeom>
          <a:noFill/>
        </p:spPr>
        <p:txBody>
          <a:bodyPr wrap="none" rtlCol="0">
            <a:spAutoFit/>
          </a:bodyPr>
          <a:lstStyle/>
          <a:p>
            <a:r>
              <a:rPr lang="en-US" sz="1400" dirty="0"/>
              <a:t>Root dry weight</a:t>
            </a:r>
          </a:p>
        </p:txBody>
      </p:sp>
      <p:sp>
        <p:nvSpPr>
          <p:cNvPr id="41" name="Rectangle 40"/>
          <p:cNvSpPr/>
          <p:nvPr/>
        </p:nvSpPr>
        <p:spPr>
          <a:xfrm>
            <a:off x="7607393" y="4094119"/>
            <a:ext cx="919419" cy="646331"/>
          </a:xfrm>
          <a:prstGeom prst="rect">
            <a:avLst/>
          </a:prstGeom>
        </p:spPr>
        <p:txBody>
          <a:bodyPr wrap="none">
            <a:spAutoFit/>
          </a:bodyPr>
          <a:lstStyle/>
          <a:p>
            <a:r>
              <a:rPr lang="en-US" b="1" dirty="0" smtClean="0"/>
              <a:t>Final </a:t>
            </a:r>
          </a:p>
          <a:p>
            <a:r>
              <a:rPr lang="en-US" b="1" dirty="0" smtClean="0"/>
              <a:t>Harvest</a:t>
            </a:r>
            <a:endParaRPr lang="en-US" b="1" dirty="0"/>
          </a:p>
        </p:txBody>
      </p:sp>
    </p:spTree>
    <p:extLst>
      <p:ext uri="{BB962C8B-B14F-4D97-AF65-F5344CB8AC3E}">
        <p14:creationId xmlns:p14="http://schemas.microsoft.com/office/powerpoint/2010/main" val="4252625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12</a:t>
            </a:fld>
            <a:endParaRPr lang="en-US"/>
          </a:p>
        </p:txBody>
      </p:sp>
      <p:sp>
        <p:nvSpPr>
          <p:cNvPr id="3"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Polytunnel, Germany </a:t>
            </a:r>
            <a:r>
              <a:rPr lang="en-US" sz="2800" b="1" dirty="0" smtClean="0"/>
              <a:t>2024</a:t>
            </a:r>
            <a:endParaRPr lang="en-GB" sz="28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1900" y="1297633"/>
            <a:ext cx="3600000" cy="2703114"/>
          </a:xfrm>
          <a:prstGeom prst="rect">
            <a:avLst/>
          </a:prstGeom>
        </p:spPr>
      </p:pic>
      <p:sp>
        <p:nvSpPr>
          <p:cNvPr id="6" name="TextBox 5"/>
          <p:cNvSpPr txBox="1"/>
          <p:nvPr/>
        </p:nvSpPr>
        <p:spPr>
          <a:xfrm>
            <a:off x="611560" y="1557154"/>
            <a:ext cx="3182794" cy="4247317"/>
          </a:xfrm>
          <a:prstGeom prst="rect">
            <a:avLst/>
          </a:prstGeom>
          <a:noFill/>
        </p:spPr>
        <p:txBody>
          <a:bodyPr wrap="none" rtlCol="0">
            <a:spAutoFit/>
          </a:bodyPr>
          <a:lstStyle/>
          <a:p>
            <a:r>
              <a:rPr lang="en-US" b="1" dirty="0" smtClean="0"/>
              <a:t>Genotypes:</a:t>
            </a:r>
          </a:p>
          <a:p>
            <a:endParaRPr lang="en-US" b="1" dirty="0" smtClean="0"/>
          </a:p>
          <a:p>
            <a:pPr marL="285750" indent="-285750">
              <a:buFont typeface="Arial" panose="020B0604020202020204" pitchFamily="34" charset="0"/>
              <a:buChar char="•"/>
            </a:pPr>
            <a:r>
              <a:rPr lang="en-US" dirty="0" smtClean="0"/>
              <a:t>WT 60444</a:t>
            </a:r>
          </a:p>
          <a:p>
            <a:pPr marL="285750" indent="-285750">
              <a:buFont typeface="Arial" panose="020B0604020202020204" pitchFamily="34" charset="0"/>
              <a:buChar char="•"/>
            </a:pPr>
            <a:r>
              <a:rPr lang="en-US" dirty="0" smtClean="0"/>
              <a:t>Vector control (3 lines)</a:t>
            </a:r>
          </a:p>
          <a:p>
            <a:pPr marL="285750" indent="-285750">
              <a:buFont typeface="Arial" panose="020B0604020202020204" pitchFamily="34" charset="0"/>
              <a:buChar char="•"/>
            </a:pPr>
            <a:r>
              <a:rPr lang="en-US" dirty="0" smtClean="0"/>
              <a:t>AAP1 (3 lines)</a:t>
            </a:r>
          </a:p>
          <a:p>
            <a:pPr marL="742950" lvl="1" indent="-285750">
              <a:buFont typeface="Arial" panose="020B0604020202020204" pitchFamily="34" charset="0"/>
              <a:buChar char="•"/>
            </a:pPr>
            <a:r>
              <a:rPr lang="en-US" dirty="0" smtClean="0"/>
              <a:t>AAP1_4354</a:t>
            </a:r>
          </a:p>
          <a:p>
            <a:pPr marL="742950" lvl="1" indent="-285750">
              <a:buFont typeface="Arial" panose="020B0604020202020204" pitchFamily="34" charset="0"/>
              <a:buChar char="•"/>
            </a:pPr>
            <a:r>
              <a:rPr lang="en-US" dirty="0" smtClean="0"/>
              <a:t>AAP1_4358</a:t>
            </a:r>
          </a:p>
          <a:p>
            <a:pPr marL="742950" lvl="1" indent="-285750">
              <a:buFont typeface="Arial" panose="020B0604020202020204" pitchFamily="34" charset="0"/>
              <a:buChar char="•"/>
            </a:pPr>
            <a:r>
              <a:rPr lang="en-US" dirty="0" smtClean="0"/>
              <a:t>AAP1_4359</a:t>
            </a:r>
            <a:endParaRPr lang="en-US" dirty="0"/>
          </a:p>
          <a:p>
            <a:endParaRPr lang="en-US" dirty="0" smtClean="0"/>
          </a:p>
          <a:p>
            <a:endParaRPr lang="en-US" dirty="0"/>
          </a:p>
          <a:p>
            <a:r>
              <a:rPr lang="en-US" dirty="0" smtClean="0"/>
              <a:t>Low nutrition soil</a:t>
            </a:r>
          </a:p>
          <a:p>
            <a:r>
              <a:rPr lang="en-US" dirty="0" smtClean="0"/>
              <a:t>(local sandy </a:t>
            </a:r>
            <a:r>
              <a:rPr lang="en-US" dirty="0"/>
              <a:t>soil from </a:t>
            </a:r>
            <a:r>
              <a:rPr lang="en-US" dirty="0" smtClean="0"/>
              <a:t>A horizon)</a:t>
            </a:r>
          </a:p>
          <a:p>
            <a:r>
              <a:rPr lang="en-US" dirty="0" smtClean="0"/>
              <a:t>~3 months old plants</a:t>
            </a:r>
          </a:p>
          <a:p>
            <a:r>
              <a:rPr lang="en-GB" dirty="0" smtClean="0"/>
              <a:t>10L pot</a:t>
            </a:r>
            <a:endParaRPr lang="en-US" dirty="0" smtClean="0"/>
          </a:p>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5971" y="3040492"/>
            <a:ext cx="2551857" cy="339855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4849" b="18502"/>
          <a:stretch/>
        </p:blipFill>
        <p:spPr>
          <a:xfrm>
            <a:off x="6669349" y="4170436"/>
            <a:ext cx="1975125" cy="2016224"/>
          </a:xfrm>
          <a:prstGeom prst="rect">
            <a:avLst/>
          </a:prstGeom>
        </p:spPr>
      </p:pic>
    </p:spTree>
    <p:extLst>
      <p:ext uri="{BB962C8B-B14F-4D97-AF65-F5344CB8AC3E}">
        <p14:creationId xmlns:p14="http://schemas.microsoft.com/office/powerpoint/2010/main" val="16512684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13</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Polytunnel, Germany </a:t>
            </a:r>
            <a:r>
              <a:rPr lang="en-US" sz="2800" b="1" dirty="0" smtClean="0"/>
              <a:t>2024</a:t>
            </a:r>
            <a:endParaRPr lang="en-GB" sz="2800" b="1" dirty="0"/>
          </a:p>
        </p:txBody>
      </p:sp>
      <p:pic>
        <p:nvPicPr>
          <p:cNvPr id="8" name="Picture 7"/>
          <p:cNvPicPr>
            <a:picLocks noChangeAspect="1"/>
          </p:cNvPicPr>
          <p:nvPr/>
        </p:nvPicPr>
        <p:blipFill rotWithShape="1">
          <a:blip r:embed="rId2"/>
          <a:srcRect t="4317"/>
          <a:stretch/>
        </p:blipFill>
        <p:spPr>
          <a:xfrm>
            <a:off x="35496" y="1701048"/>
            <a:ext cx="3009921" cy="2160000"/>
          </a:xfrm>
          <a:prstGeom prst="rect">
            <a:avLst/>
          </a:prstGeom>
        </p:spPr>
      </p:pic>
      <p:pic>
        <p:nvPicPr>
          <p:cNvPr id="9" name="Picture 8"/>
          <p:cNvPicPr>
            <a:picLocks noChangeAspect="1"/>
          </p:cNvPicPr>
          <p:nvPr/>
        </p:nvPicPr>
        <p:blipFill rotWithShape="1">
          <a:blip r:embed="rId3"/>
          <a:srcRect t="4317"/>
          <a:stretch/>
        </p:blipFill>
        <p:spPr>
          <a:xfrm>
            <a:off x="3097726" y="1701048"/>
            <a:ext cx="3009921" cy="2160000"/>
          </a:xfrm>
          <a:prstGeom prst="rect">
            <a:avLst/>
          </a:prstGeom>
        </p:spPr>
      </p:pic>
      <p:pic>
        <p:nvPicPr>
          <p:cNvPr id="10" name="Picture 9"/>
          <p:cNvPicPr>
            <a:picLocks noChangeAspect="1"/>
          </p:cNvPicPr>
          <p:nvPr/>
        </p:nvPicPr>
        <p:blipFill rotWithShape="1">
          <a:blip r:embed="rId4"/>
          <a:srcRect t="4317"/>
          <a:stretch/>
        </p:blipFill>
        <p:spPr>
          <a:xfrm>
            <a:off x="6107647" y="1701048"/>
            <a:ext cx="3009921" cy="2160000"/>
          </a:xfrm>
          <a:prstGeom prst="rect">
            <a:avLst/>
          </a:prstGeom>
        </p:spPr>
      </p:pic>
      <p:pic>
        <p:nvPicPr>
          <p:cNvPr id="12" name="Picture 11"/>
          <p:cNvPicPr>
            <a:picLocks noChangeAspect="1"/>
          </p:cNvPicPr>
          <p:nvPr/>
        </p:nvPicPr>
        <p:blipFill rotWithShape="1">
          <a:blip r:embed="rId5"/>
          <a:srcRect t="4317"/>
          <a:stretch/>
        </p:blipFill>
        <p:spPr>
          <a:xfrm>
            <a:off x="29576" y="4221328"/>
            <a:ext cx="3009921" cy="2160000"/>
          </a:xfrm>
          <a:prstGeom prst="rect">
            <a:avLst/>
          </a:prstGeom>
        </p:spPr>
      </p:pic>
      <p:sp>
        <p:nvSpPr>
          <p:cNvPr id="13" name="Rectangle 12"/>
          <p:cNvSpPr/>
          <p:nvPr/>
        </p:nvSpPr>
        <p:spPr>
          <a:xfrm>
            <a:off x="3419872" y="4307882"/>
            <a:ext cx="4608512" cy="2062103"/>
          </a:xfrm>
          <a:prstGeom prst="rect">
            <a:avLst/>
          </a:prstGeom>
        </p:spPr>
        <p:txBody>
          <a:bodyPr wrap="square">
            <a:spAutoFit/>
          </a:bodyPr>
          <a:lstStyle/>
          <a:p>
            <a:r>
              <a:rPr lang="en-GB" sz="1600" dirty="0" smtClean="0"/>
              <a:t>No significant difference:</a:t>
            </a:r>
            <a:endParaRPr lang="en-US" sz="1600" dirty="0" smtClean="0"/>
          </a:p>
          <a:p>
            <a:pPr marL="285750" indent="-285750">
              <a:buFont typeface="Arial" panose="020B0604020202020204" pitchFamily="34" charset="0"/>
              <a:buChar char="•"/>
            </a:pPr>
            <a:r>
              <a:rPr lang="en-US" sz="1600" dirty="0" smtClean="0"/>
              <a:t>Height</a:t>
            </a:r>
          </a:p>
          <a:p>
            <a:pPr marL="285750" indent="-285750">
              <a:buFont typeface="Arial" panose="020B0604020202020204" pitchFamily="34" charset="0"/>
              <a:buChar char="•"/>
            </a:pPr>
            <a:r>
              <a:rPr lang="en-GB" sz="1600" dirty="0" smtClean="0"/>
              <a:t>Stem diameter</a:t>
            </a:r>
          </a:p>
          <a:p>
            <a:pPr marL="285750" indent="-285750">
              <a:buFont typeface="Arial" panose="020B0604020202020204" pitchFamily="34" charset="0"/>
              <a:buChar char="•"/>
            </a:pPr>
            <a:r>
              <a:rPr lang="en-GB" sz="1600" dirty="0" smtClean="0"/>
              <a:t>Leaves, stem root fresh weight</a:t>
            </a:r>
            <a:endParaRPr lang="en-US" sz="1600" dirty="0"/>
          </a:p>
          <a:p>
            <a:pPr marL="285750" indent="-285750">
              <a:buFont typeface="Arial" panose="020B0604020202020204" pitchFamily="34" charset="0"/>
              <a:buChar char="•"/>
            </a:pPr>
            <a:r>
              <a:rPr lang="en-GB" sz="1600" dirty="0" smtClean="0"/>
              <a:t>Root dry weight </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smtClean="0"/>
              <a:t>AAP1 lines and VC catch up with the WT under nutrient limiting condition</a:t>
            </a:r>
            <a:endParaRPr lang="en-US" sz="1600" dirty="0"/>
          </a:p>
        </p:txBody>
      </p:sp>
      <p:sp>
        <p:nvSpPr>
          <p:cNvPr id="14" name="TextBox 13"/>
          <p:cNvSpPr txBox="1"/>
          <p:nvPr/>
        </p:nvSpPr>
        <p:spPr>
          <a:xfrm>
            <a:off x="786333" y="1465039"/>
            <a:ext cx="1620252" cy="307777"/>
          </a:xfrm>
          <a:prstGeom prst="rect">
            <a:avLst/>
          </a:prstGeom>
          <a:noFill/>
        </p:spPr>
        <p:txBody>
          <a:bodyPr wrap="none" rtlCol="0">
            <a:spAutoFit/>
          </a:bodyPr>
          <a:lstStyle/>
          <a:p>
            <a:r>
              <a:rPr lang="en-US" sz="1400" dirty="0" smtClean="0"/>
              <a:t>Leaves </a:t>
            </a:r>
            <a:r>
              <a:rPr lang="en-US" sz="1400" dirty="0"/>
              <a:t>fresh weight</a:t>
            </a:r>
          </a:p>
        </p:txBody>
      </p:sp>
      <p:sp>
        <p:nvSpPr>
          <p:cNvPr id="15" name="TextBox 14"/>
          <p:cNvSpPr txBox="1"/>
          <p:nvPr/>
        </p:nvSpPr>
        <p:spPr>
          <a:xfrm>
            <a:off x="4067944" y="1465038"/>
            <a:ext cx="1475404" cy="307777"/>
          </a:xfrm>
          <a:prstGeom prst="rect">
            <a:avLst/>
          </a:prstGeom>
          <a:noFill/>
        </p:spPr>
        <p:txBody>
          <a:bodyPr wrap="none" rtlCol="0">
            <a:spAutoFit/>
          </a:bodyPr>
          <a:lstStyle/>
          <a:p>
            <a:r>
              <a:rPr lang="en-US" sz="1400" dirty="0"/>
              <a:t>Root fresh weight</a:t>
            </a:r>
          </a:p>
        </p:txBody>
      </p:sp>
      <p:sp>
        <p:nvSpPr>
          <p:cNvPr id="16" name="TextBox 15"/>
          <p:cNvSpPr txBox="1"/>
          <p:nvPr/>
        </p:nvSpPr>
        <p:spPr>
          <a:xfrm>
            <a:off x="7232633" y="1465038"/>
            <a:ext cx="1475404" cy="307777"/>
          </a:xfrm>
          <a:prstGeom prst="rect">
            <a:avLst/>
          </a:prstGeom>
          <a:noFill/>
        </p:spPr>
        <p:txBody>
          <a:bodyPr wrap="none" rtlCol="0">
            <a:spAutoFit/>
          </a:bodyPr>
          <a:lstStyle/>
          <a:p>
            <a:r>
              <a:rPr lang="en-US" sz="1400" dirty="0"/>
              <a:t>Root </a:t>
            </a:r>
            <a:r>
              <a:rPr lang="en-US" sz="1400" dirty="0" smtClean="0"/>
              <a:t>fresh </a:t>
            </a:r>
            <a:r>
              <a:rPr lang="en-US" sz="1400" dirty="0"/>
              <a:t>weight</a:t>
            </a:r>
          </a:p>
        </p:txBody>
      </p:sp>
      <p:sp>
        <p:nvSpPr>
          <p:cNvPr id="17" name="TextBox 16"/>
          <p:cNvSpPr txBox="1"/>
          <p:nvPr/>
        </p:nvSpPr>
        <p:spPr>
          <a:xfrm>
            <a:off x="858757" y="3962334"/>
            <a:ext cx="1622945" cy="307777"/>
          </a:xfrm>
          <a:prstGeom prst="rect">
            <a:avLst/>
          </a:prstGeom>
          <a:noFill/>
        </p:spPr>
        <p:txBody>
          <a:bodyPr wrap="none" rtlCol="0">
            <a:spAutoFit/>
          </a:bodyPr>
          <a:lstStyle/>
          <a:p>
            <a:r>
              <a:rPr lang="en-US" sz="1400" dirty="0"/>
              <a:t>Root </a:t>
            </a:r>
            <a:r>
              <a:rPr lang="en-US" sz="1400" dirty="0" smtClean="0"/>
              <a:t>dry weight (%)</a:t>
            </a:r>
            <a:endParaRPr lang="en-US" sz="1400" dirty="0"/>
          </a:p>
        </p:txBody>
      </p:sp>
      <p:cxnSp>
        <p:nvCxnSpPr>
          <p:cNvPr id="18" name="Straight Connector 17"/>
          <p:cNvCxnSpPr/>
          <p:nvPr/>
        </p:nvCxnSpPr>
        <p:spPr>
          <a:xfrm flipH="1">
            <a:off x="200778" y="2716294"/>
            <a:ext cx="2808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275856" y="2845562"/>
            <a:ext cx="2808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300504" y="2535408"/>
            <a:ext cx="2808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22336" y="4919046"/>
            <a:ext cx="2808000" cy="0"/>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224" y="6669360"/>
            <a:ext cx="5904656" cy="246221"/>
          </a:xfrm>
          <a:prstGeom prst="rect">
            <a:avLst/>
          </a:prstGeom>
        </p:spPr>
        <p:txBody>
          <a:bodyPr wrap="square">
            <a:spAutoFit/>
          </a:bodyPr>
          <a:lstStyle/>
          <a:p>
            <a:r>
              <a:rPr lang="en-US" sz="1000" dirty="0" err="1"/>
              <a:t>Kruskal</a:t>
            </a:r>
            <a:r>
              <a:rPr lang="en-US" sz="1000" dirty="0"/>
              <a:t>-Wallis test, comparison to VC,*: p ≤ 0.05, **: p ≤ 0.01, ***: p ≤ 0.001</a:t>
            </a:r>
          </a:p>
        </p:txBody>
      </p:sp>
    </p:spTree>
    <p:extLst>
      <p:ext uri="{BB962C8B-B14F-4D97-AF65-F5344CB8AC3E}">
        <p14:creationId xmlns:p14="http://schemas.microsoft.com/office/powerpoint/2010/main" val="3106584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14</a:t>
            </a:fld>
            <a:endParaRPr lang="en-US"/>
          </a:p>
        </p:txBody>
      </p:sp>
      <p:pic>
        <p:nvPicPr>
          <p:cNvPr id="46" name="Picture 45"/>
          <p:cNvPicPr>
            <a:picLocks noChangeAspect="1"/>
          </p:cNvPicPr>
          <p:nvPr/>
        </p:nvPicPr>
        <p:blipFill>
          <a:blip r:embed="rId2"/>
          <a:stretch>
            <a:fillRect/>
          </a:stretch>
        </p:blipFill>
        <p:spPr>
          <a:xfrm>
            <a:off x="316570" y="1570673"/>
            <a:ext cx="7469150" cy="4798997"/>
          </a:xfrm>
          <a:prstGeom prst="rect">
            <a:avLst/>
          </a:prstGeom>
        </p:spPr>
      </p:pic>
      <p:sp>
        <p:nvSpPr>
          <p:cNvPr id="47"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Polytunnel, Germany </a:t>
            </a:r>
            <a:r>
              <a:rPr lang="en-US" sz="2800" b="1" dirty="0" smtClean="0"/>
              <a:t>2024</a:t>
            </a:r>
            <a:endParaRPr lang="en-GB" sz="2800" b="1" dirty="0"/>
          </a:p>
        </p:txBody>
      </p:sp>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2360" y="3399196"/>
            <a:ext cx="1141951" cy="1141951"/>
          </a:xfrm>
          <a:prstGeom prst="rect">
            <a:avLst/>
          </a:prstGeom>
        </p:spPr>
      </p:pic>
    </p:spTree>
    <p:extLst>
      <p:ext uri="{BB962C8B-B14F-4D97-AF65-F5344CB8AC3E}">
        <p14:creationId xmlns:p14="http://schemas.microsoft.com/office/powerpoint/2010/main" val="49040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62200"/>
            <a:ext cx="8229600" cy="5359276"/>
          </a:xfrm>
        </p:spPr>
        <p:txBody>
          <a:bodyPr>
            <a:noAutofit/>
          </a:bodyPr>
          <a:lstStyle/>
          <a:p>
            <a:r>
              <a:rPr lang="en-US" sz="2400" dirty="0" smtClean="0"/>
              <a:t>Glutamine </a:t>
            </a:r>
            <a:r>
              <a:rPr lang="en-US" sz="2400" dirty="0" err="1" smtClean="0"/>
              <a:t>synthetase</a:t>
            </a:r>
            <a:r>
              <a:rPr lang="en-US" sz="2400" dirty="0" smtClean="0"/>
              <a:t> (GS) activity</a:t>
            </a:r>
          </a:p>
          <a:p>
            <a:pPr lvl="1">
              <a:buFont typeface="Wingdings" panose="05000000000000000000" pitchFamily="2" charset="2"/>
              <a:buChar char="ü"/>
            </a:pPr>
            <a:r>
              <a:rPr lang="en-US" sz="1800" dirty="0">
                <a:solidFill>
                  <a:schemeClr val="accent3">
                    <a:lumMod val="50000"/>
                  </a:schemeClr>
                </a:solidFill>
              </a:rPr>
              <a:t>Leaves </a:t>
            </a:r>
            <a:r>
              <a:rPr lang="en-US" sz="1800" dirty="0" smtClean="0">
                <a:solidFill>
                  <a:schemeClr val="accent3">
                    <a:lumMod val="50000"/>
                  </a:schemeClr>
                </a:solidFill>
              </a:rPr>
              <a:t>50mg FW</a:t>
            </a:r>
            <a:endParaRPr lang="en-US" sz="1800" dirty="0">
              <a:solidFill>
                <a:schemeClr val="accent3">
                  <a:lumMod val="50000"/>
                </a:schemeClr>
              </a:solidFill>
            </a:endParaRPr>
          </a:p>
          <a:p>
            <a:pPr lvl="1">
              <a:buFont typeface="Wingdings" panose="05000000000000000000" pitchFamily="2" charset="2"/>
              <a:buChar char="v"/>
            </a:pPr>
            <a:r>
              <a:rPr lang="en-US" sz="1800" dirty="0">
                <a:solidFill>
                  <a:srgbClr val="FF0000"/>
                </a:solidFill>
              </a:rPr>
              <a:t>Stem</a:t>
            </a:r>
          </a:p>
          <a:p>
            <a:pPr lvl="1">
              <a:buFont typeface="Wingdings" panose="05000000000000000000" pitchFamily="2" charset="2"/>
              <a:buChar char="ü"/>
            </a:pPr>
            <a:r>
              <a:rPr lang="en-US" sz="1800" dirty="0">
                <a:solidFill>
                  <a:schemeClr val="accent3">
                    <a:lumMod val="50000"/>
                  </a:schemeClr>
                </a:solidFill>
              </a:rPr>
              <a:t>Root 100mg FW</a:t>
            </a:r>
          </a:p>
          <a:p>
            <a:pPr lvl="1">
              <a:buFont typeface="Wingdings" panose="05000000000000000000" pitchFamily="2" charset="2"/>
              <a:buChar char="v"/>
            </a:pPr>
            <a:r>
              <a:rPr lang="en-US" sz="1800" dirty="0" smtClean="0">
                <a:solidFill>
                  <a:srgbClr val="FF0000"/>
                </a:solidFill>
              </a:rPr>
              <a:t>Freeze-dried tissue to be tested</a:t>
            </a:r>
          </a:p>
          <a:p>
            <a:pPr lvl="1"/>
            <a:endParaRPr lang="en-US" sz="2000" dirty="0"/>
          </a:p>
        </p:txBody>
      </p:sp>
      <p:sp>
        <p:nvSpPr>
          <p:cNvPr id="4" name="Slide Number Placeholder 3"/>
          <p:cNvSpPr>
            <a:spLocks noGrp="1"/>
          </p:cNvSpPr>
          <p:nvPr>
            <p:ph type="sldNum" sz="quarter" idx="12"/>
          </p:nvPr>
        </p:nvSpPr>
        <p:spPr/>
        <p:txBody>
          <a:bodyPr/>
          <a:lstStyle/>
          <a:p>
            <a:fld id="{9646A049-586C-450B-BC7F-485A74B1CE67}" type="slidenum">
              <a:rPr lang="en-US" smtClean="0"/>
              <a:t>15</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New protocols, metabolic modeling</a:t>
            </a:r>
            <a:endParaRPr lang="en-GB" sz="2800" b="1" dirty="0"/>
          </a:p>
        </p:txBody>
      </p:sp>
    </p:spTree>
    <p:extLst>
      <p:ext uri="{BB962C8B-B14F-4D97-AF65-F5344CB8AC3E}">
        <p14:creationId xmlns:p14="http://schemas.microsoft.com/office/powerpoint/2010/main" val="9228697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457200" y="1362200"/>
            <a:ext cx="8229600" cy="5359276"/>
          </a:xfrm>
        </p:spPr>
        <p:txBody>
          <a:bodyPr>
            <a:noAutofit/>
          </a:bodyPr>
          <a:lstStyle/>
          <a:p>
            <a:r>
              <a:rPr lang="en-US" sz="2400" dirty="0"/>
              <a:t>Glutamine </a:t>
            </a:r>
            <a:r>
              <a:rPr lang="en-US" sz="2400" dirty="0" err="1"/>
              <a:t>synthetase</a:t>
            </a:r>
            <a:r>
              <a:rPr lang="en-US" sz="2400" dirty="0"/>
              <a:t> (GS) activity</a:t>
            </a:r>
          </a:p>
          <a:p>
            <a:pPr lvl="1">
              <a:buFont typeface="Wingdings" panose="05000000000000000000" pitchFamily="2" charset="2"/>
              <a:buChar char="ü"/>
            </a:pPr>
            <a:r>
              <a:rPr lang="en-US" sz="1800" dirty="0" smtClean="0">
                <a:solidFill>
                  <a:schemeClr val="accent3">
                    <a:lumMod val="50000"/>
                  </a:schemeClr>
                </a:solidFill>
              </a:rPr>
              <a:t>Leaves 50mg FW</a:t>
            </a:r>
            <a:endParaRPr lang="en-US" sz="1800" dirty="0">
              <a:solidFill>
                <a:schemeClr val="accent3">
                  <a:lumMod val="50000"/>
                </a:schemeClr>
              </a:solidFill>
            </a:endParaRPr>
          </a:p>
          <a:p>
            <a:pPr lvl="1">
              <a:buFont typeface="Wingdings" panose="05000000000000000000" pitchFamily="2" charset="2"/>
              <a:buChar char="v"/>
            </a:pPr>
            <a:r>
              <a:rPr lang="en-US" sz="1800" dirty="0">
                <a:solidFill>
                  <a:srgbClr val="FF0000"/>
                </a:solidFill>
              </a:rPr>
              <a:t>Stem</a:t>
            </a:r>
          </a:p>
          <a:p>
            <a:pPr lvl="1">
              <a:buFont typeface="Wingdings" panose="05000000000000000000" pitchFamily="2" charset="2"/>
              <a:buChar char="ü"/>
            </a:pPr>
            <a:r>
              <a:rPr lang="en-US" sz="1800" dirty="0">
                <a:solidFill>
                  <a:schemeClr val="accent3">
                    <a:lumMod val="50000"/>
                  </a:schemeClr>
                </a:solidFill>
              </a:rPr>
              <a:t>Root 100mg FW</a:t>
            </a:r>
          </a:p>
          <a:p>
            <a:pPr lvl="1">
              <a:buFont typeface="Wingdings" panose="05000000000000000000" pitchFamily="2" charset="2"/>
              <a:buChar char="v"/>
            </a:pPr>
            <a:r>
              <a:rPr lang="en-US" sz="1800" dirty="0" smtClean="0">
                <a:solidFill>
                  <a:srgbClr val="FF0000"/>
                </a:solidFill>
              </a:rPr>
              <a:t>Freeze-dried tissue to be tested</a:t>
            </a:r>
          </a:p>
          <a:p>
            <a:pPr lvl="1"/>
            <a:endParaRPr lang="en-US" sz="2000" dirty="0"/>
          </a:p>
          <a:p>
            <a:r>
              <a:rPr lang="en-US" sz="2400" dirty="0" smtClean="0"/>
              <a:t>Total lipids</a:t>
            </a:r>
          </a:p>
          <a:p>
            <a:pPr lvl="1">
              <a:buFont typeface="Wingdings" panose="05000000000000000000" pitchFamily="2" charset="2"/>
              <a:buChar char="ü"/>
            </a:pPr>
            <a:r>
              <a:rPr lang="en-US" sz="1800" dirty="0" smtClean="0">
                <a:solidFill>
                  <a:schemeClr val="accent3">
                    <a:lumMod val="50000"/>
                  </a:schemeClr>
                </a:solidFill>
              </a:rPr>
              <a:t>Leaves 20mg DW</a:t>
            </a:r>
          </a:p>
          <a:p>
            <a:pPr lvl="1">
              <a:buFont typeface="Wingdings" panose="05000000000000000000" pitchFamily="2" charset="2"/>
              <a:buChar char="ü"/>
            </a:pPr>
            <a:r>
              <a:rPr lang="en-US" sz="1800" dirty="0" smtClean="0">
                <a:solidFill>
                  <a:schemeClr val="accent3">
                    <a:lumMod val="50000"/>
                  </a:schemeClr>
                </a:solidFill>
              </a:rPr>
              <a:t>Stem 20mg DW</a:t>
            </a:r>
          </a:p>
          <a:p>
            <a:pPr lvl="1">
              <a:buFont typeface="Wingdings" panose="05000000000000000000" pitchFamily="2" charset="2"/>
              <a:buChar char="v"/>
            </a:pPr>
            <a:r>
              <a:rPr lang="en-US" sz="1800" dirty="0" smtClean="0">
                <a:solidFill>
                  <a:srgbClr val="FF0000"/>
                </a:solidFill>
              </a:rPr>
              <a:t>Root</a:t>
            </a:r>
          </a:p>
          <a:p>
            <a:pPr lvl="1">
              <a:buFont typeface="Wingdings" panose="05000000000000000000" pitchFamily="2" charset="2"/>
              <a:buChar char="v"/>
            </a:pPr>
            <a:endParaRPr lang="en-US" sz="1800" dirty="0" smtClean="0">
              <a:solidFill>
                <a:srgbClr val="FF0000"/>
              </a:solidFill>
            </a:endParaRPr>
          </a:p>
        </p:txBody>
      </p:sp>
      <p:sp>
        <p:nvSpPr>
          <p:cNvPr id="4" name="Slide Number Placeholder 3"/>
          <p:cNvSpPr>
            <a:spLocks noGrp="1"/>
          </p:cNvSpPr>
          <p:nvPr>
            <p:ph type="sldNum" sz="quarter" idx="12"/>
          </p:nvPr>
        </p:nvSpPr>
        <p:spPr/>
        <p:txBody>
          <a:bodyPr/>
          <a:lstStyle/>
          <a:p>
            <a:fld id="{9646A049-586C-450B-BC7F-485A74B1CE67}" type="slidenum">
              <a:rPr lang="en-US" smtClean="0"/>
              <a:t>16</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New protocols, metabolic modeling</a:t>
            </a:r>
            <a:endParaRPr lang="en-GB" sz="2800" b="1"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289" y="3685763"/>
            <a:ext cx="1994747" cy="1327413"/>
          </a:xfrm>
          <a:prstGeom prst="rect">
            <a:avLst/>
          </a:prstGeom>
        </p:spPr>
      </p:pic>
    </p:spTree>
    <p:extLst>
      <p:ext uri="{BB962C8B-B14F-4D97-AF65-F5344CB8AC3E}">
        <p14:creationId xmlns:p14="http://schemas.microsoft.com/office/powerpoint/2010/main" val="31892952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457200" y="1362200"/>
            <a:ext cx="8229600" cy="5359276"/>
          </a:xfrm>
        </p:spPr>
        <p:txBody>
          <a:bodyPr>
            <a:noAutofit/>
          </a:bodyPr>
          <a:lstStyle/>
          <a:p>
            <a:r>
              <a:rPr lang="en-US" sz="2400" dirty="0"/>
              <a:t>Glutamine </a:t>
            </a:r>
            <a:r>
              <a:rPr lang="en-US" sz="2400" dirty="0" err="1"/>
              <a:t>synthetase</a:t>
            </a:r>
            <a:r>
              <a:rPr lang="en-US" sz="2400" dirty="0"/>
              <a:t> (GS) activity</a:t>
            </a:r>
          </a:p>
          <a:p>
            <a:pPr lvl="1">
              <a:buFont typeface="Wingdings" panose="05000000000000000000" pitchFamily="2" charset="2"/>
              <a:buChar char="ü"/>
            </a:pPr>
            <a:r>
              <a:rPr lang="en-US" sz="1800" dirty="0" smtClean="0">
                <a:solidFill>
                  <a:schemeClr val="accent3">
                    <a:lumMod val="50000"/>
                  </a:schemeClr>
                </a:solidFill>
              </a:rPr>
              <a:t>Leaves 50mg FW</a:t>
            </a:r>
            <a:endParaRPr lang="en-US" sz="1800" dirty="0">
              <a:solidFill>
                <a:schemeClr val="accent3">
                  <a:lumMod val="50000"/>
                </a:schemeClr>
              </a:solidFill>
            </a:endParaRPr>
          </a:p>
          <a:p>
            <a:pPr lvl="1">
              <a:buFont typeface="Wingdings" panose="05000000000000000000" pitchFamily="2" charset="2"/>
              <a:buChar char="v"/>
            </a:pPr>
            <a:r>
              <a:rPr lang="en-US" sz="1800" dirty="0">
                <a:solidFill>
                  <a:srgbClr val="FF0000"/>
                </a:solidFill>
              </a:rPr>
              <a:t>Stem</a:t>
            </a:r>
          </a:p>
          <a:p>
            <a:pPr lvl="1">
              <a:buFont typeface="Wingdings" panose="05000000000000000000" pitchFamily="2" charset="2"/>
              <a:buChar char="ü"/>
            </a:pPr>
            <a:r>
              <a:rPr lang="en-US" sz="1800" dirty="0">
                <a:solidFill>
                  <a:schemeClr val="accent3">
                    <a:lumMod val="50000"/>
                  </a:schemeClr>
                </a:solidFill>
              </a:rPr>
              <a:t>Root 100mg FW</a:t>
            </a:r>
          </a:p>
          <a:p>
            <a:pPr lvl="1">
              <a:buFont typeface="Wingdings" panose="05000000000000000000" pitchFamily="2" charset="2"/>
              <a:buChar char="v"/>
            </a:pPr>
            <a:r>
              <a:rPr lang="en-US" sz="1800" dirty="0" smtClean="0">
                <a:solidFill>
                  <a:srgbClr val="FF0000"/>
                </a:solidFill>
              </a:rPr>
              <a:t>Freeze-dried tissue to be tested</a:t>
            </a:r>
          </a:p>
          <a:p>
            <a:pPr lvl="1"/>
            <a:endParaRPr lang="en-US" sz="2000" dirty="0"/>
          </a:p>
          <a:p>
            <a:r>
              <a:rPr lang="en-US" sz="2400" dirty="0" smtClean="0"/>
              <a:t>Total lipids</a:t>
            </a:r>
          </a:p>
          <a:p>
            <a:pPr lvl="1">
              <a:buFont typeface="Wingdings" panose="05000000000000000000" pitchFamily="2" charset="2"/>
              <a:buChar char="ü"/>
            </a:pPr>
            <a:r>
              <a:rPr lang="en-US" sz="1800" dirty="0" smtClean="0">
                <a:solidFill>
                  <a:schemeClr val="accent3">
                    <a:lumMod val="50000"/>
                  </a:schemeClr>
                </a:solidFill>
              </a:rPr>
              <a:t>Leaves 20mg DW</a:t>
            </a:r>
          </a:p>
          <a:p>
            <a:pPr lvl="1">
              <a:buFont typeface="Wingdings" panose="05000000000000000000" pitchFamily="2" charset="2"/>
              <a:buChar char="ü"/>
            </a:pPr>
            <a:r>
              <a:rPr lang="en-US" sz="1800" dirty="0" smtClean="0">
                <a:solidFill>
                  <a:schemeClr val="accent3">
                    <a:lumMod val="50000"/>
                  </a:schemeClr>
                </a:solidFill>
              </a:rPr>
              <a:t>Stem 20mg DW</a:t>
            </a:r>
          </a:p>
          <a:p>
            <a:pPr lvl="1">
              <a:buFont typeface="Wingdings" panose="05000000000000000000" pitchFamily="2" charset="2"/>
              <a:buChar char="v"/>
            </a:pPr>
            <a:r>
              <a:rPr lang="en-US" sz="1800" dirty="0" smtClean="0">
                <a:solidFill>
                  <a:srgbClr val="FF0000"/>
                </a:solidFill>
              </a:rPr>
              <a:t>Root</a:t>
            </a:r>
          </a:p>
          <a:p>
            <a:pPr lvl="1">
              <a:buFont typeface="Wingdings" panose="05000000000000000000" pitchFamily="2" charset="2"/>
              <a:buChar char="v"/>
            </a:pPr>
            <a:endParaRPr lang="en-US" sz="1800" dirty="0" smtClean="0">
              <a:solidFill>
                <a:srgbClr val="FF0000"/>
              </a:solidFill>
            </a:endParaRPr>
          </a:p>
          <a:p>
            <a:r>
              <a:rPr lang="en-US" sz="2400" dirty="0" smtClean="0"/>
              <a:t>Cell wall residue</a:t>
            </a:r>
          </a:p>
          <a:p>
            <a:pPr lvl="1">
              <a:buFont typeface="Wingdings" panose="05000000000000000000" pitchFamily="2" charset="2"/>
              <a:buChar char="ü"/>
            </a:pPr>
            <a:r>
              <a:rPr lang="en-US" sz="1800" dirty="0" smtClean="0">
                <a:solidFill>
                  <a:schemeClr val="accent3">
                    <a:lumMod val="50000"/>
                  </a:schemeClr>
                </a:solidFill>
              </a:rPr>
              <a:t>Leaves 20mg DW</a:t>
            </a:r>
          </a:p>
          <a:p>
            <a:pPr lvl="1">
              <a:buFont typeface="Wingdings" panose="05000000000000000000" pitchFamily="2" charset="2"/>
              <a:buChar char="ü"/>
            </a:pPr>
            <a:r>
              <a:rPr lang="en-US" sz="1800" dirty="0" smtClean="0">
                <a:solidFill>
                  <a:schemeClr val="accent3">
                    <a:lumMod val="50000"/>
                  </a:schemeClr>
                </a:solidFill>
              </a:rPr>
              <a:t>Stem 20mg DW</a:t>
            </a:r>
          </a:p>
          <a:p>
            <a:pPr lvl="1">
              <a:buFont typeface="Wingdings" panose="05000000000000000000" pitchFamily="2" charset="2"/>
              <a:buChar char="v"/>
            </a:pPr>
            <a:r>
              <a:rPr lang="en-US" sz="1800" dirty="0" smtClean="0">
                <a:solidFill>
                  <a:srgbClr val="FF0000"/>
                </a:solidFill>
              </a:rPr>
              <a:t>Root</a:t>
            </a:r>
            <a:endParaRPr lang="en-US" sz="2400" dirty="0"/>
          </a:p>
        </p:txBody>
      </p:sp>
      <p:sp>
        <p:nvSpPr>
          <p:cNvPr id="4" name="Slide Number Placeholder 3"/>
          <p:cNvSpPr>
            <a:spLocks noGrp="1"/>
          </p:cNvSpPr>
          <p:nvPr>
            <p:ph type="sldNum" sz="quarter" idx="12"/>
          </p:nvPr>
        </p:nvSpPr>
        <p:spPr/>
        <p:txBody>
          <a:bodyPr/>
          <a:lstStyle/>
          <a:p>
            <a:fld id="{9646A049-586C-450B-BC7F-485A74B1CE67}" type="slidenum">
              <a:rPr lang="en-US" smtClean="0"/>
              <a:t>17</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t>New protocols, metabolic modeling</a:t>
            </a:r>
            <a:endParaRPr lang="en-GB" sz="2800" b="1" dirty="0"/>
          </a:p>
        </p:txBody>
      </p:sp>
      <p:grpSp>
        <p:nvGrpSpPr>
          <p:cNvPr id="11" name="Group 10"/>
          <p:cNvGrpSpPr/>
          <p:nvPr/>
        </p:nvGrpSpPr>
        <p:grpSpPr>
          <a:xfrm>
            <a:off x="5868144" y="3984304"/>
            <a:ext cx="2406492" cy="2136835"/>
            <a:chOff x="5796136" y="3861637"/>
            <a:chExt cx="2406492" cy="2136835"/>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6136" y="4191521"/>
              <a:ext cx="2406492" cy="1806951"/>
            </a:xfrm>
            <a:prstGeom prst="rect">
              <a:avLst/>
            </a:prstGeom>
          </p:spPr>
        </p:pic>
        <p:sp>
          <p:nvSpPr>
            <p:cNvPr id="7" name="TextBox 6"/>
            <p:cNvSpPr txBox="1"/>
            <p:nvPr/>
          </p:nvSpPr>
          <p:spPr>
            <a:xfrm>
              <a:off x="5936815" y="3861637"/>
              <a:ext cx="2125134" cy="369332"/>
            </a:xfrm>
            <a:prstGeom prst="rect">
              <a:avLst/>
            </a:prstGeom>
            <a:noFill/>
          </p:spPr>
          <p:txBody>
            <a:bodyPr wrap="none" rtlCol="0">
              <a:spAutoFit/>
            </a:bodyPr>
            <a:lstStyle/>
            <a:p>
              <a:r>
                <a:rPr lang="en-US" b="1" dirty="0"/>
                <a:t>Starch gelatinization</a:t>
              </a:r>
              <a:endParaRPr lang="en-US" b="1" dirty="0">
                <a:hlinkClick r:id="rId4"/>
              </a:endParaRPr>
            </a:p>
          </p:txBody>
        </p:sp>
      </p:gr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6289" y="3685763"/>
            <a:ext cx="1994747" cy="1327413"/>
          </a:xfrm>
          <a:prstGeom prst="rect">
            <a:avLst/>
          </a:prstGeom>
        </p:spPr>
      </p:pic>
    </p:spTree>
    <p:extLst>
      <p:ext uri="{BB962C8B-B14F-4D97-AF65-F5344CB8AC3E}">
        <p14:creationId xmlns:p14="http://schemas.microsoft.com/office/powerpoint/2010/main" val="33141011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z="2800" b="1" dirty="0"/>
              <a:t>Outlook</a:t>
            </a:r>
            <a:endParaRPr lang="en-US" sz="2800" b="1" dirty="0"/>
          </a:p>
        </p:txBody>
      </p:sp>
      <p:sp>
        <p:nvSpPr>
          <p:cNvPr id="7" name="Rectangle 6"/>
          <p:cNvSpPr/>
          <p:nvPr/>
        </p:nvSpPr>
        <p:spPr>
          <a:xfrm>
            <a:off x="611560" y="1700808"/>
            <a:ext cx="7776864" cy="4655542"/>
          </a:xfrm>
          <a:prstGeom prst="rect">
            <a:avLst/>
          </a:prstGeom>
        </p:spPr>
        <p:txBody>
          <a:bodyPr wrap="square">
            <a:noAutofit/>
          </a:bodyPr>
          <a:lstStyle/>
          <a:p>
            <a:r>
              <a:rPr lang="en-US" sz="2400" b="1" i="1" dirty="0" smtClean="0"/>
              <a:t>1. </a:t>
            </a:r>
            <a:r>
              <a:rPr lang="en-US" sz="2400" b="1" i="1" dirty="0"/>
              <a:t>AAP1/</a:t>
            </a:r>
            <a:r>
              <a:rPr lang="en-US" sz="2400" b="1" i="1" dirty="0" err="1"/>
              <a:t>mitoGS</a:t>
            </a:r>
            <a:r>
              <a:rPr lang="en-US" sz="2400" b="1" i="1" dirty="0"/>
              <a:t> </a:t>
            </a:r>
            <a:r>
              <a:rPr lang="en-US" sz="2400" b="1" dirty="0"/>
              <a:t>plants</a:t>
            </a:r>
          </a:p>
          <a:p>
            <a:r>
              <a:rPr lang="en-US" sz="2400" b="1" i="1" dirty="0"/>
              <a:t>	</a:t>
            </a:r>
            <a:r>
              <a:rPr lang="en-US" sz="2400" b="1" dirty="0"/>
              <a:t>Polytunnel 2022</a:t>
            </a:r>
          </a:p>
          <a:p>
            <a:r>
              <a:rPr lang="en-US" sz="2400" b="1" dirty="0"/>
              <a:t>		</a:t>
            </a:r>
            <a:r>
              <a:rPr lang="en-US" sz="2400" dirty="0"/>
              <a:t>Further data analysis</a:t>
            </a:r>
          </a:p>
          <a:p>
            <a:r>
              <a:rPr lang="en-US" sz="2400" b="1" dirty="0"/>
              <a:t>	Field Taiwan 2022 intermediate and final harvest </a:t>
            </a:r>
          </a:p>
          <a:p>
            <a:r>
              <a:rPr lang="en-US" sz="2400" b="1" dirty="0"/>
              <a:t>		</a:t>
            </a:r>
            <a:r>
              <a:rPr lang="en-GB" sz="2400" dirty="0"/>
              <a:t>GCMS waiting list</a:t>
            </a:r>
          </a:p>
          <a:p>
            <a:r>
              <a:rPr lang="en-GB" sz="2400" dirty="0"/>
              <a:t>	</a:t>
            </a:r>
            <a:r>
              <a:rPr lang="en-US" sz="2400" b="1" dirty="0"/>
              <a:t> Polytunnel</a:t>
            </a:r>
            <a:r>
              <a:rPr lang="en-GB" sz="2400" b="1" dirty="0"/>
              <a:t> 2024 </a:t>
            </a:r>
          </a:p>
          <a:p>
            <a:r>
              <a:rPr lang="en-GB" sz="2400" b="1" dirty="0"/>
              <a:t>		</a:t>
            </a:r>
            <a:r>
              <a:rPr lang="en-GB" sz="2400" dirty="0"/>
              <a:t>AAP1, </a:t>
            </a:r>
            <a:r>
              <a:rPr lang="en-GB" sz="2400" dirty="0" smtClean="0"/>
              <a:t>sample processing and GCMS</a:t>
            </a:r>
          </a:p>
          <a:p>
            <a:endParaRPr lang="en-GB" sz="2400" dirty="0"/>
          </a:p>
          <a:p>
            <a:r>
              <a:rPr lang="en-GB" sz="2400" b="1" dirty="0"/>
              <a:t>2. </a:t>
            </a:r>
            <a:r>
              <a:rPr lang="en-GB" sz="2400" b="1" dirty="0" smtClean="0"/>
              <a:t>New protocols</a:t>
            </a:r>
          </a:p>
          <a:p>
            <a:r>
              <a:rPr lang="en-GB" sz="2400" b="1" dirty="0" smtClean="0"/>
              <a:t>	</a:t>
            </a:r>
            <a:r>
              <a:rPr lang="en-GB" sz="2400" dirty="0" smtClean="0"/>
              <a:t>Fine tuning required</a:t>
            </a:r>
          </a:p>
          <a:p>
            <a:endParaRPr lang="en-GB" sz="2400" b="1" dirty="0"/>
          </a:p>
          <a:p>
            <a:r>
              <a:rPr lang="en-GB" sz="2400" b="1" dirty="0"/>
              <a:t>3. WT experiment harvest with ETH</a:t>
            </a:r>
            <a:endParaRPr lang="en-GB" sz="2400" b="1" dirty="0"/>
          </a:p>
        </p:txBody>
      </p:sp>
      <p:sp>
        <p:nvSpPr>
          <p:cNvPr id="2" name="Slide Number Placeholder 1"/>
          <p:cNvSpPr>
            <a:spLocks noGrp="1"/>
          </p:cNvSpPr>
          <p:nvPr>
            <p:ph type="sldNum" sz="quarter" idx="12"/>
          </p:nvPr>
        </p:nvSpPr>
        <p:spPr/>
        <p:txBody>
          <a:bodyPr/>
          <a:lstStyle/>
          <a:p>
            <a:fld id="{9646A049-586C-450B-BC7F-485A74B1CE67}" type="slidenum">
              <a:rPr lang="en-US" smtClean="0"/>
              <a:t>18</a:t>
            </a:fld>
            <a:endParaRPr lang="en-US"/>
          </a:p>
        </p:txBody>
      </p:sp>
    </p:spTree>
    <p:extLst>
      <p:ext uri="{BB962C8B-B14F-4D97-AF65-F5344CB8AC3E}">
        <p14:creationId xmlns:p14="http://schemas.microsoft.com/office/powerpoint/2010/main" val="8095528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9646A049-586C-450B-BC7F-485A74B1CE67}" type="slidenum">
              <a:rPr lang="en-US" smtClean="0"/>
              <a:t>19</a:t>
            </a:fld>
            <a:endParaRPr lang="en-US" dirty="0"/>
          </a:p>
        </p:txBody>
      </p:sp>
      <p:sp>
        <p:nvSpPr>
          <p:cNvPr id="9" name="Content Placeholder 2"/>
          <p:cNvSpPr txBox="1">
            <a:spLocks/>
          </p:cNvSpPr>
          <p:nvPr/>
        </p:nvSpPr>
        <p:spPr>
          <a:xfrm>
            <a:off x="1986089" y="1393182"/>
            <a:ext cx="3384376" cy="46289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US"/>
            </a:defPPr>
            <a:lvl1pPr algn="ct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b="1" u="sng">
                <a:solidFill>
                  <a:srgbClr val="000000"/>
                </a:solidFill>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r>
              <a:rPr lang="en-US" sz="2000" dirty="0"/>
              <a:t>CASS project</a:t>
            </a:r>
          </a:p>
          <a:p>
            <a:endParaRPr lang="de-DE" dirty="0" smtClean="0"/>
          </a:p>
          <a:p>
            <a:r>
              <a:rPr lang="de-DE" dirty="0" smtClean="0"/>
              <a:t>Germany</a:t>
            </a:r>
            <a:r>
              <a:rPr lang="de-DE" dirty="0"/>
              <a:t>:</a:t>
            </a:r>
          </a:p>
          <a:p>
            <a:r>
              <a:rPr lang="en-US" b="0" u="none" dirty="0"/>
              <a:t>FAU Erlangen</a:t>
            </a:r>
          </a:p>
          <a:p>
            <a:r>
              <a:rPr lang="en-US" b="0" u="none" dirty="0" smtClean="0"/>
              <a:t>RPTU </a:t>
            </a:r>
            <a:r>
              <a:rPr lang="en-US" b="0" u="none" dirty="0"/>
              <a:t>Kaiserslautern</a:t>
            </a:r>
          </a:p>
          <a:p>
            <a:r>
              <a:rPr lang="de-DE" b="0" u="none" dirty="0"/>
              <a:t>Forschungszentrum Jülich</a:t>
            </a:r>
          </a:p>
          <a:p>
            <a:endParaRPr lang="de-DE" sz="500" b="0" u="none" dirty="0"/>
          </a:p>
          <a:p>
            <a:r>
              <a:rPr lang="de-DE" dirty="0"/>
              <a:t>Nigeria:</a:t>
            </a:r>
          </a:p>
          <a:p>
            <a:r>
              <a:rPr lang="de-DE" b="0" u="none" dirty="0"/>
              <a:t>IITA Ibadan</a:t>
            </a:r>
          </a:p>
          <a:p>
            <a:r>
              <a:rPr lang="en-US" b="0" u="none" dirty="0"/>
              <a:t>NRCRI </a:t>
            </a:r>
            <a:r>
              <a:rPr lang="en-US" b="0" u="none" dirty="0" err="1"/>
              <a:t>Umudike</a:t>
            </a:r>
            <a:endParaRPr lang="en-US" b="0" u="none" dirty="0"/>
          </a:p>
          <a:p>
            <a:endParaRPr lang="de-DE" sz="500" b="0" dirty="0"/>
          </a:p>
          <a:p>
            <a:r>
              <a:rPr lang="en-US" dirty="0"/>
              <a:t>Switzerland: </a:t>
            </a:r>
            <a:r>
              <a:rPr lang="de-DE" b="0" u="none" dirty="0"/>
              <a:t>ETH Zürich</a:t>
            </a:r>
            <a:r>
              <a:rPr lang="en-US" b="0" u="none" dirty="0"/>
              <a:t> </a:t>
            </a:r>
          </a:p>
          <a:p>
            <a:endParaRPr lang="en-US" sz="500" b="0" u="none" dirty="0"/>
          </a:p>
          <a:p>
            <a:r>
              <a:rPr lang="en-GB" dirty="0"/>
              <a:t>Taiwan:</a:t>
            </a:r>
            <a:r>
              <a:rPr lang="en-GB" u="none" dirty="0"/>
              <a:t> </a:t>
            </a:r>
            <a:r>
              <a:rPr lang="en-GB" b="0" u="none" dirty="0" smtClean="0"/>
              <a:t>NCHU</a:t>
            </a:r>
          </a:p>
          <a:p>
            <a:r>
              <a:rPr lang="en-US" dirty="0"/>
              <a:t>Finland: </a:t>
            </a:r>
            <a:r>
              <a:rPr lang="en-US" b="0" u="none" dirty="0"/>
              <a:t>University of Helsinki</a:t>
            </a:r>
            <a:r>
              <a:rPr lang="en-US" dirty="0"/>
              <a:t> </a:t>
            </a:r>
            <a:endParaRPr lang="en-GB" b="0" u="none" dirty="0"/>
          </a:p>
          <a:p>
            <a:endParaRPr lang="en-GB" sz="500" b="0" u="none" dirty="0"/>
          </a:p>
          <a:p>
            <a:r>
              <a:rPr lang="en-GB" dirty="0"/>
              <a:t>UK:</a:t>
            </a:r>
            <a:r>
              <a:rPr lang="en-GB" u="none" dirty="0"/>
              <a:t> </a:t>
            </a:r>
            <a:r>
              <a:rPr lang="en-US" b="0" u="none" dirty="0"/>
              <a:t>University of </a:t>
            </a:r>
            <a:r>
              <a:rPr lang="en-US" b="0" u="none" dirty="0" smtClean="0"/>
              <a:t>Cambridge</a:t>
            </a:r>
          </a:p>
          <a:p>
            <a:r>
              <a:rPr lang="en-US" b="0" u="none" dirty="0"/>
              <a:t>University of </a:t>
            </a:r>
            <a:r>
              <a:rPr lang="en-US" b="0" u="none" dirty="0" smtClean="0"/>
              <a:t>Oxford</a:t>
            </a:r>
            <a:endParaRPr lang="en-US" b="0" u="none" dirty="0"/>
          </a:p>
          <a:p>
            <a:endParaRPr lang="en-US" sz="500" b="0" u="none" dirty="0"/>
          </a:p>
          <a:p>
            <a:r>
              <a:rPr lang="en-GB" dirty="0"/>
              <a:t>USA:</a:t>
            </a:r>
            <a:r>
              <a:rPr lang="en-GB" u="none" dirty="0"/>
              <a:t> </a:t>
            </a:r>
            <a:r>
              <a:rPr lang="en-US" b="0" u="none" dirty="0" smtClean="0"/>
              <a:t>BTI</a:t>
            </a:r>
            <a:endParaRPr lang="en-GB" dirty="0"/>
          </a:p>
        </p:txBody>
      </p:sp>
      <p:sp>
        <p:nvSpPr>
          <p:cNvPr id="12"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Acknowledgements</a:t>
            </a:r>
          </a:p>
        </p:txBody>
      </p:sp>
      <p:sp>
        <p:nvSpPr>
          <p:cNvPr id="14" name="Text Box 1"/>
          <p:cNvSpPr txBox="1">
            <a:spLocks noChangeArrowheads="1"/>
          </p:cNvSpPr>
          <p:nvPr/>
        </p:nvSpPr>
        <p:spPr bwMode="auto">
          <a:xfrm>
            <a:off x="467544" y="1730226"/>
            <a:ext cx="1446537" cy="48671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GB" altLang="de-DE" sz="2000" b="1" u="sng" dirty="0">
                <a:latin typeface="+mn-lt"/>
              </a:rPr>
              <a:t>MPIMP</a:t>
            </a:r>
          </a:p>
          <a:p>
            <a:pPr algn="ctr"/>
            <a:endParaRPr lang="en-GB" altLang="de-DE" sz="500" b="1" u="sng" dirty="0">
              <a:latin typeface="+mn-lt"/>
            </a:endParaRPr>
          </a:p>
          <a:p>
            <a:pPr algn="ctr"/>
            <a:r>
              <a:rPr lang="en-GB" altLang="de-DE" sz="1800" b="1" u="sng" dirty="0">
                <a:latin typeface="+mn-lt"/>
              </a:rPr>
              <a:t>AG Fernie</a:t>
            </a:r>
          </a:p>
          <a:p>
            <a:pPr algn="ctr"/>
            <a:endParaRPr lang="en-GB" altLang="de-DE" sz="1600" dirty="0" smtClean="0">
              <a:latin typeface="+mn-lt"/>
            </a:endParaRPr>
          </a:p>
          <a:p>
            <a:pPr algn="ctr"/>
            <a:r>
              <a:rPr lang="en-GB" altLang="de-DE" sz="1600" dirty="0" smtClean="0">
                <a:latin typeface="+mn-lt"/>
              </a:rPr>
              <a:t>Alisdair </a:t>
            </a:r>
            <a:r>
              <a:rPr lang="en-GB" altLang="de-DE" sz="1600" dirty="0">
                <a:latin typeface="+mn-lt"/>
              </a:rPr>
              <a:t>Fernie</a:t>
            </a:r>
          </a:p>
          <a:p>
            <a:pPr algn="ctr"/>
            <a:r>
              <a:rPr lang="de-DE" sz="1600" dirty="0">
                <a:latin typeface="+mn-lt"/>
              </a:rPr>
              <a:t>Anahita Karbasi</a:t>
            </a:r>
            <a:endParaRPr lang="en-US" altLang="de-DE" sz="1600" dirty="0">
              <a:latin typeface="+mn-lt"/>
            </a:endParaRPr>
          </a:p>
          <a:p>
            <a:pPr algn="ctr"/>
            <a:r>
              <a:rPr lang="de-DE" sz="1600" dirty="0">
                <a:latin typeface="+mn-lt"/>
              </a:rPr>
              <a:t>Baran Pamukci </a:t>
            </a:r>
          </a:p>
          <a:p>
            <a:pPr algn="ctr"/>
            <a:r>
              <a:rPr lang="en-GB" altLang="de-DE" sz="1600" dirty="0">
                <a:latin typeface="+mn-lt"/>
              </a:rPr>
              <a:t>Ruimei </a:t>
            </a:r>
            <a:r>
              <a:rPr lang="en-GB" altLang="de-DE" sz="1600" dirty="0" smtClean="0">
                <a:latin typeface="+mn-lt"/>
              </a:rPr>
              <a:t>Li</a:t>
            </a:r>
            <a:endParaRPr lang="en-GB" altLang="de-DE" sz="1600" dirty="0">
              <a:latin typeface="+mn-lt"/>
            </a:endParaRPr>
          </a:p>
          <a:p>
            <a:pPr algn="ctr"/>
            <a:r>
              <a:rPr lang="en-GB" altLang="de-DE" sz="1600" dirty="0">
                <a:latin typeface="+mn-lt"/>
              </a:rPr>
              <a:t>David Medeiros</a:t>
            </a:r>
          </a:p>
          <a:p>
            <a:pPr algn="ctr"/>
            <a:r>
              <a:rPr lang="en-GB" altLang="de-DE" sz="1600" dirty="0">
                <a:latin typeface="+mn-lt"/>
              </a:rPr>
              <a:t>Armin </a:t>
            </a:r>
            <a:r>
              <a:rPr lang="en-GB" altLang="de-DE" sz="1600" dirty="0">
                <a:latin typeface="+mn-lt"/>
              </a:rPr>
              <a:t>Schlereth</a:t>
            </a:r>
          </a:p>
          <a:p>
            <a:pPr algn="ctr"/>
            <a:endParaRPr lang="de-DE" altLang="de-DE" sz="1600" dirty="0">
              <a:latin typeface="+mn-lt"/>
            </a:endParaRPr>
          </a:p>
          <a:p>
            <a:pPr algn="ctr"/>
            <a:r>
              <a:rPr lang="de-DE" altLang="de-DE" sz="1600" dirty="0">
                <a:latin typeface="+mn-lt"/>
              </a:rPr>
              <a:t>Green </a:t>
            </a:r>
            <a:r>
              <a:rPr lang="de-DE" altLang="de-DE" sz="1600" dirty="0" err="1" smtClean="0">
                <a:latin typeface="+mn-lt"/>
              </a:rPr>
              <a:t>team</a:t>
            </a:r>
            <a:endParaRPr lang="de-DE" altLang="de-DE" sz="1600" dirty="0">
              <a:latin typeface="+mn-lt"/>
            </a:endParaRPr>
          </a:p>
          <a:p>
            <a:pPr algn="ctr"/>
            <a:endParaRPr lang="de-DE" altLang="de-DE" sz="1600" dirty="0" smtClean="0">
              <a:latin typeface="+mn-lt"/>
            </a:endParaRPr>
          </a:p>
          <a:p>
            <a:pPr algn="ctr"/>
            <a:r>
              <a:rPr lang="de-DE" altLang="de-DE" sz="1600" dirty="0" smtClean="0">
                <a:latin typeface="+mn-lt"/>
              </a:rPr>
              <a:t>International /Travel </a:t>
            </a:r>
            <a:r>
              <a:rPr lang="de-DE" altLang="de-DE" sz="1600" dirty="0" err="1" smtClean="0">
                <a:latin typeface="+mn-lt"/>
              </a:rPr>
              <a:t>office</a:t>
            </a:r>
            <a:r>
              <a:rPr lang="en-GB" altLang="de-DE" sz="1600" dirty="0" smtClean="0">
                <a:latin typeface="+mn-lt"/>
              </a:rPr>
              <a:t> </a:t>
            </a:r>
            <a:endParaRPr lang="en-GB" altLang="de-DE" sz="1600" dirty="0">
              <a:latin typeface="+mn-lt"/>
            </a:endParaRPr>
          </a:p>
          <a:p>
            <a:pPr algn="ctr"/>
            <a:r>
              <a:rPr lang="en-GB" altLang="de-DE" sz="1600" dirty="0">
                <a:latin typeface="+mn-lt"/>
              </a:rPr>
              <a:t> </a:t>
            </a:r>
          </a:p>
          <a:p>
            <a:pPr algn="ctr"/>
            <a:endParaRPr lang="de-DE" sz="1600" dirty="0">
              <a:latin typeface="+mn-lt"/>
            </a:endParaRPr>
          </a:p>
          <a:p>
            <a:pPr algn="ctr"/>
            <a:endParaRPr lang="de-DE" sz="1600" dirty="0">
              <a:latin typeface="+mn-lt"/>
            </a:endParaRPr>
          </a:p>
          <a:p>
            <a:pPr algn="ctr"/>
            <a:endParaRPr lang="de-DE" sz="1600" dirty="0">
              <a:latin typeface="+mn-lt"/>
            </a:endParaRPr>
          </a:p>
          <a:p>
            <a:pPr algn="ctr"/>
            <a:endParaRPr lang="de-DE" sz="1600" dirty="0">
              <a:latin typeface="+mn-lt"/>
            </a:endParaRPr>
          </a:p>
          <a:p>
            <a:pPr algn="ctr"/>
            <a:endParaRPr lang="en-GB" altLang="de-DE" sz="1600" b="1" dirty="0">
              <a:solidFill>
                <a:schemeClr val="tx2"/>
              </a:solidFill>
              <a:latin typeface="+mn-lt"/>
            </a:endParaRPr>
          </a:p>
          <a:p>
            <a:pPr algn="ctr"/>
            <a:endParaRPr lang="en-GB" altLang="de-DE" sz="1800" dirty="0">
              <a:latin typeface="+mn-lt"/>
            </a:endParaRPr>
          </a:p>
          <a:p>
            <a:pPr algn="ctr"/>
            <a:endParaRPr lang="en-GB" altLang="de-DE" sz="1800" dirty="0">
              <a:latin typeface="+mn-lt"/>
            </a:endParaRPr>
          </a:p>
          <a:p>
            <a:pPr algn="ctr"/>
            <a:endParaRPr lang="en-GB" altLang="de-DE" sz="1800" dirty="0">
              <a:latin typeface="+mn-lt"/>
            </a:endParaRPr>
          </a:p>
        </p:txBody>
      </p:sp>
      <p:sp>
        <p:nvSpPr>
          <p:cNvPr id="16" name="Text Box 1"/>
          <p:cNvSpPr txBox="1">
            <a:spLocks noChangeArrowheads="1"/>
          </p:cNvSpPr>
          <p:nvPr/>
        </p:nvSpPr>
        <p:spPr bwMode="auto">
          <a:xfrm>
            <a:off x="1763688" y="6094162"/>
            <a:ext cx="4595757" cy="647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GB" altLang="de-DE" b="1" u="sng" dirty="0">
                <a:latin typeface="+mn-lt"/>
              </a:rPr>
              <a:t>… and you for your attention!</a:t>
            </a:r>
            <a:endParaRPr lang="en-GB" altLang="de-DE" dirty="0">
              <a:solidFill>
                <a:schemeClr val="tx1"/>
              </a:solidFill>
              <a:latin typeface="+mn-lt"/>
            </a:endParaRPr>
          </a:p>
        </p:txBody>
      </p:sp>
      <p:pic>
        <p:nvPicPr>
          <p:cNvPr id="13" name="Picture 12"/>
          <p:cNvPicPr>
            <a:picLocks noChangeAspect="1"/>
          </p:cNvPicPr>
          <p:nvPr/>
        </p:nvPicPr>
        <p:blipFill>
          <a:blip r:embed="rId3"/>
          <a:stretch>
            <a:fillRect/>
          </a:stretch>
        </p:blipFill>
        <p:spPr>
          <a:xfrm>
            <a:off x="5292080" y="1790956"/>
            <a:ext cx="3526532" cy="2714694"/>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1379" y="4683594"/>
            <a:ext cx="972000" cy="972000"/>
          </a:xfrm>
          <a:prstGeom prst="rect">
            <a:avLst/>
          </a:prstGeom>
        </p:spPr>
      </p:pic>
      <p:pic>
        <p:nvPicPr>
          <p:cNvPr id="17" name="Picture 16"/>
          <p:cNvPicPr>
            <a:picLocks noChangeAspect="1"/>
          </p:cNvPicPr>
          <p:nvPr/>
        </p:nvPicPr>
        <p:blipFill>
          <a:blip r:embed="rId5"/>
          <a:stretch>
            <a:fillRect/>
          </a:stretch>
        </p:blipFill>
        <p:spPr>
          <a:xfrm>
            <a:off x="6455222" y="4683594"/>
            <a:ext cx="2416001" cy="972000"/>
          </a:xfrm>
          <a:prstGeom prst="rect">
            <a:avLst/>
          </a:prstGeom>
        </p:spPr>
      </p:pic>
    </p:spTree>
    <p:extLst>
      <p:ext uri="{BB962C8B-B14F-4D97-AF65-F5344CB8AC3E}">
        <p14:creationId xmlns:p14="http://schemas.microsoft.com/office/powerpoint/2010/main" val="1158424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2211" b="8119"/>
          <a:stretch/>
        </p:blipFill>
        <p:spPr>
          <a:xfrm>
            <a:off x="554713" y="4944036"/>
            <a:ext cx="3346478" cy="1777439"/>
          </a:xfrm>
          <a:prstGeom prst="rect">
            <a:avLst/>
          </a:prstGeom>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59" y="127904"/>
            <a:ext cx="857138" cy="85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Gerade Verbindung 2"/>
          <p:cNvCxnSpPr/>
          <p:nvPr/>
        </p:nvCxnSpPr>
        <p:spPr>
          <a:xfrm>
            <a:off x="-13076" y="1124744"/>
            <a:ext cx="8784976" cy="0"/>
          </a:xfrm>
          <a:prstGeom prst="line">
            <a:avLst/>
          </a:prstGeom>
          <a:ln w="28575">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10" name="Gerade Verbindung 7"/>
          <p:cNvCxnSpPr/>
          <p:nvPr/>
        </p:nvCxnSpPr>
        <p:spPr>
          <a:xfrm>
            <a:off x="359024" y="1196752"/>
            <a:ext cx="8784976" cy="0"/>
          </a:xfrm>
          <a:prstGeom prst="lin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170852"/>
            <a:ext cx="1422921" cy="77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505928" y="135682"/>
            <a:ext cx="82296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t>Thank you</a:t>
            </a:r>
          </a:p>
        </p:txBody>
      </p:sp>
      <p:sp>
        <p:nvSpPr>
          <p:cNvPr id="13" name="Slide Number Placeholder 1"/>
          <p:cNvSpPr>
            <a:spLocks noGrp="1"/>
          </p:cNvSpPr>
          <p:nvPr>
            <p:ph type="sldNum" sz="quarter" idx="12"/>
          </p:nvPr>
        </p:nvSpPr>
        <p:spPr>
          <a:xfrm>
            <a:off x="6553200" y="6356350"/>
            <a:ext cx="2133600" cy="365125"/>
          </a:xfrm>
        </p:spPr>
        <p:txBody>
          <a:bodyPr/>
          <a:lstStyle/>
          <a:p>
            <a:fld id="{1E8EA09E-14FA-43C2-9660-654A2A91DCF3}" type="slidenum">
              <a:rPr lang="de-DE" smtClean="0"/>
              <a:t>20</a:t>
            </a:fld>
            <a:endParaRPr lang="de-DE"/>
          </a:p>
        </p:txBody>
      </p:sp>
      <p:pic>
        <p:nvPicPr>
          <p:cNvPr id="1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4330"/>
          <a:stretch/>
        </p:blipFill>
        <p:spPr bwMode="auto">
          <a:xfrm>
            <a:off x="4211960" y="1288627"/>
            <a:ext cx="4305666" cy="1851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t="31924" b="12937"/>
          <a:stretch/>
        </p:blipFill>
        <p:spPr>
          <a:xfrm>
            <a:off x="77359" y="3268183"/>
            <a:ext cx="4492703" cy="1626149"/>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t="38450"/>
          <a:stretch/>
        </p:blipFill>
        <p:spPr>
          <a:xfrm>
            <a:off x="539825" y="1459778"/>
            <a:ext cx="3525504" cy="1627457"/>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53150"/>
          <a:stretch/>
        </p:blipFill>
        <p:spPr>
          <a:xfrm>
            <a:off x="4065329" y="5081661"/>
            <a:ext cx="4126823" cy="1450064"/>
          </a:xfrm>
          <a:prstGeom prst="rect">
            <a:avLst/>
          </a:prstGeom>
        </p:spPr>
      </p:pic>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t="17837" b="4865"/>
          <a:stretch/>
        </p:blipFill>
        <p:spPr>
          <a:xfrm>
            <a:off x="4751512" y="3059401"/>
            <a:ext cx="3633179" cy="1872208"/>
          </a:xfrm>
          <a:prstGeom prst="rect">
            <a:avLst/>
          </a:prstGeom>
        </p:spPr>
      </p:pic>
    </p:spTree>
    <p:extLst>
      <p:ext uri="{BB962C8B-B14F-4D97-AF65-F5344CB8AC3E}">
        <p14:creationId xmlns:p14="http://schemas.microsoft.com/office/powerpoint/2010/main" val="1892159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646A049-586C-450B-BC7F-485A74B1CE67}" type="slidenum">
              <a:rPr lang="en-US" smtClean="0"/>
              <a:t>21</a:t>
            </a:fld>
            <a:endParaRPr lang="en-US"/>
          </a:p>
        </p:txBody>
      </p:sp>
    </p:spTree>
    <p:extLst>
      <p:ext uri="{BB962C8B-B14F-4D97-AF65-F5344CB8AC3E}">
        <p14:creationId xmlns:p14="http://schemas.microsoft.com/office/powerpoint/2010/main" val="450827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340768"/>
            <a:ext cx="5215252" cy="4763008"/>
          </a:xfrm>
          <a:prstGeom prst="rect">
            <a:avLst/>
          </a:prstGeom>
        </p:spPr>
      </p:pic>
      <p:sp>
        <p:nvSpPr>
          <p:cNvPr id="6" name="Rectangle 5"/>
          <p:cNvSpPr/>
          <p:nvPr/>
        </p:nvSpPr>
        <p:spPr>
          <a:xfrm>
            <a:off x="121134" y="6279703"/>
            <a:ext cx="7763234" cy="461665"/>
          </a:xfrm>
          <a:prstGeom prst="rect">
            <a:avLst/>
          </a:prstGeom>
        </p:spPr>
        <p:txBody>
          <a:bodyPr wrap="square">
            <a:spAutoFit/>
          </a:bodyPr>
          <a:lstStyle/>
          <a:p>
            <a:r>
              <a:rPr lang="en-US" sz="1200" dirty="0" err="1">
                <a:latin typeface="Segoe UI" panose="020B0502040204020203" pitchFamily="34" charset="0"/>
              </a:rPr>
              <a:t>Trovato</a:t>
            </a:r>
            <a:r>
              <a:rPr lang="en-US" sz="1200" dirty="0">
                <a:latin typeface="Segoe UI" panose="020B0502040204020203" pitchFamily="34" charset="0"/>
              </a:rPr>
              <a:t> M, </a:t>
            </a:r>
            <a:r>
              <a:rPr lang="en-US" sz="1200" dirty="0" err="1">
                <a:latin typeface="Segoe UI" panose="020B0502040204020203" pitchFamily="34" charset="0"/>
              </a:rPr>
              <a:t>Funck</a:t>
            </a:r>
            <a:r>
              <a:rPr lang="en-US" sz="1200" dirty="0">
                <a:latin typeface="Segoe UI" panose="020B0502040204020203" pitchFamily="34" charset="0"/>
              </a:rPr>
              <a:t> D, </a:t>
            </a:r>
            <a:r>
              <a:rPr lang="en-US" sz="1200" dirty="0" err="1">
                <a:latin typeface="Segoe UI" panose="020B0502040204020203" pitchFamily="34" charset="0"/>
              </a:rPr>
              <a:t>Forlani</a:t>
            </a:r>
            <a:r>
              <a:rPr lang="en-US" sz="1200" dirty="0">
                <a:latin typeface="Segoe UI" panose="020B0502040204020203" pitchFamily="34" charset="0"/>
              </a:rPr>
              <a:t> G, </a:t>
            </a:r>
            <a:r>
              <a:rPr lang="en-US" sz="1200" dirty="0" err="1">
                <a:latin typeface="Segoe UI" panose="020B0502040204020203" pitchFamily="34" charset="0"/>
              </a:rPr>
              <a:t>Okumoto</a:t>
            </a:r>
            <a:r>
              <a:rPr lang="en-US" sz="1200" dirty="0">
                <a:latin typeface="Segoe UI" panose="020B0502040204020203" pitchFamily="34" charset="0"/>
              </a:rPr>
              <a:t> S, Amir R (2021) Editorial: Amino Acids in Plants: Regulation and Functions in Development and Stress Defense. Front Plant </a:t>
            </a:r>
            <a:r>
              <a:rPr lang="en-US" sz="1200" dirty="0" err="1">
                <a:latin typeface="Segoe UI" panose="020B0502040204020203" pitchFamily="34" charset="0"/>
              </a:rPr>
              <a:t>Sci</a:t>
            </a:r>
            <a:r>
              <a:rPr lang="en-US" sz="1200" dirty="0">
                <a:latin typeface="Segoe UI" panose="020B0502040204020203" pitchFamily="34" charset="0"/>
              </a:rPr>
              <a:t> 12:772810. doi:10.3389/fpls.2021.772810</a:t>
            </a:r>
            <a:endParaRPr lang="en-US" sz="1200" dirty="0"/>
          </a:p>
        </p:txBody>
      </p:sp>
      <p:sp>
        <p:nvSpPr>
          <p:cNvPr id="7" name="Rectangle 6"/>
          <p:cNvSpPr/>
          <p:nvPr/>
        </p:nvSpPr>
        <p:spPr>
          <a:xfrm>
            <a:off x="5758645" y="1778626"/>
            <a:ext cx="3096344" cy="1569660"/>
          </a:xfrm>
          <a:prstGeom prst="rect">
            <a:avLst/>
          </a:prstGeom>
        </p:spPr>
        <p:txBody>
          <a:bodyPr wrap="square">
            <a:spAutoFit/>
          </a:bodyPr>
          <a:lstStyle/>
          <a:p>
            <a:r>
              <a:rPr lang="en-US" sz="1200" b="1" dirty="0"/>
              <a:t>Nitrogen-rich amino acids</a:t>
            </a:r>
          </a:p>
          <a:p>
            <a:endParaRPr lang="en-US" sz="1200" dirty="0"/>
          </a:p>
          <a:p>
            <a:r>
              <a:rPr lang="en-US" sz="1200" dirty="0"/>
              <a:t>Among the 20 amino acids constituting proteins, six amino acids contain more than one nitrogen atom in each molecule. They were </a:t>
            </a:r>
            <a:r>
              <a:rPr lang="en-US" sz="1200" b="1" dirty="0"/>
              <a:t>tryptophan (W), asparagine (N), glutamine (Q), lysine (K), histidine (H), and arginine (R)</a:t>
            </a:r>
            <a:r>
              <a:rPr lang="en-US" sz="1200" dirty="0"/>
              <a:t>.</a:t>
            </a:r>
          </a:p>
        </p:txBody>
      </p:sp>
      <p:sp>
        <p:nvSpPr>
          <p:cNvPr id="9" name="Rectangle 8"/>
          <p:cNvSpPr/>
          <p:nvPr/>
        </p:nvSpPr>
        <p:spPr>
          <a:xfrm>
            <a:off x="3960504" y="2105424"/>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0" name="Rectangle 9"/>
          <p:cNvSpPr/>
          <p:nvPr/>
        </p:nvSpPr>
        <p:spPr>
          <a:xfrm>
            <a:off x="1818552" y="3982872"/>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1" name="Rectangle 10"/>
          <p:cNvSpPr/>
          <p:nvPr/>
        </p:nvSpPr>
        <p:spPr>
          <a:xfrm>
            <a:off x="4355976" y="4986888"/>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2" name="Rectangle 11"/>
          <p:cNvSpPr/>
          <p:nvPr/>
        </p:nvSpPr>
        <p:spPr>
          <a:xfrm>
            <a:off x="1809408" y="5212056"/>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3" name="Rectangle 12"/>
          <p:cNvSpPr/>
          <p:nvPr/>
        </p:nvSpPr>
        <p:spPr>
          <a:xfrm>
            <a:off x="4356032" y="5837936"/>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4" name="Rectangle 13"/>
          <p:cNvSpPr/>
          <p:nvPr/>
        </p:nvSpPr>
        <p:spPr>
          <a:xfrm>
            <a:off x="4956149" y="5362596"/>
            <a:ext cx="504000" cy="282792"/>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9474562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Supplemental info </a:t>
            </a:r>
          </a:p>
          <a:p>
            <a:pPr marL="0" indent="0" algn="ctr">
              <a:buNone/>
            </a:pPr>
            <a:r>
              <a:rPr lang="en-US" dirty="0"/>
              <a:t>AAP1</a:t>
            </a:r>
          </a:p>
          <a:p>
            <a:endParaRPr lang="en-US" dirty="0"/>
          </a:p>
        </p:txBody>
      </p:sp>
      <p:sp>
        <p:nvSpPr>
          <p:cNvPr id="4" name="Slide Number Placeholder 3"/>
          <p:cNvSpPr>
            <a:spLocks noGrp="1"/>
          </p:cNvSpPr>
          <p:nvPr>
            <p:ph type="sldNum" sz="quarter" idx="12"/>
          </p:nvPr>
        </p:nvSpPr>
        <p:spPr/>
        <p:txBody>
          <a:bodyPr/>
          <a:lstStyle/>
          <a:p>
            <a:fld id="{9646A049-586C-450B-BC7F-485A74B1CE67}" type="slidenum">
              <a:rPr lang="en-US" smtClean="0"/>
              <a:t>23</a:t>
            </a:fld>
            <a:endParaRPr lang="en-US"/>
          </a:p>
        </p:txBody>
      </p:sp>
    </p:spTree>
    <p:extLst>
      <p:ext uri="{BB962C8B-B14F-4D97-AF65-F5344CB8AC3E}">
        <p14:creationId xmlns:p14="http://schemas.microsoft.com/office/powerpoint/2010/main" val="11734434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482952" cy="4525963"/>
          </a:xfrm>
        </p:spPr>
        <p:txBody>
          <a:bodyPr>
            <a:normAutofit/>
          </a:bodyPr>
          <a:lstStyle/>
          <a:p>
            <a:r>
              <a:rPr lang="en-US" sz="1600" b="1" dirty="0"/>
              <a:t>Functional cassettes</a:t>
            </a:r>
          </a:p>
          <a:p>
            <a:pPr marL="0" indent="0">
              <a:buNone/>
            </a:pPr>
            <a:r>
              <a:rPr lang="en-US" sz="1600" dirty="0"/>
              <a:t>Promoter – </a:t>
            </a:r>
            <a:r>
              <a:rPr lang="en-US" sz="1600" i="1" cap="all" dirty="0" err="1"/>
              <a:t>Commelina</a:t>
            </a:r>
            <a:r>
              <a:rPr lang="en-US" sz="1600" i="1" cap="all" dirty="0"/>
              <a:t> Yellow mottle Virus (</a:t>
            </a:r>
            <a:r>
              <a:rPr lang="en-US" sz="1600" i="1" dirty="0" err="1"/>
              <a:t>CoYMV</a:t>
            </a:r>
            <a:r>
              <a:rPr lang="en-US" sz="1600" i="1" cap="all" dirty="0"/>
              <a:t>)</a:t>
            </a:r>
            <a:endParaRPr lang="en-US" sz="1600" dirty="0"/>
          </a:p>
          <a:p>
            <a:pPr marL="400050" lvl="1" indent="0">
              <a:buNone/>
            </a:pPr>
            <a:r>
              <a:rPr lang="en-US" sz="1200" i="1" dirty="0"/>
              <a:t>strong promoter in vascular and reproductive tissues (</a:t>
            </a:r>
            <a:r>
              <a:rPr lang="en-US" sz="1200" i="1" dirty="0" err="1"/>
              <a:t>Medberry</a:t>
            </a:r>
            <a:r>
              <a:rPr lang="en-US" sz="1200" i="1" dirty="0"/>
              <a:t> et al., 1992) </a:t>
            </a:r>
          </a:p>
          <a:p>
            <a:pPr marL="400050" lvl="1" indent="0">
              <a:buNone/>
            </a:pPr>
            <a:r>
              <a:rPr lang="en-US" sz="1200" i="1" dirty="0"/>
              <a:t>and active in the companion cells of leaves, stems and roots (Matsuda et al., 2002).</a:t>
            </a:r>
            <a:endParaRPr lang="en-US" sz="1200" dirty="0"/>
          </a:p>
          <a:p>
            <a:pPr marL="0" indent="0">
              <a:buNone/>
            </a:pPr>
            <a:r>
              <a:rPr lang="en-US" sz="1600" dirty="0"/>
              <a:t>5’-UTR – </a:t>
            </a:r>
            <a:r>
              <a:rPr lang="en-US" sz="1600" i="1" dirty="0" err="1"/>
              <a:t>Pisum</a:t>
            </a:r>
            <a:r>
              <a:rPr lang="en-US" sz="1600" i="1" dirty="0"/>
              <a:t> </a:t>
            </a:r>
            <a:r>
              <a:rPr lang="en-US" sz="1600" i="1" dirty="0" err="1"/>
              <a:t>Sativum</a:t>
            </a:r>
            <a:r>
              <a:rPr lang="en-US" sz="1600" i="1" cap="all" dirty="0"/>
              <a:t> Amino Acid </a:t>
            </a:r>
            <a:r>
              <a:rPr lang="en-US" sz="1600" i="1" cap="all" dirty="0" err="1"/>
              <a:t>Permease</a:t>
            </a:r>
            <a:r>
              <a:rPr lang="en-US" sz="1600" i="1" cap="all" dirty="0"/>
              <a:t> 1 (</a:t>
            </a:r>
            <a:r>
              <a:rPr lang="en-US" sz="1600" i="1" dirty="0"/>
              <a:t>PsAAP1)</a:t>
            </a:r>
            <a:endParaRPr lang="en-US" sz="1600" dirty="0"/>
          </a:p>
          <a:p>
            <a:pPr marL="0" indent="0">
              <a:buNone/>
            </a:pPr>
            <a:r>
              <a:rPr lang="en-US" sz="1600" dirty="0"/>
              <a:t>CDS – </a:t>
            </a:r>
            <a:r>
              <a:rPr lang="en-US" sz="1600" i="1" dirty="0" err="1"/>
              <a:t>Pisum</a:t>
            </a:r>
            <a:r>
              <a:rPr lang="en-US" sz="1600" i="1" dirty="0"/>
              <a:t> </a:t>
            </a:r>
            <a:r>
              <a:rPr lang="en-US" sz="1600" i="1" dirty="0" err="1"/>
              <a:t>Sativum</a:t>
            </a:r>
            <a:r>
              <a:rPr lang="en-US" sz="1600" i="1" cap="all" dirty="0"/>
              <a:t> Amino Acid </a:t>
            </a:r>
            <a:r>
              <a:rPr lang="en-US" sz="1600" i="1" cap="all" dirty="0" err="1"/>
              <a:t>Permease</a:t>
            </a:r>
            <a:r>
              <a:rPr lang="en-US" sz="1600" i="1" cap="all" dirty="0"/>
              <a:t> 1 (</a:t>
            </a:r>
            <a:r>
              <a:rPr lang="en-US" sz="1600" i="1" dirty="0"/>
              <a:t>PsAAP1)</a:t>
            </a:r>
            <a:endParaRPr lang="en-US" sz="1600" dirty="0"/>
          </a:p>
          <a:p>
            <a:pPr marL="0" indent="0">
              <a:buNone/>
            </a:pPr>
            <a:r>
              <a:rPr lang="en-US" sz="1600" dirty="0"/>
              <a:t>3’-UTR-terminator – </a:t>
            </a:r>
            <a:r>
              <a:rPr lang="en-US" sz="1600" i="1" dirty="0" err="1"/>
              <a:t>Pisum</a:t>
            </a:r>
            <a:r>
              <a:rPr lang="en-US" sz="1600" i="1" dirty="0"/>
              <a:t> </a:t>
            </a:r>
            <a:r>
              <a:rPr lang="en-US" sz="1600" i="1" dirty="0" err="1"/>
              <a:t>Sativum</a:t>
            </a:r>
            <a:r>
              <a:rPr lang="en-US" sz="1600" i="1" cap="all" dirty="0"/>
              <a:t> Amino Acid </a:t>
            </a:r>
            <a:r>
              <a:rPr lang="en-US" sz="1600" i="1" cap="all" dirty="0" err="1"/>
              <a:t>Permease</a:t>
            </a:r>
            <a:r>
              <a:rPr lang="en-US" sz="1600" i="1" cap="all" dirty="0"/>
              <a:t> 1 (</a:t>
            </a:r>
            <a:r>
              <a:rPr lang="en-US" sz="1600" i="1" dirty="0"/>
              <a:t>PsAAP1)</a:t>
            </a:r>
            <a:endParaRPr lang="en-US" sz="1600" dirty="0"/>
          </a:p>
          <a:p>
            <a:pPr lvl="0"/>
            <a:endParaRPr lang="en-US" sz="1600" dirty="0"/>
          </a:p>
          <a:p>
            <a:pPr lvl="0"/>
            <a:r>
              <a:rPr lang="en-US" sz="1600" b="1" dirty="0"/>
              <a:t>Selectable marker cassette</a:t>
            </a:r>
          </a:p>
          <a:p>
            <a:pPr marL="0" indent="0">
              <a:buNone/>
            </a:pPr>
            <a:r>
              <a:rPr lang="en-US" sz="1600" dirty="0"/>
              <a:t>Promoter – </a:t>
            </a:r>
            <a:r>
              <a:rPr lang="en-US" sz="1600" i="1" dirty="0"/>
              <a:t>Agrobacterium </a:t>
            </a:r>
            <a:r>
              <a:rPr lang="en-US" sz="1600" i="1" dirty="0" err="1"/>
              <a:t>tumefaciens</a:t>
            </a:r>
            <a:r>
              <a:rPr lang="en-US" sz="1600" cap="all" dirty="0"/>
              <a:t> </a:t>
            </a:r>
            <a:r>
              <a:rPr lang="en-US" sz="1600" i="1" cap="all" dirty="0" err="1"/>
              <a:t>Nopaline</a:t>
            </a:r>
            <a:r>
              <a:rPr lang="en-US" sz="1600" i="1" cap="all" dirty="0"/>
              <a:t> Synthase</a:t>
            </a:r>
            <a:r>
              <a:rPr lang="en-US" sz="1600" dirty="0"/>
              <a:t> (</a:t>
            </a:r>
            <a:r>
              <a:rPr lang="en-US" sz="1600" i="1" dirty="0" err="1"/>
              <a:t>AtuNOS</a:t>
            </a:r>
            <a:r>
              <a:rPr lang="en-US" sz="1600" dirty="0"/>
              <a:t>)</a:t>
            </a:r>
          </a:p>
          <a:p>
            <a:pPr marL="0" indent="0">
              <a:buNone/>
            </a:pPr>
            <a:r>
              <a:rPr lang="en-US" sz="1600" dirty="0"/>
              <a:t>CDS – </a:t>
            </a:r>
            <a:r>
              <a:rPr lang="en-US" sz="1600" i="1" cap="all" dirty="0" err="1"/>
              <a:t>Hygromycin</a:t>
            </a:r>
            <a:r>
              <a:rPr lang="en-US" sz="1600" i="1" cap="all" dirty="0"/>
              <a:t> Phosphotransferase2</a:t>
            </a:r>
            <a:r>
              <a:rPr lang="en-US" sz="1600" dirty="0"/>
              <a:t> (</a:t>
            </a:r>
            <a:r>
              <a:rPr lang="en-US" sz="1600" i="1" dirty="0"/>
              <a:t>Hpt2</a:t>
            </a:r>
            <a:r>
              <a:rPr lang="en-US" sz="1600" dirty="0"/>
              <a:t>)</a:t>
            </a:r>
          </a:p>
          <a:p>
            <a:pPr marL="0" indent="0">
              <a:buNone/>
            </a:pPr>
            <a:r>
              <a:rPr lang="en-US" sz="1600" dirty="0"/>
              <a:t>Terminator – </a:t>
            </a:r>
            <a:r>
              <a:rPr lang="en-US" sz="1600" i="1" cap="all" dirty="0"/>
              <a:t>Cauliflower Mosaic Virus 35S</a:t>
            </a:r>
            <a:endParaRPr lang="en-US" sz="1600" dirty="0"/>
          </a:p>
          <a:p>
            <a:endParaRPr lang="en-US" sz="1600" dirty="0"/>
          </a:p>
        </p:txBody>
      </p:sp>
      <p:sp>
        <p:nvSpPr>
          <p:cNvPr id="4" name="Slide Number Placeholder 3"/>
          <p:cNvSpPr>
            <a:spLocks noGrp="1"/>
          </p:cNvSpPr>
          <p:nvPr>
            <p:ph type="sldNum" sz="quarter" idx="12"/>
          </p:nvPr>
        </p:nvSpPr>
        <p:spPr/>
        <p:txBody>
          <a:bodyPr/>
          <a:lstStyle/>
          <a:p>
            <a:fld id="{9646A049-586C-450B-BC7F-485A74B1CE67}" type="slidenum">
              <a:rPr lang="en-US" smtClean="0"/>
              <a:t>24</a:t>
            </a:fld>
            <a:endParaRPr lang="en-US"/>
          </a:p>
        </p:txBody>
      </p:sp>
      <p:pic>
        <p:nvPicPr>
          <p:cNvPr id="5" name="Grafik 2"/>
          <p:cNvPicPr/>
          <p:nvPr/>
        </p:nvPicPr>
        <p:blipFill>
          <a:blip r:embed="rId2">
            <a:extLst>
              <a:ext uri="{28A0092B-C50C-407E-A947-70E740481C1C}">
                <a14:useLocalDpi xmlns:a14="http://schemas.microsoft.com/office/drawing/2010/main" val="0"/>
              </a:ext>
            </a:extLst>
          </a:blip>
          <a:stretch>
            <a:fillRect/>
          </a:stretch>
        </p:blipFill>
        <p:spPr>
          <a:xfrm>
            <a:off x="7524328" y="1268760"/>
            <a:ext cx="1223551" cy="1152128"/>
          </a:xfrm>
          <a:prstGeom prst="rect">
            <a:avLst/>
          </a:prstGeom>
        </p:spPr>
      </p:pic>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i="1" dirty="0"/>
              <a:t>AAP1</a:t>
            </a:r>
            <a:endParaRPr lang="en-US" sz="2000" i="1" dirty="0"/>
          </a:p>
          <a:p>
            <a:r>
              <a:rPr lang="en-US" sz="2000" i="1" dirty="0"/>
              <a:t>p134GG_#2-18_</a:t>
            </a:r>
            <a:r>
              <a:rPr lang="de-DE" sz="2000" i="1" dirty="0" err="1"/>
              <a:t>pCoYMV</a:t>
            </a:r>
            <a:r>
              <a:rPr lang="de-DE" sz="2000" i="1" dirty="0"/>
              <a:t>::PsAAP1</a:t>
            </a:r>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2636912"/>
            <a:ext cx="2753574" cy="1656184"/>
          </a:xfrm>
          <a:prstGeom prst="rect">
            <a:avLst/>
          </a:prstGeom>
        </p:spPr>
      </p:pic>
      <p:sp>
        <p:nvSpPr>
          <p:cNvPr id="8" name="Rectangle 7"/>
          <p:cNvSpPr/>
          <p:nvPr/>
        </p:nvSpPr>
        <p:spPr>
          <a:xfrm>
            <a:off x="5724128" y="4437112"/>
            <a:ext cx="3275856" cy="1754326"/>
          </a:xfrm>
          <a:prstGeom prst="rect">
            <a:avLst/>
          </a:prstGeom>
        </p:spPr>
        <p:txBody>
          <a:bodyPr wrap="square">
            <a:spAutoFit/>
          </a:bodyPr>
          <a:lstStyle/>
          <a:p>
            <a:r>
              <a:rPr lang="en-US" sz="1200" b="1" dirty="0"/>
              <a:t>Figure 6</a:t>
            </a:r>
            <a:r>
              <a:rPr lang="en-US" sz="1200" dirty="0"/>
              <a:t> Representative GUS staining pattern of four </a:t>
            </a:r>
            <a:r>
              <a:rPr lang="en-US" sz="1200" i="1" dirty="0" err="1"/>
              <a:t>pCoYMV</a:t>
            </a:r>
            <a:r>
              <a:rPr lang="en-US" sz="1200" dirty="0"/>
              <a:t> promoter-reporter lines. </a:t>
            </a:r>
            <a:r>
              <a:rPr lang="en-US" sz="1200" b="1" dirty="0"/>
              <a:t>(A)</a:t>
            </a:r>
            <a:r>
              <a:rPr lang="en-US" sz="1200" dirty="0"/>
              <a:t> Source leaf (Inlay = Close-up), </a:t>
            </a:r>
            <a:r>
              <a:rPr lang="en-US" sz="1200" b="1" dirty="0"/>
              <a:t>(B)</a:t>
            </a:r>
            <a:r>
              <a:rPr lang="en-US" sz="1200" dirty="0"/>
              <a:t> Sink leaf (Inlay = Close-up), </a:t>
            </a:r>
            <a:r>
              <a:rPr lang="en-US" sz="1200" b="1" dirty="0"/>
              <a:t>(C)</a:t>
            </a:r>
            <a:r>
              <a:rPr lang="en-US" sz="1200" dirty="0"/>
              <a:t> Emerging leaves, </a:t>
            </a:r>
            <a:r>
              <a:rPr lang="en-US" sz="1200" b="1" dirty="0"/>
              <a:t>(D)</a:t>
            </a:r>
            <a:r>
              <a:rPr lang="en-US" sz="1200" dirty="0"/>
              <a:t> Petiole cross-section (Inlay = Close-up), </a:t>
            </a:r>
            <a:r>
              <a:rPr lang="en-US" sz="1200" b="1" dirty="0"/>
              <a:t>(E)</a:t>
            </a:r>
            <a:r>
              <a:rPr lang="en-US" sz="1200" dirty="0"/>
              <a:t> Upper stem cross-section (Inlay = Close-up), </a:t>
            </a:r>
            <a:r>
              <a:rPr lang="en-US" sz="1200" b="1" dirty="0"/>
              <a:t>(F)</a:t>
            </a:r>
            <a:r>
              <a:rPr lang="en-US" sz="1200" dirty="0"/>
              <a:t> Lower stem cross-section (Inlay = Close-up), </a:t>
            </a:r>
            <a:r>
              <a:rPr lang="en-US" sz="1200" b="1" dirty="0"/>
              <a:t>(G)</a:t>
            </a:r>
            <a:r>
              <a:rPr lang="en-US" sz="1200" dirty="0"/>
              <a:t> Storage root cross-section (Inlay = Close-up), </a:t>
            </a:r>
            <a:r>
              <a:rPr lang="en-US" sz="1200" b="1" dirty="0"/>
              <a:t>(H)</a:t>
            </a:r>
            <a:r>
              <a:rPr lang="en-US" sz="1200" dirty="0"/>
              <a:t> Fibrous roots (Inlay = Root tip).</a:t>
            </a:r>
          </a:p>
        </p:txBody>
      </p:sp>
      <p:sp>
        <p:nvSpPr>
          <p:cNvPr id="9" name="Rectangle 8"/>
          <p:cNvSpPr/>
          <p:nvPr/>
        </p:nvSpPr>
        <p:spPr>
          <a:xfrm>
            <a:off x="323528" y="6381328"/>
            <a:ext cx="2277226" cy="276999"/>
          </a:xfrm>
          <a:prstGeom prst="rect">
            <a:avLst/>
          </a:prstGeom>
        </p:spPr>
        <p:txBody>
          <a:bodyPr wrap="none">
            <a:spAutoFit/>
          </a:bodyPr>
          <a:lstStyle/>
          <a:p>
            <a:r>
              <a:rPr lang="en-US" sz="1200" dirty="0" err="1">
                <a:latin typeface="Segoe UI" panose="020B0502040204020203" pitchFamily="34" charset="0"/>
              </a:rPr>
              <a:t>Zierer</a:t>
            </a:r>
            <a:r>
              <a:rPr lang="en-US" sz="1200" dirty="0">
                <a:latin typeface="Segoe UI" panose="020B0502040204020203" pitchFamily="34" charset="0"/>
              </a:rPr>
              <a:t> </a:t>
            </a:r>
            <a:r>
              <a:rPr lang="en-US" sz="1200" dirty="0" err="1">
                <a:latin typeface="Segoe UI" panose="020B0502040204020203" pitchFamily="34" charset="0"/>
              </a:rPr>
              <a:t>etal</a:t>
            </a:r>
            <a:r>
              <a:rPr lang="en-US" sz="1200" dirty="0">
                <a:latin typeface="Segoe UI" panose="020B0502040204020203" pitchFamily="34" charset="0"/>
              </a:rPr>
              <a:t>., 2022 </a:t>
            </a:r>
            <a:r>
              <a:rPr lang="en-US" sz="1200" u="sng" dirty="0"/>
              <a:t>Front Plant </a:t>
            </a:r>
            <a:r>
              <a:rPr lang="en-US" sz="1200" u="sng" dirty="0" err="1"/>
              <a:t>Sci</a:t>
            </a:r>
            <a:r>
              <a:rPr lang="en-US" sz="1200" u="sng" dirty="0"/>
              <a:t> </a:t>
            </a:r>
            <a:endParaRPr lang="en-US" sz="1200" dirty="0"/>
          </a:p>
        </p:txBody>
      </p:sp>
    </p:spTree>
    <p:extLst>
      <p:ext uri="{BB962C8B-B14F-4D97-AF65-F5344CB8AC3E}">
        <p14:creationId xmlns:p14="http://schemas.microsoft.com/office/powerpoint/2010/main" val="2123749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25</a:t>
            </a:fld>
            <a:endParaRPr lang="en-US"/>
          </a:p>
        </p:txBody>
      </p:sp>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i="1" dirty="0"/>
              <a:t>AAP1</a:t>
            </a:r>
            <a:endParaRPr lang="en-US" sz="2000" i="1" dirty="0"/>
          </a:p>
          <a:p>
            <a:r>
              <a:rPr lang="en-GB" sz="2000" i="1" dirty="0"/>
              <a:t>Expression, intermediate harvest Taiwan 2022</a:t>
            </a:r>
            <a:endParaRPr lang="en-US" sz="2000" dirty="0"/>
          </a:p>
        </p:txBody>
      </p:sp>
      <p:pic>
        <p:nvPicPr>
          <p:cNvPr id="8" name="Picture 7"/>
          <p:cNvPicPr>
            <a:picLocks noChangeAspect="1"/>
          </p:cNvPicPr>
          <p:nvPr/>
        </p:nvPicPr>
        <p:blipFill>
          <a:blip r:embed="rId2"/>
          <a:stretch>
            <a:fillRect/>
          </a:stretch>
        </p:blipFill>
        <p:spPr>
          <a:xfrm>
            <a:off x="179512" y="1355708"/>
            <a:ext cx="4220579" cy="2520000"/>
          </a:xfrm>
          <a:prstGeom prst="rect">
            <a:avLst/>
          </a:prstGeom>
        </p:spPr>
      </p:pic>
      <p:pic>
        <p:nvPicPr>
          <p:cNvPr id="9" name="Picture 8"/>
          <p:cNvPicPr>
            <a:picLocks noChangeAspect="1"/>
          </p:cNvPicPr>
          <p:nvPr/>
        </p:nvPicPr>
        <p:blipFill>
          <a:blip r:embed="rId3"/>
          <a:stretch>
            <a:fillRect/>
          </a:stretch>
        </p:blipFill>
        <p:spPr>
          <a:xfrm>
            <a:off x="4505065" y="1355708"/>
            <a:ext cx="4220579" cy="2520000"/>
          </a:xfrm>
          <a:prstGeom prst="rect">
            <a:avLst/>
          </a:prstGeom>
        </p:spPr>
      </p:pic>
      <p:pic>
        <p:nvPicPr>
          <p:cNvPr id="11" name="Picture 10"/>
          <p:cNvPicPr>
            <a:picLocks noChangeAspect="1"/>
          </p:cNvPicPr>
          <p:nvPr/>
        </p:nvPicPr>
        <p:blipFill>
          <a:blip r:embed="rId4"/>
          <a:stretch>
            <a:fillRect/>
          </a:stretch>
        </p:blipFill>
        <p:spPr>
          <a:xfrm>
            <a:off x="179512" y="4101562"/>
            <a:ext cx="4220579" cy="2520000"/>
          </a:xfrm>
          <a:prstGeom prst="rect">
            <a:avLst/>
          </a:prstGeom>
        </p:spPr>
      </p:pic>
      <p:pic>
        <p:nvPicPr>
          <p:cNvPr id="13" name="Picture 12"/>
          <p:cNvPicPr>
            <a:picLocks noChangeAspect="1"/>
          </p:cNvPicPr>
          <p:nvPr/>
        </p:nvPicPr>
        <p:blipFill>
          <a:blip r:embed="rId5"/>
          <a:stretch>
            <a:fillRect/>
          </a:stretch>
        </p:blipFill>
        <p:spPr>
          <a:xfrm>
            <a:off x="4505065" y="4101562"/>
            <a:ext cx="4220579" cy="2520000"/>
          </a:xfrm>
          <a:prstGeom prst="rect">
            <a:avLst/>
          </a:prstGeom>
        </p:spPr>
      </p:pic>
    </p:spTree>
    <p:extLst>
      <p:ext uri="{BB962C8B-B14F-4D97-AF65-F5344CB8AC3E}">
        <p14:creationId xmlns:p14="http://schemas.microsoft.com/office/powerpoint/2010/main" val="16944846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Amino Acid </a:t>
            </a:r>
            <a:r>
              <a:rPr lang="en-US" sz="2800" b="1" dirty="0" err="1"/>
              <a:t>Permease</a:t>
            </a:r>
            <a:r>
              <a:rPr lang="en-US" sz="2800" b="1" dirty="0"/>
              <a:t> (AAP)</a:t>
            </a:r>
          </a:p>
        </p:txBody>
      </p:sp>
      <p:sp>
        <p:nvSpPr>
          <p:cNvPr id="7" name="Rectangle 6"/>
          <p:cNvSpPr/>
          <p:nvPr/>
        </p:nvSpPr>
        <p:spPr>
          <a:xfrm>
            <a:off x="467544" y="1700808"/>
            <a:ext cx="7344816" cy="3693319"/>
          </a:xfrm>
          <a:prstGeom prst="rect">
            <a:avLst/>
          </a:prstGeom>
        </p:spPr>
        <p:txBody>
          <a:bodyPr wrap="square">
            <a:spAutoFit/>
          </a:bodyPr>
          <a:lstStyle/>
          <a:p>
            <a:r>
              <a:rPr lang="en-US" b="1" dirty="0"/>
              <a:t>Amino Acid </a:t>
            </a:r>
            <a:r>
              <a:rPr lang="en-US" b="1" dirty="0" err="1"/>
              <a:t>Permease</a:t>
            </a:r>
            <a:r>
              <a:rPr lang="en-US" b="1" dirty="0"/>
              <a:t> (AAP)</a:t>
            </a:r>
          </a:p>
          <a:p>
            <a:pPr lvl="1"/>
            <a:r>
              <a:rPr lang="en-US" dirty="0"/>
              <a:t>Multigene family </a:t>
            </a:r>
          </a:p>
          <a:p>
            <a:pPr lvl="1"/>
            <a:r>
              <a:rPr lang="en-US" dirty="0"/>
              <a:t>Organ-specific expression </a:t>
            </a:r>
          </a:p>
          <a:p>
            <a:pPr lvl="1"/>
            <a:r>
              <a:rPr lang="en-US" dirty="0"/>
              <a:t>Low transport selectivity</a:t>
            </a:r>
          </a:p>
          <a:p>
            <a:endParaRPr lang="en-US" dirty="0"/>
          </a:p>
          <a:p>
            <a:r>
              <a:rPr lang="en-US" b="1" dirty="0"/>
              <a:t>Arabidopsis</a:t>
            </a:r>
            <a:r>
              <a:rPr lang="en-US" dirty="0"/>
              <a:t>: AAP1 is seed-specific</a:t>
            </a:r>
          </a:p>
          <a:p>
            <a:endParaRPr lang="en-US" dirty="0"/>
          </a:p>
          <a:p>
            <a:r>
              <a:rPr lang="en-US" b="1" i="1" dirty="0" err="1"/>
              <a:t>Vicia</a:t>
            </a:r>
            <a:r>
              <a:rPr lang="en-US" b="1" i="1" dirty="0"/>
              <a:t> </a:t>
            </a:r>
            <a:r>
              <a:rPr lang="en-US" b="1" i="1" dirty="0" err="1"/>
              <a:t>faba</a:t>
            </a:r>
            <a:r>
              <a:rPr lang="en-US" b="1" i="1" dirty="0"/>
              <a:t>: </a:t>
            </a:r>
            <a:r>
              <a:rPr lang="en-US" dirty="0"/>
              <a:t>AAP1 is expressed in embryonic storage parenchyma cells</a:t>
            </a:r>
          </a:p>
          <a:p>
            <a:endParaRPr lang="en-US" dirty="0"/>
          </a:p>
          <a:p>
            <a:r>
              <a:rPr lang="en-US" b="1" dirty="0"/>
              <a:t>Pea</a:t>
            </a:r>
            <a:r>
              <a:rPr lang="en-US" dirty="0"/>
              <a:t>: AAP1 and AAP2 is expressed in seed coats</a:t>
            </a:r>
          </a:p>
          <a:p>
            <a:pPr lvl="2"/>
            <a:r>
              <a:rPr lang="en-US" dirty="0"/>
              <a:t>	epidermal transfer cells</a:t>
            </a:r>
          </a:p>
          <a:p>
            <a:pPr lvl="2"/>
            <a:r>
              <a:rPr lang="en-US" dirty="0"/>
              <a:t>	storage parenchyma cells</a:t>
            </a:r>
          </a:p>
          <a:p>
            <a:pPr lvl="2"/>
            <a:r>
              <a:rPr lang="en-US" dirty="0"/>
              <a:t>	vegetative organs</a:t>
            </a:r>
          </a:p>
        </p:txBody>
      </p:sp>
      <p:sp>
        <p:nvSpPr>
          <p:cNvPr id="2" name="Slide Number Placeholder 1"/>
          <p:cNvSpPr>
            <a:spLocks noGrp="1"/>
          </p:cNvSpPr>
          <p:nvPr>
            <p:ph type="sldNum" sz="quarter" idx="12"/>
          </p:nvPr>
        </p:nvSpPr>
        <p:spPr/>
        <p:txBody>
          <a:bodyPr/>
          <a:lstStyle/>
          <a:p>
            <a:fld id="{9646A049-586C-450B-BC7F-485A74B1CE67}" type="slidenum">
              <a:rPr lang="en-US" smtClean="0"/>
              <a:t>26</a:t>
            </a:fld>
            <a:endParaRPr lang="en-US"/>
          </a:p>
        </p:txBody>
      </p:sp>
    </p:spTree>
    <p:extLst>
      <p:ext uri="{BB962C8B-B14F-4D97-AF65-F5344CB8AC3E}">
        <p14:creationId xmlns:p14="http://schemas.microsoft.com/office/powerpoint/2010/main" val="28516770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from</a:t>
            </a:r>
            <a:r>
              <a:rPr lang="en-US" sz="2800" b="1" i="1" dirty="0"/>
              <a:t> </a:t>
            </a:r>
            <a:r>
              <a:rPr lang="en-US" sz="2800" b="1" i="1" dirty="0" err="1"/>
              <a:t>Vicia</a:t>
            </a:r>
            <a:r>
              <a:rPr lang="en-US" sz="2800" b="1" i="1" dirty="0"/>
              <a:t> </a:t>
            </a:r>
            <a:r>
              <a:rPr lang="en-US" sz="2800" b="1" i="1" dirty="0" err="1"/>
              <a:t>faba</a:t>
            </a:r>
            <a:endParaRPr lang="en-GB" sz="2800" b="1" dirty="0"/>
          </a:p>
        </p:txBody>
      </p:sp>
      <p:sp>
        <p:nvSpPr>
          <p:cNvPr id="2" name="Rectangle 1"/>
          <p:cNvSpPr/>
          <p:nvPr/>
        </p:nvSpPr>
        <p:spPr>
          <a:xfrm>
            <a:off x="467544" y="1629955"/>
            <a:ext cx="5976664" cy="3970318"/>
          </a:xfrm>
          <a:prstGeom prst="rect">
            <a:avLst/>
          </a:prstGeom>
        </p:spPr>
        <p:txBody>
          <a:bodyPr wrap="square">
            <a:spAutoFit/>
          </a:bodyPr>
          <a:lstStyle/>
          <a:p>
            <a:r>
              <a:rPr lang="en-US" b="1" i="1" dirty="0"/>
              <a:t>AAP1 </a:t>
            </a:r>
            <a:r>
              <a:rPr lang="en-US" b="1" dirty="0"/>
              <a:t>from</a:t>
            </a:r>
            <a:r>
              <a:rPr lang="en-US" b="1" i="1" dirty="0"/>
              <a:t> </a:t>
            </a:r>
            <a:r>
              <a:rPr lang="en-US" b="1" i="1" dirty="0" err="1"/>
              <a:t>Vicia</a:t>
            </a:r>
            <a:r>
              <a:rPr lang="en-US" b="1" i="1" dirty="0"/>
              <a:t> </a:t>
            </a:r>
            <a:r>
              <a:rPr lang="en-US" b="1" i="1" dirty="0" err="1"/>
              <a:t>faba</a:t>
            </a:r>
            <a:r>
              <a:rPr lang="en-US" b="1" i="1" dirty="0"/>
              <a:t> - </a:t>
            </a:r>
            <a:r>
              <a:rPr lang="en-US" b="1" dirty="0"/>
              <a:t>broad bean</a:t>
            </a:r>
            <a:r>
              <a:rPr lang="en-US" dirty="0"/>
              <a:t>, </a:t>
            </a:r>
            <a:r>
              <a:rPr lang="en-US" b="1" dirty="0"/>
              <a:t>fava bean</a:t>
            </a:r>
          </a:p>
          <a:p>
            <a:endParaRPr lang="en-US" b="1" dirty="0"/>
          </a:p>
          <a:p>
            <a:r>
              <a:rPr lang="en-US" dirty="0"/>
              <a:t>Overexpression in seeds of pea (</a:t>
            </a:r>
            <a:r>
              <a:rPr lang="en-US" i="1" dirty="0" err="1"/>
              <a:t>Pisum</a:t>
            </a:r>
            <a:r>
              <a:rPr lang="en-US" i="1" dirty="0"/>
              <a:t> </a:t>
            </a:r>
            <a:r>
              <a:rPr lang="en-US" i="1" dirty="0" err="1"/>
              <a:t>sativum</a:t>
            </a:r>
            <a:r>
              <a:rPr lang="en-US" dirty="0"/>
              <a:t>) and </a:t>
            </a:r>
            <a:r>
              <a:rPr lang="en-US" i="1" dirty="0" err="1"/>
              <a:t>Vicia</a:t>
            </a:r>
            <a:r>
              <a:rPr lang="en-US" i="1" dirty="0"/>
              <a:t> </a:t>
            </a:r>
            <a:r>
              <a:rPr lang="en-US" i="1" dirty="0" err="1"/>
              <a:t>narbonensis</a:t>
            </a:r>
            <a:endParaRPr lang="en-US" dirty="0"/>
          </a:p>
          <a:p>
            <a:endParaRPr lang="en-US" dirty="0"/>
          </a:p>
          <a:p>
            <a:pPr marL="285750" indent="-285750">
              <a:buFont typeface="Arial" panose="020B0604020202020204" pitchFamily="34" charset="0"/>
              <a:buChar char="•"/>
            </a:pPr>
            <a:r>
              <a:rPr lang="en-US" dirty="0"/>
              <a:t>Increase in seed total nitrogen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Increase in sink strength for amino acids (more [14C]-glutamine uptake)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Stimulation of nitrogen root uptake (application of [</a:t>
            </a:r>
            <a:r>
              <a:rPr lang="en-US" baseline="30000" dirty="0"/>
              <a:t>15</a:t>
            </a:r>
            <a:r>
              <a:rPr lang="en-US" dirty="0"/>
              <a:t>N]-labeled ammonia to the roots)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 change in seed yield per plant</a:t>
            </a:r>
          </a:p>
        </p:txBody>
      </p:sp>
      <p:sp>
        <p:nvSpPr>
          <p:cNvPr id="5" name="Rectangle 4"/>
          <p:cNvSpPr/>
          <p:nvPr/>
        </p:nvSpPr>
        <p:spPr>
          <a:xfrm>
            <a:off x="107504" y="6234051"/>
            <a:ext cx="2591479" cy="646331"/>
          </a:xfrm>
          <a:prstGeom prst="rect">
            <a:avLst/>
          </a:prstGeom>
        </p:spPr>
        <p:txBody>
          <a:bodyPr wrap="none">
            <a:spAutoFit/>
          </a:bodyPr>
          <a:lstStyle/>
          <a:p>
            <a:r>
              <a:rPr lang="en-US" sz="1200" dirty="0" err="1"/>
              <a:t>Rolletschek</a:t>
            </a:r>
            <a:r>
              <a:rPr lang="en-US" sz="1200" dirty="0"/>
              <a:t>, et al. (2005). Plant </a:t>
            </a:r>
            <a:r>
              <a:rPr lang="en-US" sz="1200" dirty="0" err="1"/>
              <a:t>Physiol</a:t>
            </a:r>
            <a:endParaRPr lang="en-US" sz="1200" dirty="0"/>
          </a:p>
          <a:p>
            <a:r>
              <a:rPr lang="de-DE" sz="1200" dirty="0"/>
              <a:t>Götz, et al. </a:t>
            </a:r>
            <a:r>
              <a:rPr lang="en-US" sz="1200" dirty="0"/>
              <a:t>(2007). </a:t>
            </a:r>
            <a:r>
              <a:rPr lang="en-US" sz="1200" i="1" dirty="0"/>
              <a:t>J </a:t>
            </a:r>
            <a:r>
              <a:rPr lang="en-US" sz="1200" i="1" dirty="0" err="1"/>
              <a:t>Exp</a:t>
            </a:r>
            <a:r>
              <a:rPr lang="en-US" sz="1200" i="1" dirty="0"/>
              <a:t> Bot</a:t>
            </a:r>
            <a:endParaRPr lang="en-US" sz="1200" dirty="0"/>
          </a:p>
          <a:p>
            <a:r>
              <a:rPr lang="en-US" sz="1200" dirty="0" err="1"/>
              <a:t>Weigelt</a:t>
            </a:r>
            <a:r>
              <a:rPr lang="en-US" sz="1200" dirty="0"/>
              <a:t>, et al. (2008). Plant J</a:t>
            </a:r>
          </a:p>
        </p:txBody>
      </p:sp>
      <p:grpSp>
        <p:nvGrpSpPr>
          <p:cNvPr id="17" name="Group 16"/>
          <p:cNvGrpSpPr/>
          <p:nvPr/>
        </p:nvGrpSpPr>
        <p:grpSpPr>
          <a:xfrm>
            <a:off x="6949665" y="3645024"/>
            <a:ext cx="1941413" cy="2834719"/>
            <a:chOff x="6942857" y="3621335"/>
            <a:chExt cx="1941413" cy="2834719"/>
          </a:xfrm>
        </p:grpSpPr>
        <p:pic>
          <p:nvPicPr>
            <p:cNvPr id="14" name="Picture 13"/>
            <p:cNvPicPr>
              <a:picLocks noChangeAspect="1"/>
            </p:cNvPicPr>
            <p:nvPr/>
          </p:nvPicPr>
          <p:blipFill>
            <a:blip r:embed="rId3"/>
            <a:stretch>
              <a:fillRect/>
            </a:stretch>
          </p:blipFill>
          <p:spPr>
            <a:xfrm>
              <a:off x="6942857" y="3621335"/>
              <a:ext cx="1941413" cy="1977162"/>
            </a:xfrm>
            <a:prstGeom prst="rect">
              <a:avLst/>
            </a:prstGeom>
          </p:spPr>
        </p:pic>
        <p:sp>
          <p:nvSpPr>
            <p:cNvPr id="15" name="Rectangle 14"/>
            <p:cNvSpPr/>
            <p:nvPr/>
          </p:nvSpPr>
          <p:spPr>
            <a:xfrm>
              <a:off x="7092665" y="5625057"/>
              <a:ext cx="1641795" cy="830997"/>
            </a:xfrm>
            <a:prstGeom prst="rect">
              <a:avLst/>
            </a:prstGeom>
          </p:spPr>
          <p:txBody>
            <a:bodyPr wrap="none">
              <a:spAutoFit/>
            </a:bodyPr>
            <a:lstStyle/>
            <a:p>
              <a:pPr algn="ctr"/>
              <a:r>
                <a:rPr lang="en-US" sz="1600" i="1" dirty="0" err="1"/>
                <a:t>Vicia</a:t>
              </a:r>
              <a:r>
                <a:rPr lang="en-US" sz="1600" i="1" dirty="0"/>
                <a:t> </a:t>
              </a:r>
              <a:r>
                <a:rPr lang="en-US" sz="1600" i="1" dirty="0" err="1"/>
                <a:t>narbonensis</a:t>
              </a:r>
              <a:endParaRPr lang="en-US" sz="1600" i="1" dirty="0"/>
            </a:p>
            <a:p>
              <a:pPr algn="ctr"/>
              <a:r>
                <a:rPr lang="en-US" sz="1600" dirty="0"/>
                <a:t>AAP1ox seeds</a:t>
              </a:r>
            </a:p>
            <a:p>
              <a:pPr algn="ctr"/>
              <a:r>
                <a:rPr lang="en-US" sz="1600" dirty="0"/>
                <a:t>growth chamber</a:t>
              </a:r>
            </a:p>
          </p:txBody>
        </p:sp>
      </p:grpSp>
      <p:grpSp>
        <p:nvGrpSpPr>
          <p:cNvPr id="18" name="Group 17"/>
          <p:cNvGrpSpPr/>
          <p:nvPr/>
        </p:nvGrpSpPr>
        <p:grpSpPr>
          <a:xfrm>
            <a:off x="7236296" y="1412776"/>
            <a:ext cx="1368152" cy="2342276"/>
            <a:chOff x="7236296" y="1412776"/>
            <a:chExt cx="1368152" cy="2342276"/>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6296" y="1412776"/>
              <a:ext cx="1368152" cy="2181999"/>
            </a:xfrm>
            <a:prstGeom prst="rect">
              <a:avLst/>
            </a:prstGeom>
          </p:spPr>
        </p:pic>
        <p:sp>
          <p:nvSpPr>
            <p:cNvPr id="16" name="Rectangle 15"/>
            <p:cNvSpPr/>
            <p:nvPr/>
          </p:nvSpPr>
          <p:spPr>
            <a:xfrm>
              <a:off x="7323927" y="3416498"/>
              <a:ext cx="1055802" cy="338554"/>
            </a:xfrm>
            <a:prstGeom prst="rect">
              <a:avLst/>
            </a:prstGeom>
          </p:spPr>
          <p:txBody>
            <a:bodyPr wrap="none">
              <a:spAutoFit/>
            </a:bodyPr>
            <a:lstStyle/>
            <a:p>
              <a:r>
                <a:rPr lang="en-US" sz="1600" i="1" dirty="0" err="1"/>
                <a:t>Vicia</a:t>
              </a:r>
              <a:r>
                <a:rPr lang="en-US" sz="1600" i="1" dirty="0"/>
                <a:t> </a:t>
              </a:r>
              <a:r>
                <a:rPr lang="en-US" sz="1600" i="1" dirty="0" err="1"/>
                <a:t>faba</a:t>
              </a:r>
              <a:r>
                <a:rPr lang="en-US" sz="1600" i="1" dirty="0"/>
                <a:t> </a:t>
              </a:r>
              <a:endParaRPr lang="en-US" sz="1600" dirty="0"/>
            </a:p>
          </p:txBody>
        </p:sp>
      </p:grpSp>
      <p:sp>
        <p:nvSpPr>
          <p:cNvPr id="3" name="Slide Number Placeholder 2"/>
          <p:cNvSpPr>
            <a:spLocks noGrp="1"/>
          </p:cNvSpPr>
          <p:nvPr>
            <p:ph type="sldNum" sz="quarter" idx="12"/>
          </p:nvPr>
        </p:nvSpPr>
        <p:spPr/>
        <p:txBody>
          <a:bodyPr/>
          <a:lstStyle/>
          <a:p>
            <a:fld id="{9646A049-586C-450B-BC7F-485A74B1CE67}" type="slidenum">
              <a:rPr lang="en-US" smtClean="0"/>
              <a:t>27</a:t>
            </a:fld>
            <a:endParaRPr lang="en-US"/>
          </a:p>
        </p:txBody>
      </p:sp>
    </p:spTree>
    <p:extLst>
      <p:ext uri="{BB962C8B-B14F-4D97-AF65-F5344CB8AC3E}">
        <p14:creationId xmlns:p14="http://schemas.microsoft.com/office/powerpoint/2010/main" val="549069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5468748" y="3469490"/>
            <a:ext cx="3304640" cy="3052920"/>
          </a:xfrm>
          <a:prstGeom prst="rect">
            <a:avLst/>
          </a:prstGeom>
        </p:spPr>
      </p:pic>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construct</a:t>
            </a:r>
            <a:endParaRPr lang="en-GB" sz="2800" b="1" dirty="0"/>
          </a:p>
        </p:txBody>
      </p:sp>
      <p:sp>
        <p:nvSpPr>
          <p:cNvPr id="6" name="Rectangle 5"/>
          <p:cNvSpPr/>
          <p:nvPr/>
        </p:nvSpPr>
        <p:spPr>
          <a:xfrm>
            <a:off x="467544" y="1629955"/>
            <a:ext cx="5544616" cy="2862322"/>
          </a:xfrm>
          <a:prstGeom prst="rect">
            <a:avLst/>
          </a:prstGeom>
        </p:spPr>
        <p:txBody>
          <a:bodyPr wrap="square">
            <a:spAutoFit/>
          </a:bodyPr>
          <a:lstStyle/>
          <a:p>
            <a:r>
              <a:rPr lang="en-US" b="1" i="1" dirty="0"/>
              <a:t>AAP1 </a:t>
            </a:r>
            <a:r>
              <a:rPr lang="en-US" dirty="0"/>
              <a:t>in Arabidopsis</a:t>
            </a:r>
          </a:p>
          <a:p>
            <a:endParaRPr lang="en-US" b="1" dirty="0"/>
          </a:p>
          <a:p>
            <a:r>
              <a:rPr lang="en-US" dirty="0"/>
              <a:t>The </a:t>
            </a:r>
            <a:r>
              <a:rPr lang="en-US" i="1" dirty="0"/>
              <a:t>aap2</a:t>
            </a:r>
            <a:r>
              <a:rPr lang="en-US" dirty="0"/>
              <a:t> plants outperformed wild-type plants with respect to growth, seed yield and carbon storage pools, and nitrogen use efficiency in both high and deficient nitrogen environments. (</a:t>
            </a:r>
            <a:r>
              <a:rPr lang="en-US" b="1" dirty="0" err="1"/>
              <a:t>Perchlik</a:t>
            </a:r>
            <a:r>
              <a:rPr lang="en-US" b="1" dirty="0"/>
              <a:t> and </a:t>
            </a:r>
            <a:r>
              <a:rPr lang="en-US" b="1" dirty="0" err="1"/>
              <a:t>Tegeder</a:t>
            </a:r>
            <a:r>
              <a:rPr lang="en-US" b="1" dirty="0"/>
              <a:t> 2018 Plant </a:t>
            </a:r>
            <a:r>
              <a:rPr lang="en-US" b="1" dirty="0" err="1"/>
              <a:t>Physiol</a:t>
            </a:r>
            <a:r>
              <a:rPr lang="en-US" b="1" dirty="0"/>
              <a:t>)</a:t>
            </a:r>
            <a:endParaRPr lang="en-US" dirty="0"/>
          </a:p>
          <a:p>
            <a:endParaRPr lang="en-US" dirty="0"/>
          </a:p>
          <a:p>
            <a:r>
              <a:rPr lang="en-US" dirty="0"/>
              <a:t>But reduced seed protein levels </a:t>
            </a:r>
            <a:r>
              <a:rPr lang="en-US" b="1" dirty="0"/>
              <a:t>(Zhang et al., 2010)</a:t>
            </a:r>
          </a:p>
          <a:p>
            <a:endParaRPr lang="en-US" dirty="0"/>
          </a:p>
        </p:txBody>
      </p:sp>
      <p:pic>
        <p:nvPicPr>
          <p:cNvPr id="7" name="Picture 6"/>
          <p:cNvPicPr>
            <a:picLocks noChangeAspect="1"/>
          </p:cNvPicPr>
          <p:nvPr/>
        </p:nvPicPr>
        <p:blipFill>
          <a:blip r:embed="rId4"/>
          <a:stretch>
            <a:fillRect/>
          </a:stretch>
        </p:blipFill>
        <p:spPr>
          <a:xfrm>
            <a:off x="6553200" y="1362004"/>
            <a:ext cx="1654859" cy="2306551"/>
          </a:xfrm>
          <a:prstGeom prst="rect">
            <a:avLst/>
          </a:prstGeom>
        </p:spPr>
      </p:pic>
      <p:pic>
        <p:nvPicPr>
          <p:cNvPr id="8" name="Picture 7"/>
          <p:cNvPicPr>
            <a:picLocks noChangeAspect="1"/>
          </p:cNvPicPr>
          <p:nvPr/>
        </p:nvPicPr>
        <p:blipFill>
          <a:blip r:embed="rId5"/>
          <a:stretch>
            <a:fillRect/>
          </a:stretch>
        </p:blipFill>
        <p:spPr>
          <a:xfrm>
            <a:off x="359024" y="4492277"/>
            <a:ext cx="2163441" cy="1643119"/>
          </a:xfrm>
          <a:prstGeom prst="rect">
            <a:avLst/>
          </a:prstGeom>
        </p:spPr>
      </p:pic>
      <p:pic>
        <p:nvPicPr>
          <p:cNvPr id="9" name="Picture 8"/>
          <p:cNvPicPr>
            <a:picLocks noChangeAspect="1"/>
          </p:cNvPicPr>
          <p:nvPr/>
        </p:nvPicPr>
        <p:blipFill>
          <a:blip r:embed="rId6"/>
          <a:stretch>
            <a:fillRect/>
          </a:stretch>
        </p:blipFill>
        <p:spPr>
          <a:xfrm>
            <a:off x="2546476" y="4629801"/>
            <a:ext cx="1800000" cy="1317716"/>
          </a:xfrm>
          <a:prstGeom prst="rect">
            <a:avLst/>
          </a:prstGeom>
        </p:spPr>
      </p:pic>
      <p:pic>
        <p:nvPicPr>
          <p:cNvPr id="10" name="Picture 9"/>
          <p:cNvPicPr>
            <a:picLocks noChangeAspect="1"/>
          </p:cNvPicPr>
          <p:nvPr/>
        </p:nvPicPr>
        <p:blipFill>
          <a:blip r:embed="rId7"/>
          <a:stretch>
            <a:fillRect/>
          </a:stretch>
        </p:blipFill>
        <p:spPr>
          <a:xfrm>
            <a:off x="251520" y="6250951"/>
            <a:ext cx="1867917" cy="285282"/>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28</a:t>
            </a:fld>
            <a:endParaRPr lang="en-US"/>
          </a:p>
        </p:txBody>
      </p:sp>
    </p:spTree>
    <p:extLst>
      <p:ext uri="{BB962C8B-B14F-4D97-AF65-F5344CB8AC3E}">
        <p14:creationId xmlns:p14="http://schemas.microsoft.com/office/powerpoint/2010/main" val="1168074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construct</a:t>
            </a:r>
            <a:endParaRPr lang="en-GB" sz="2800" b="1" dirty="0"/>
          </a:p>
        </p:txBody>
      </p:sp>
      <p:sp>
        <p:nvSpPr>
          <p:cNvPr id="6" name="Rectangle 5"/>
          <p:cNvSpPr/>
          <p:nvPr/>
        </p:nvSpPr>
        <p:spPr>
          <a:xfrm>
            <a:off x="467544" y="1629955"/>
            <a:ext cx="4536504" cy="4524315"/>
          </a:xfrm>
          <a:prstGeom prst="rect">
            <a:avLst/>
          </a:prstGeom>
        </p:spPr>
        <p:txBody>
          <a:bodyPr wrap="square">
            <a:spAutoFit/>
          </a:bodyPr>
          <a:lstStyle/>
          <a:p>
            <a:r>
              <a:rPr lang="en-US" b="1" i="1" dirty="0"/>
              <a:t>AAP1 </a:t>
            </a:r>
            <a:r>
              <a:rPr lang="en-US" dirty="0"/>
              <a:t>in </a:t>
            </a:r>
            <a:r>
              <a:rPr lang="en-US" dirty="0" err="1"/>
              <a:t>Oryza</a:t>
            </a:r>
            <a:r>
              <a:rPr lang="en-US" dirty="0"/>
              <a:t> sativa</a:t>
            </a:r>
            <a:endParaRPr lang="en-US" b="1" dirty="0"/>
          </a:p>
          <a:p>
            <a:endParaRPr lang="en-US" dirty="0"/>
          </a:p>
          <a:p>
            <a:r>
              <a:rPr lang="en-US" i="1" dirty="0"/>
              <a:t>OsAAP1</a:t>
            </a:r>
            <a:r>
              <a:rPr lang="en-US" dirty="0"/>
              <a:t> gene is highly expressed in rice axillary buds, leaves, and young panicles, and that the OsAAP1 protein is localized to both the plasma membrane and the nuclear membrane. </a:t>
            </a:r>
          </a:p>
          <a:p>
            <a:r>
              <a:rPr lang="en-US" dirty="0"/>
              <a:t>OE lines exhibited increased filled grain numbers as a result of enhanced </a:t>
            </a:r>
            <a:r>
              <a:rPr lang="en-US" dirty="0" err="1"/>
              <a:t>tillering</a:t>
            </a:r>
            <a:r>
              <a:rPr lang="en-US" dirty="0"/>
              <a:t>, </a:t>
            </a:r>
          </a:p>
          <a:p>
            <a:endParaRPr lang="en-US" dirty="0"/>
          </a:p>
          <a:p>
            <a:r>
              <a:rPr lang="en-US" dirty="0"/>
              <a:t>RNAi and CRISPR (</a:t>
            </a:r>
            <a:r>
              <a:rPr lang="en-US" i="1" dirty="0"/>
              <a:t>Osaap1</a:t>
            </a:r>
            <a:r>
              <a:rPr lang="en-US" dirty="0"/>
              <a:t>) knockout lines showed the opposite phenotype. </a:t>
            </a:r>
          </a:p>
          <a:p>
            <a:r>
              <a:rPr lang="en-US" dirty="0"/>
              <a:t>In addition, </a:t>
            </a:r>
            <a:r>
              <a:rPr lang="en-US" i="1" dirty="0"/>
              <a:t>OsAAP1</a:t>
            </a:r>
            <a:r>
              <a:rPr lang="en-US" dirty="0"/>
              <a:t>-OE lines had higher concentrations of neutral and acidic amino acids, but lower concentrations of basic amino acids in the straw. </a:t>
            </a:r>
          </a:p>
        </p:txBody>
      </p:sp>
      <p:pic>
        <p:nvPicPr>
          <p:cNvPr id="7" name="Picture 6"/>
          <p:cNvPicPr>
            <a:picLocks noChangeAspect="1"/>
          </p:cNvPicPr>
          <p:nvPr/>
        </p:nvPicPr>
        <p:blipFill>
          <a:blip r:embed="rId3"/>
          <a:stretch>
            <a:fillRect/>
          </a:stretch>
        </p:blipFill>
        <p:spPr>
          <a:xfrm>
            <a:off x="4932040" y="1700808"/>
            <a:ext cx="3973282" cy="2940507"/>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29</a:t>
            </a:fld>
            <a:endParaRPr lang="en-US"/>
          </a:p>
        </p:txBody>
      </p:sp>
    </p:spTree>
    <p:extLst>
      <p:ext uri="{BB962C8B-B14F-4D97-AF65-F5344CB8AC3E}">
        <p14:creationId xmlns:p14="http://schemas.microsoft.com/office/powerpoint/2010/main" val="3762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AAP1</a:t>
            </a:r>
            <a:r>
              <a:rPr lang="en-US" sz="2800" b="1" dirty="0"/>
              <a:t> in pea</a:t>
            </a:r>
            <a:endParaRPr lang="en-GB" sz="2800" b="1" dirty="0"/>
          </a:p>
        </p:txBody>
      </p:sp>
      <p:sp>
        <p:nvSpPr>
          <p:cNvPr id="7" name="Rectangle 6"/>
          <p:cNvSpPr/>
          <p:nvPr/>
        </p:nvSpPr>
        <p:spPr>
          <a:xfrm>
            <a:off x="251520" y="1340768"/>
            <a:ext cx="5882483" cy="5078313"/>
          </a:xfrm>
          <a:prstGeom prst="rect">
            <a:avLst/>
          </a:prstGeom>
        </p:spPr>
        <p:txBody>
          <a:bodyPr wrap="square">
            <a:spAutoFit/>
          </a:bodyPr>
          <a:lstStyle/>
          <a:p>
            <a:r>
              <a:rPr lang="en-US" b="1" i="1" dirty="0"/>
              <a:t>AAP1 </a:t>
            </a:r>
            <a:r>
              <a:rPr lang="en-US" b="1" dirty="0"/>
              <a:t>from</a:t>
            </a:r>
            <a:r>
              <a:rPr lang="en-US" b="1" i="1" dirty="0"/>
              <a:t> </a:t>
            </a:r>
            <a:r>
              <a:rPr lang="en-US" b="1" dirty="0"/>
              <a:t>pea (</a:t>
            </a:r>
            <a:r>
              <a:rPr lang="en-US" b="1" i="1" dirty="0" err="1"/>
              <a:t>Pisum</a:t>
            </a:r>
            <a:r>
              <a:rPr lang="en-US" b="1" i="1" dirty="0"/>
              <a:t> </a:t>
            </a:r>
            <a:r>
              <a:rPr lang="en-US" b="1" i="1" dirty="0" err="1"/>
              <a:t>sativum</a:t>
            </a:r>
            <a:r>
              <a:rPr lang="en-US" b="1" dirty="0"/>
              <a:t>) </a:t>
            </a:r>
          </a:p>
          <a:p>
            <a:endParaRPr lang="en-US" b="1" dirty="0"/>
          </a:p>
          <a:p>
            <a:r>
              <a:rPr lang="en-US" dirty="0"/>
              <a:t>Simultaneous overexpression in pea targeting amino </a:t>
            </a:r>
          </a:p>
          <a:p>
            <a:r>
              <a:rPr lang="en-US" dirty="0"/>
              <a:t>acids source-sink partitioning via </a:t>
            </a:r>
          </a:p>
          <a:p>
            <a:r>
              <a:rPr lang="en-US" dirty="0"/>
              <a:t>        import into the seed </a:t>
            </a:r>
            <a:r>
              <a:rPr lang="en-US" sz="1600" dirty="0"/>
              <a:t>(cotyledon epidermis)</a:t>
            </a:r>
          </a:p>
          <a:p>
            <a:r>
              <a:rPr lang="en-US" dirty="0"/>
              <a:t>        and phloem loading </a:t>
            </a:r>
            <a:r>
              <a:rPr lang="en-US" sz="1600" dirty="0"/>
              <a:t>(sieve element-companion cell) </a:t>
            </a:r>
          </a:p>
          <a:p>
            <a:endParaRPr lang="en-US" dirty="0"/>
          </a:p>
          <a:p>
            <a:pPr marL="285750" indent="-285750">
              <a:buFont typeface="Arial" panose="020B0604020202020204" pitchFamily="34" charset="0"/>
              <a:buChar char="•"/>
            </a:pPr>
            <a:r>
              <a:rPr lang="en-US" dirty="0"/>
              <a:t>Increase in biomass</a:t>
            </a:r>
          </a:p>
          <a:p>
            <a:pPr marL="285750" indent="-285750">
              <a:buFont typeface="Arial" panose="020B0604020202020204" pitchFamily="34" charset="0"/>
              <a:buChar char="•"/>
            </a:pPr>
            <a:r>
              <a:rPr lang="en-US" dirty="0"/>
              <a:t>Increase in seed and leaves total nitrogen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Increase in total free amino acid levels in the phloem exudate and in the xylem sap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Increase in photosynthetic rate</a:t>
            </a:r>
          </a:p>
          <a:p>
            <a:pPr marL="285750" indent="-285750">
              <a:buFont typeface="Arial" panose="020B0604020202020204" pitchFamily="34" charset="0"/>
              <a:buChar char="•"/>
            </a:pPr>
            <a:r>
              <a:rPr lang="en-US" dirty="0"/>
              <a:t>Increased yield per plant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US" dirty="0"/>
              <a:t>Under different N treatments</a:t>
            </a:r>
          </a:p>
          <a:p>
            <a:pPr marL="285750" indent="-285750">
              <a:buFont typeface="Arial" panose="020B0604020202020204" pitchFamily="34" charset="0"/>
              <a:buChar char="•"/>
            </a:pPr>
            <a:endParaRPr lang="en-US" dirty="0"/>
          </a:p>
        </p:txBody>
      </p:sp>
      <p:sp>
        <p:nvSpPr>
          <p:cNvPr id="8" name="Rectangle 7"/>
          <p:cNvSpPr/>
          <p:nvPr/>
        </p:nvSpPr>
        <p:spPr>
          <a:xfrm>
            <a:off x="107504" y="6351711"/>
            <a:ext cx="2404184" cy="461665"/>
          </a:xfrm>
          <a:prstGeom prst="rect">
            <a:avLst/>
          </a:prstGeom>
        </p:spPr>
        <p:txBody>
          <a:bodyPr wrap="none">
            <a:spAutoFit/>
          </a:bodyPr>
          <a:lstStyle/>
          <a:p>
            <a:r>
              <a:rPr lang="en-US" sz="1200" dirty="0" err="1"/>
              <a:t>Perchlik</a:t>
            </a:r>
            <a:r>
              <a:rPr lang="en-US" sz="1200" dirty="0"/>
              <a:t>, et al. (2017). Plant </a:t>
            </a:r>
            <a:r>
              <a:rPr lang="en-US" sz="1200" dirty="0" err="1"/>
              <a:t>Physiol</a:t>
            </a:r>
            <a:r>
              <a:rPr lang="en-US" sz="1200" dirty="0"/>
              <a:t> </a:t>
            </a:r>
          </a:p>
          <a:p>
            <a:r>
              <a:rPr lang="en-US" sz="1200" dirty="0"/>
              <a:t>Zhang, et al. (2015). Plant J</a:t>
            </a:r>
          </a:p>
        </p:txBody>
      </p:sp>
      <p:grpSp>
        <p:nvGrpSpPr>
          <p:cNvPr id="12" name="Group 11"/>
          <p:cNvGrpSpPr/>
          <p:nvPr/>
        </p:nvGrpSpPr>
        <p:grpSpPr>
          <a:xfrm>
            <a:off x="5724128" y="3038475"/>
            <a:ext cx="3246661" cy="1586496"/>
            <a:chOff x="5775715" y="3170376"/>
            <a:chExt cx="3058743" cy="1440000"/>
          </a:xfrm>
        </p:grpSpPr>
        <p:pic>
          <p:nvPicPr>
            <p:cNvPr id="9" name="Picture 8"/>
            <p:cNvPicPr>
              <a:picLocks noChangeAspect="1"/>
            </p:cNvPicPr>
            <p:nvPr/>
          </p:nvPicPr>
          <p:blipFill>
            <a:blip r:embed="rId3"/>
            <a:stretch>
              <a:fillRect/>
            </a:stretch>
          </p:blipFill>
          <p:spPr>
            <a:xfrm>
              <a:off x="5775715" y="3170376"/>
              <a:ext cx="1554969" cy="1440000"/>
            </a:xfrm>
            <a:prstGeom prst="rect">
              <a:avLst/>
            </a:prstGeom>
          </p:spPr>
        </p:pic>
        <p:pic>
          <p:nvPicPr>
            <p:cNvPr id="10" name="Picture 9"/>
            <p:cNvPicPr>
              <a:picLocks noChangeAspect="1"/>
            </p:cNvPicPr>
            <p:nvPr/>
          </p:nvPicPr>
          <p:blipFill>
            <a:blip r:embed="rId4"/>
            <a:stretch>
              <a:fillRect/>
            </a:stretch>
          </p:blipFill>
          <p:spPr>
            <a:xfrm>
              <a:off x="7340164" y="3170376"/>
              <a:ext cx="1494294" cy="1440000"/>
            </a:xfrm>
            <a:prstGeom prst="rect">
              <a:avLst/>
            </a:prstGeom>
          </p:spPr>
        </p:pic>
      </p:grpSp>
      <p:pic>
        <p:nvPicPr>
          <p:cNvPr id="11" name="Picture 10"/>
          <p:cNvPicPr>
            <a:picLocks noChangeAspect="1"/>
          </p:cNvPicPr>
          <p:nvPr/>
        </p:nvPicPr>
        <p:blipFill rotWithShape="1">
          <a:blip r:embed="rId5"/>
          <a:srcRect r="50707"/>
          <a:stretch/>
        </p:blipFill>
        <p:spPr>
          <a:xfrm>
            <a:off x="6800693" y="4707831"/>
            <a:ext cx="1638611" cy="1439999"/>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30</a:t>
            </a:fld>
            <a:endParaRPr lang="en-US"/>
          </a:p>
        </p:txBody>
      </p:sp>
      <p:pic>
        <p:nvPicPr>
          <p:cNvPr id="13" name="Picture 12"/>
          <p:cNvPicPr>
            <a:picLocks noChangeAspect="1"/>
          </p:cNvPicPr>
          <p:nvPr/>
        </p:nvPicPr>
        <p:blipFill>
          <a:blip r:embed="rId6"/>
          <a:stretch>
            <a:fillRect/>
          </a:stretch>
        </p:blipFill>
        <p:spPr>
          <a:xfrm>
            <a:off x="5436096" y="1442068"/>
            <a:ext cx="3672008" cy="1341870"/>
          </a:xfrm>
          <a:prstGeom prst="rect">
            <a:avLst/>
          </a:prstGeom>
        </p:spPr>
      </p:pic>
    </p:spTree>
    <p:extLst>
      <p:ext uri="{BB962C8B-B14F-4D97-AF65-F5344CB8AC3E}">
        <p14:creationId xmlns:p14="http://schemas.microsoft.com/office/powerpoint/2010/main" val="269526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2" end="1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Glutamine </a:t>
            </a:r>
            <a:r>
              <a:rPr lang="en-US" sz="2800" b="1" dirty="0" err="1"/>
              <a:t>synthetase</a:t>
            </a:r>
            <a:r>
              <a:rPr lang="en-US" sz="2800" b="1" dirty="0"/>
              <a:t> (GS)</a:t>
            </a:r>
            <a:endParaRPr lang="en-GB" sz="2800" b="1" dirty="0"/>
          </a:p>
        </p:txBody>
      </p:sp>
      <p:sp>
        <p:nvSpPr>
          <p:cNvPr id="6" name="Rectangle 5"/>
          <p:cNvSpPr/>
          <p:nvPr/>
        </p:nvSpPr>
        <p:spPr>
          <a:xfrm>
            <a:off x="393724" y="1700808"/>
            <a:ext cx="8858795" cy="5078313"/>
          </a:xfrm>
          <a:prstGeom prst="rect">
            <a:avLst/>
          </a:prstGeom>
        </p:spPr>
        <p:txBody>
          <a:bodyPr wrap="square">
            <a:spAutoFit/>
          </a:bodyPr>
          <a:lstStyle/>
          <a:p>
            <a:r>
              <a:rPr lang="en-GB" sz="1800" b="1" i="0" dirty="0">
                <a:solidFill>
                  <a:srgbClr val="000000"/>
                </a:solidFill>
                <a:effectLst/>
              </a:rPr>
              <a:t>GS/GOGAT</a:t>
            </a:r>
            <a:r>
              <a:rPr lang="en-GB" b="1" dirty="0"/>
              <a:t> cycle</a:t>
            </a:r>
            <a:r>
              <a:rPr lang="en-GB" dirty="0"/>
              <a:t/>
            </a:r>
            <a:br>
              <a:rPr lang="en-GB" dirty="0"/>
            </a:br>
            <a:r>
              <a:rPr lang="nb-NO" dirty="0">
                <a:solidFill>
                  <a:srgbClr val="000000"/>
                </a:solidFill>
              </a:rPr>
              <a:t>G</a:t>
            </a:r>
            <a:r>
              <a:rPr lang="nb-NO" sz="1800" b="0" i="0" dirty="0">
                <a:solidFill>
                  <a:srgbClr val="000000"/>
                </a:solidFill>
                <a:effectLst/>
              </a:rPr>
              <a:t>lutamine synthetase (GS)</a:t>
            </a:r>
          </a:p>
          <a:p>
            <a:r>
              <a:rPr lang="nb-NO" dirty="0">
                <a:solidFill>
                  <a:srgbClr val="000000"/>
                </a:solidFill>
              </a:rPr>
              <a:t>G</a:t>
            </a:r>
            <a:r>
              <a:rPr lang="nb-NO" sz="1800" b="0" i="0" dirty="0">
                <a:solidFill>
                  <a:srgbClr val="000000"/>
                </a:solidFill>
                <a:effectLst/>
              </a:rPr>
              <a:t>lutamate synthetase (GOGAT)</a:t>
            </a:r>
            <a:r>
              <a:rPr lang="nb-NO" dirty="0"/>
              <a:t> </a:t>
            </a:r>
            <a:br>
              <a:rPr lang="nb-NO" dirty="0"/>
            </a:br>
            <a:endParaRPr lang="nb-NO" dirty="0"/>
          </a:p>
          <a:p>
            <a:r>
              <a:rPr lang="en-GB" dirty="0">
                <a:solidFill>
                  <a:srgbClr val="000000"/>
                </a:solidFill>
              </a:rPr>
              <a:t>I</a:t>
            </a:r>
            <a:r>
              <a:rPr lang="en-GB" sz="1800" b="0" i="0" dirty="0">
                <a:solidFill>
                  <a:srgbClr val="000000"/>
                </a:solidFill>
                <a:effectLst/>
              </a:rPr>
              <a:t>ncorporation of inorganic nitrogen </a:t>
            </a:r>
          </a:p>
          <a:p>
            <a:r>
              <a:rPr lang="en-GB" sz="1800" b="0" i="0" dirty="0">
                <a:solidFill>
                  <a:srgbClr val="000000"/>
                </a:solidFill>
                <a:effectLst/>
              </a:rPr>
              <a:t>into organic molecules</a:t>
            </a:r>
            <a:r>
              <a:rPr lang="en-GB" dirty="0"/>
              <a:t> </a:t>
            </a:r>
            <a:br>
              <a:rPr lang="en-GB" dirty="0"/>
            </a:br>
            <a:endParaRPr lang="en-GB" dirty="0"/>
          </a:p>
          <a:p>
            <a:r>
              <a:rPr lang="en-GB" sz="1800" b="1" i="0" dirty="0">
                <a:solidFill>
                  <a:srgbClr val="000000"/>
                </a:solidFill>
                <a:effectLst/>
              </a:rPr>
              <a:t>GS1</a:t>
            </a:r>
            <a:r>
              <a:rPr lang="en-GB" sz="1800" b="0" i="0" dirty="0">
                <a:solidFill>
                  <a:srgbClr val="000000"/>
                </a:solidFill>
                <a:effectLst/>
              </a:rPr>
              <a:t>: cytosol</a:t>
            </a:r>
          </a:p>
          <a:p>
            <a:r>
              <a:rPr lang="en-GB" sz="1800" b="0" i="0" dirty="0">
                <a:solidFill>
                  <a:srgbClr val="000000"/>
                </a:solidFill>
                <a:effectLst/>
              </a:rPr>
              <a:t>         encoded by multiple genes</a:t>
            </a:r>
          </a:p>
          <a:p>
            <a:r>
              <a:rPr lang="en-GB" dirty="0">
                <a:solidFill>
                  <a:srgbClr val="000000"/>
                </a:solidFill>
              </a:rPr>
              <a:t>         </a:t>
            </a:r>
            <a:r>
              <a:rPr lang="en-GB" sz="1800" b="0" i="0" dirty="0">
                <a:solidFill>
                  <a:srgbClr val="000000"/>
                </a:solidFill>
                <a:effectLst/>
              </a:rPr>
              <a:t>primary NH</a:t>
            </a:r>
            <a:r>
              <a:rPr lang="en-GB" sz="1800" b="0" i="0" baseline="-25000" dirty="0">
                <a:solidFill>
                  <a:srgbClr val="000000"/>
                </a:solidFill>
                <a:effectLst/>
              </a:rPr>
              <a:t>4</a:t>
            </a:r>
            <a:r>
              <a:rPr lang="en-GB" sz="1800" b="0" i="0" baseline="30000" dirty="0">
                <a:solidFill>
                  <a:srgbClr val="000000"/>
                </a:solidFill>
                <a:effectLst/>
              </a:rPr>
              <a:t>+</a:t>
            </a:r>
            <a:r>
              <a:rPr lang="en-GB" sz="1800" b="0" i="0" dirty="0">
                <a:solidFill>
                  <a:srgbClr val="000000"/>
                </a:solidFill>
                <a:effectLst/>
              </a:rPr>
              <a:t> assimilation, N remobilization and translocation</a:t>
            </a:r>
            <a:r>
              <a:rPr lang="en-GB" dirty="0"/>
              <a:t> </a:t>
            </a:r>
            <a:br>
              <a:rPr lang="en-GB" dirty="0"/>
            </a:br>
            <a:endParaRPr lang="en-GB" sz="1800" b="0" i="0" dirty="0">
              <a:solidFill>
                <a:srgbClr val="000000"/>
              </a:solidFill>
              <a:effectLst/>
            </a:endParaRPr>
          </a:p>
          <a:p>
            <a:r>
              <a:rPr lang="en-GB" sz="1800" b="1" i="0" dirty="0">
                <a:solidFill>
                  <a:srgbClr val="000000"/>
                </a:solidFill>
                <a:effectLst/>
              </a:rPr>
              <a:t>GS2:</a:t>
            </a:r>
            <a:r>
              <a:rPr lang="en-GB" sz="1800" b="0" i="0" dirty="0">
                <a:solidFill>
                  <a:srgbClr val="000000"/>
                </a:solidFill>
                <a:effectLst/>
              </a:rPr>
              <a:t> plastid </a:t>
            </a:r>
          </a:p>
          <a:p>
            <a:r>
              <a:rPr lang="en-GB" dirty="0">
                <a:solidFill>
                  <a:srgbClr val="000000"/>
                </a:solidFill>
              </a:rPr>
              <a:t>         </a:t>
            </a:r>
            <a:r>
              <a:rPr lang="en-GB" sz="1800" b="0" i="0" dirty="0">
                <a:solidFill>
                  <a:srgbClr val="000000"/>
                </a:solidFill>
                <a:effectLst/>
              </a:rPr>
              <a:t>generally encoded by a single gene</a:t>
            </a:r>
          </a:p>
          <a:p>
            <a:r>
              <a:rPr lang="en-GB" dirty="0">
                <a:solidFill>
                  <a:srgbClr val="000000"/>
                </a:solidFill>
              </a:rPr>
              <a:t>         </a:t>
            </a:r>
            <a:r>
              <a:rPr lang="en-GB" sz="1800" b="0" i="0" dirty="0">
                <a:solidFill>
                  <a:srgbClr val="000000"/>
                </a:solidFill>
                <a:effectLst/>
              </a:rPr>
              <a:t>reassimilation of photorespiratory NH</a:t>
            </a:r>
            <a:r>
              <a:rPr lang="en-GB" sz="1800" b="0" i="0" baseline="-25000" dirty="0">
                <a:solidFill>
                  <a:srgbClr val="000000"/>
                </a:solidFill>
                <a:effectLst/>
              </a:rPr>
              <a:t>4</a:t>
            </a:r>
            <a:r>
              <a:rPr lang="en-GB" sz="1800" b="0" i="0" baseline="30000" dirty="0">
                <a:solidFill>
                  <a:srgbClr val="000000"/>
                </a:solidFill>
                <a:effectLst/>
              </a:rPr>
              <a:t>+</a:t>
            </a:r>
            <a:r>
              <a:rPr lang="en-GB" sz="1800" b="0" i="0" dirty="0">
                <a:solidFill>
                  <a:srgbClr val="000000"/>
                </a:solidFill>
                <a:effectLst/>
              </a:rPr>
              <a:t>, and NH</a:t>
            </a:r>
            <a:r>
              <a:rPr lang="en-GB" sz="1800" b="0" i="0" baseline="-25000" dirty="0">
                <a:solidFill>
                  <a:srgbClr val="000000"/>
                </a:solidFill>
                <a:effectLst/>
              </a:rPr>
              <a:t>4</a:t>
            </a:r>
            <a:r>
              <a:rPr lang="en-GB" sz="1800" b="0" i="0" baseline="30000" dirty="0">
                <a:solidFill>
                  <a:srgbClr val="000000"/>
                </a:solidFill>
                <a:effectLst/>
              </a:rPr>
              <a:t>+</a:t>
            </a:r>
            <a:r>
              <a:rPr lang="en-GB" baseline="30000" dirty="0">
                <a:solidFill>
                  <a:srgbClr val="000000"/>
                </a:solidFill>
              </a:rPr>
              <a:t> </a:t>
            </a:r>
            <a:r>
              <a:rPr lang="en-GB" sz="1800" b="0" i="0" dirty="0">
                <a:solidFill>
                  <a:srgbClr val="000000"/>
                </a:solidFill>
                <a:effectLst/>
              </a:rPr>
              <a:t>from nitrite reduction</a:t>
            </a:r>
            <a:endParaRPr lang="en-GB" dirty="0"/>
          </a:p>
          <a:p>
            <a:endParaRPr lang="en-GB" dirty="0"/>
          </a:p>
          <a:p>
            <a:endParaRPr lang="en-GB" dirty="0"/>
          </a:p>
          <a:p>
            <a:r>
              <a:rPr lang="en-GB" dirty="0"/>
              <a:t>Increasing expression of GS is in general beneficial, associated with N use and stress tolerance</a:t>
            </a:r>
            <a:endParaRPr lang="en-US" dirty="0"/>
          </a:p>
        </p:txBody>
      </p:sp>
      <p:pic>
        <p:nvPicPr>
          <p:cNvPr id="7" name="Picture 6"/>
          <p:cNvPicPr>
            <a:picLocks noChangeAspect="1"/>
          </p:cNvPicPr>
          <p:nvPr/>
        </p:nvPicPr>
        <p:blipFill>
          <a:blip r:embed="rId3"/>
          <a:stretch>
            <a:fillRect/>
          </a:stretch>
        </p:blipFill>
        <p:spPr>
          <a:xfrm>
            <a:off x="5364088" y="1693734"/>
            <a:ext cx="3012456" cy="2047582"/>
          </a:xfrm>
          <a:prstGeom prst="rect">
            <a:avLst/>
          </a:prstGeom>
        </p:spPr>
      </p:pic>
      <p:sp>
        <p:nvSpPr>
          <p:cNvPr id="2" name="Slide Number Placeholder 1"/>
          <p:cNvSpPr>
            <a:spLocks noGrp="1"/>
          </p:cNvSpPr>
          <p:nvPr>
            <p:ph type="sldNum" sz="quarter" idx="12"/>
          </p:nvPr>
        </p:nvSpPr>
        <p:spPr/>
        <p:txBody>
          <a:bodyPr/>
          <a:lstStyle/>
          <a:p>
            <a:fld id="{9646A049-586C-450B-BC7F-485A74B1CE67}" type="slidenum">
              <a:rPr lang="en-US" smtClean="0"/>
              <a:t>31</a:t>
            </a:fld>
            <a:endParaRPr lang="en-US"/>
          </a:p>
        </p:txBody>
      </p:sp>
    </p:spTree>
    <p:extLst>
      <p:ext uri="{BB962C8B-B14F-4D97-AF65-F5344CB8AC3E}">
        <p14:creationId xmlns:p14="http://schemas.microsoft.com/office/powerpoint/2010/main" val="117982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US" sz="1200" b="1" dirty="0">
                <a:hlinkClick r:id="rId2"/>
              </a:rPr>
              <a:t>Enzymes and Nitrogen Cycling</a:t>
            </a:r>
            <a:endParaRPr lang="en-US" sz="1200" b="1" dirty="0"/>
          </a:p>
          <a:p>
            <a:r>
              <a:rPr lang="en-US" sz="1200" i="1" dirty="0"/>
              <a:t>John A. </a:t>
            </a:r>
            <a:r>
              <a:rPr lang="en-US" sz="1200" i="1" dirty="0" err="1"/>
              <a:t>Berges</a:t>
            </a:r>
            <a:r>
              <a:rPr lang="en-US" sz="1200" i="1" dirty="0"/>
              <a:t>, Margaret R. Mulholland, in </a:t>
            </a:r>
            <a:r>
              <a:rPr lang="en-US" sz="1200" i="1" dirty="0">
                <a:hlinkClick r:id="rId3"/>
              </a:rPr>
              <a:t>Nitrogen in the Marine Environment (Second Edition)</a:t>
            </a:r>
            <a:r>
              <a:rPr lang="en-US" sz="1200" i="1" dirty="0"/>
              <a:t>, 2008</a:t>
            </a:r>
          </a:p>
          <a:p>
            <a:r>
              <a:rPr lang="en-US" sz="1200" b="1" dirty="0"/>
              <a:t>2.2.2.3 Enzyme regulation and interpretation of activity assays</a:t>
            </a:r>
          </a:p>
          <a:p>
            <a:r>
              <a:rPr lang="en-US" sz="1200" dirty="0"/>
              <a:t>GOGAT activity does not appear to be as heavily regulated as GS activity, or perhaps it is just less studied (Florencio </a:t>
            </a:r>
            <a:r>
              <a:rPr lang="en-US" sz="1200" i="1" dirty="0"/>
              <a:t>et al.</a:t>
            </a:r>
            <a:r>
              <a:rPr lang="en-US" sz="1200" dirty="0"/>
              <a:t>, 1987; </a:t>
            </a:r>
            <a:r>
              <a:rPr lang="en-US" sz="1200" dirty="0" err="1"/>
              <a:t>Muro</a:t>
            </a:r>
            <a:r>
              <a:rPr lang="en-US" sz="1200" dirty="0"/>
              <a:t>-Pastor </a:t>
            </a:r>
            <a:r>
              <a:rPr lang="en-US" sz="1200" i="1" dirty="0"/>
              <a:t>et al.</a:t>
            </a:r>
            <a:r>
              <a:rPr lang="en-US" sz="1200" dirty="0"/>
              <a:t>, 2005). However, GOGAT does appear to be regulated by light and metabolite sensing systems in higher plants (Suzuki and </a:t>
            </a:r>
            <a:r>
              <a:rPr lang="en-US" sz="1200" dirty="0" err="1"/>
              <a:t>Knaff</a:t>
            </a:r>
            <a:r>
              <a:rPr lang="en-US" sz="1200" dirty="0"/>
              <a:t>, 2005)</a:t>
            </a:r>
          </a:p>
          <a:p>
            <a:endParaRPr lang="en-US" sz="1200" dirty="0"/>
          </a:p>
          <a:p>
            <a:r>
              <a:rPr lang="en-US" sz="1200" dirty="0"/>
              <a:t>Functions of macronutrients☆</a:t>
            </a:r>
          </a:p>
          <a:p>
            <a:endParaRPr lang="en-US" sz="1200" dirty="0"/>
          </a:p>
          <a:p>
            <a:r>
              <a:rPr lang="en-US" sz="1200" dirty="0"/>
              <a:t>Malcolm J. </a:t>
            </a:r>
            <a:r>
              <a:rPr lang="en-US" sz="1200" dirty="0" err="1"/>
              <a:t>Hawkesford</a:t>
            </a:r>
            <a:r>
              <a:rPr lang="en-US" sz="1200" dirty="0"/>
              <a:t>, ... Philip J. White, in </a:t>
            </a:r>
            <a:r>
              <a:rPr lang="en-US" sz="1200" dirty="0" err="1"/>
              <a:t>Marschner's</a:t>
            </a:r>
            <a:r>
              <a:rPr lang="en-US" sz="1200" dirty="0"/>
              <a:t> Mineral Nutrition of Plants (Fourth Edition), 2023</a:t>
            </a:r>
          </a:p>
          <a:p>
            <a:r>
              <a:rPr lang="en-US" sz="1200" dirty="0"/>
              <a:t>6.1.4.2 Ammonium assimilation</a:t>
            </a:r>
          </a:p>
          <a:p>
            <a:endParaRPr lang="en-US" sz="1200" dirty="0"/>
          </a:p>
          <a:p>
            <a:r>
              <a:rPr lang="en-US" sz="1200" dirty="0"/>
              <a:t>Ammonium is a central intermediate in plant N metabolism. As well as uptake from the soil by roots, ammonium is constantly generated in plant tissues by processes such as nitrate reduction, photorespiration, lignin biosynthesis, senescence-induced N remobilization, and N2 fixation in legumes (Joy, 1988). Irrespective of the source of ammonium, or the organ in which it is assimilated (roots, root nodules, and leaves), the key enzymes involved are glutamine </a:t>
            </a:r>
            <a:r>
              <a:rPr lang="en-US" sz="1200" dirty="0" err="1"/>
              <a:t>synthetase</a:t>
            </a:r>
            <a:r>
              <a:rPr lang="en-US" sz="1200" dirty="0"/>
              <a:t> (GS) and glutamate synthase (GOGAT; glutamine-</a:t>
            </a:r>
            <a:r>
              <a:rPr lang="en-US" sz="1200" dirty="0" err="1"/>
              <a:t>oxoglutarate</a:t>
            </a:r>
            <a:r>
              <a:rPr lang="en-US" sz="1200" dirty="0"/>
              <a:t> aminotransferase). Both enzymes are present in roots, in chloroplasts, and in N2-fixing microorganisms, and assimilation of most if not all ammonium derived from ammonium uptake, N2 fixation, nitrate reduction, and photorespiration is mediated by the GS-GOGAT pathway. In this pathway the amino acid glutamate acts as the acceptor for ammonium, and the amide glutamine is formed (Fig. 6.9). The net reaction is:</a:t>
            </a:r>
          </a:p>
          <a:p>
            <a:r>
              <a:rPr lang="en-US" sz="1200" dirty="0"/>
              <a:t>Sign in to download full-size image</a:t>
            </a:r>
          </a:p>
          <a:p>
            <a:endParaRPr lang="en-US" sz="1200" dirty="0"/>
          </a:p>
          <a:p>
            <a:r>
              <a:rPr lang="en-US" sz="1200" dirty="0"/>
              <a:t>Figure 6.9. Model of ammonium assimilation via the glutamine </a:t>
            </a:r>
            <a:r>
              <a:rPr lang="en-US" sz="1200" dirty="0" err="1"/>
              <a:t>synthetase</a:t>
            </a:r>
            <a:r>
              <a:rPr lang="en-US" sz="1200" dirty="0"/>
              <a:t>-glutamate synthase cycle. Pathways at low (1) and high (2) ammonium supply.</a:t>
            </a:r>
          </a:p>
          <a:p>
            <a:r>
              <a:rPr lang="en-US" sz="1200" dirty="0"/>
              <a:t>(6.2)Glutamate+2-oxoglutarate+NH4+→</a:t>
            </a:r>
            <a:r>
              <a:rPr lang="en-US" sz="1200" dirty="0" err="1"/>
              <a:t>glutamine+H</a:t>
            </a:r>
            <a:r>
              <a:rPr lang="en-US" sz="1200" dirty="0"/>
              <a:t>+</a:t>
            </a:r>
          </a:p>
          <a:p>
            <a:endParaRPr lang="en-US" sz="1200" dirty="0"/>
          </a:p>
          <a:p>
            <a:r>
              <a:rPr lang="en-US" sz="1200" dirty="0"/>
              <a:t>GS exists in multiple enzyme forms located in the cytosol and in plastids (Bernard et al., 2008). Cytosolic GS assimilates ammonium into glutamine for transport and distribution throughout the plant. During leaf senescence, cytosolic GS fulfills a key function in the assimilation and recycling of ammonium generated in various catabolic processes (</a:t>
            </a:r>
            <a:r>
              <a:rPr lang="en-US" sz="1200" dirty="0" err="1"/>
              <a:t>Masclaux-Daubresse</a:t>
            </a:r>
            <a:r>
              <a:rPr lang="en-US" sz="1200" dirty="0"/>
              <a:t> et al., 2010). This role is particularly important after </a:t>
            </a:r>
            <a:r>
              <a:rPr lang="en-US" sz="1200" dirty="0" err="1"/>
              <a:t>anthesis</a:t>
            </a:r>
            <a:r>
              <a:rPr lang="en-US" sz="1200" dirty="0"/>
              <a:t> and during grain development and filling in cereals, when N is remobilized to the reproductive sinks (Thomsen et al., 2014). Several </a:t>
            </a:r>
            <a:r>
              <a:rPr lang="en-US" sz="1200" dirty="0" err="1"/>
              <a:t>isoenzymes</a:t>
            </a:r>
            <a:r>
              <a:rPr lang="en-US" sz="1200" dirty="0"/>
              <a:t> of the cytosolic GS1 gene family are abundantly expressed in roots and can be classified into high-affinity or low-affinity subtypes differing in </a:t>
            </a:r>
            <a:r>
              <a:rPr lang="en-US" sz="1200" dirty="0" err="1"/>
              <a:t>Vmax</a:t>
            </a:r>
            <a:r>
              <a:rPr lang="en-US" sz="1200" dirty="0"/>
              <a:t> values (</a:t>
            </a:r>
            <a:r>
              <a:rPr lang="en-US" sz="1200" dirty="0" err="1"/>
              <a:t>Ishiyama</a:t>
            </a:r>
            <a:r>
              <a:rPr lang="en-US" sz="1200" dirty="0"/>
              <a:t> et al., 2004). Some </a:t>
            </a:r>
            <a:r>
              <a:rPr lang="en-US" sz="1200" dirty="0" err="1"/>
              <a:t>isoenzymes</a:t>
            </a:r>
            <a:r>
              <a:rPr lang="en-US" sz="1200" dirty="0"/>
              <a:t> play a redundant role under low ammonium supply and others dominate under high external ammonium supply (</a:t>
            </a:r>
            <a:r>
              <a:rPr lang="en-US" sz="1200" dirty="0" err="1"/>
              <a:t>Konishi</a:t>
            </a:r>
            <a:r>
              <a:rPr lang="en-US" sz="1200" dirty="0"/>
              <a:t> et al., 2018). This dynamic regulation may contribute to the homeostatic control of glutamine synthesis in roots. In </a:t>
            </a:r>
            <a:r>
              <a:rPr lang="en-US" sz="1200" dirty="0" err="1"/>
              <a:t>arabidopsis</a:t>
            </a:r>
            <a:r>
              <a:rPr lang="en-US" sz="1200" dirty="0"/>
              <a:t> shoots, separate isoforms of cytosolic GS play distinct roles for seed yield structure and for coping with ammonium toxicity (Guan et al., 2015; 2016). The same is the case in maize, where the Gln1–3 and Gln1–4 genes affect kernel number and kernel size, respectively, with a specific impact on grain production (Martin et al., 2006).</a:t>
            </a:r>
          </a:p>
          <a:p>
            <a:endParaRPr lang="en-US" sz="1200" dirty="0"/>
          </a:p>
          <a:p>
            <a:r>
              <a:rPr lang="en-US" sz="1200" dirty="0"/>
              <a:t>In chloroplasts, light-stimulated nitrate reduction and enhanced ammonium assimilation are coordinated through the import of 2-oxoglutarate from the stroma and export of glutamate from the stroma of chloroplasts into the cytoplasm, thus preventing high ammonium concentrations. Chloroplast GS is activated by high pH and high concentrations of Mg and ATP, and all three factors are increased in the chloroplast stroma upon illumination. In cytosol and chloroplasts, GS is also subject to posttranslational regulation by phosphorylation and subsequent interactions with proteins (</a:t>
            </a:r>
            <a:r>
              <a:rPr lang="en-US" sz="1200" dirty="0" err="1"/>
              <a:t>Finnemann</a:t>
            </a:r>
            <a:r>
              <a:rPr lang="en-US" sz="1200" dirty="0"/>
              <a:t> and </a:t>
            </a:r>
            <a:r>
              <a:rPr lang="en-US" sz="1200" dirty="0" err="1"/>
              <a:t>Schjoerring</a:t>
            </a:r>
            <a:r>
              <a:rPr lang="en-US" sz="1200" dirty="0"/>
              <a:t>, 2000; Lima et al., 2006).</a:t>
            </a:r>
          </a:p>
          <a:p>
            <a:endParaRPr lang="en-US" sz="1200" dirty="0"/>
          </a:p>
          <a:p>
            <a:r>
              <a:rPr lang="en-US" sz="1200" dirty="0"/>
              <a:t>The other enzyme involved in ammonium assimilation, glutamate synthase (GOGAT), catalyzes the transfer of the amide group (–NH2) from glutamine to 2-oxoglutarate, which is a product of the tricarboxylic acid (TCA) cycle. The conversion of glutamine to glutamate takes place in plastids that have two isoforms of GOGAT. One form accepts electrons from reduced ferredoxin (from photosystem I), the other from NADPH from respiration. The ferredoxin-linked GOGAT isoform dominates in leaves, particularly in the chloroplasts of phloem companion cells in leaf veins (</a:t>
            </a:r>
            <a:r>
              <a:rPr lang="en-US" sz="1200" dirty="0" err="1"/>
              <a:t>Masclaux-Daubresse</a:t>
            </a:r>
            <a:r>
              <a:rPr lang="en-US" sz="1200" dirty="0"/>
              <a:t> et al., 2007), whereas the NADPH isoform is prevalent in roots (</a:t>
            </a:r>
            <a:r>
              <a:rPr lang="en-US" sz="1200" dirty="0" err="1"/>
              <a:t>Tabuchi</a:t>
            </a:r>
            <a:r>
              <a:rPr lang="en-US" sz="1200" dirty="0"/>
              <a:t> et al., 2007). Both forms contain an Fe-S cluster that transfers electrons during the reductive synthesis of two glutamate molecules from one 2-oxoglutarate and one glutamine molecule. One of the two molecules of glutamate produced is required for the maintenance of the ammonium assimilation cycle and the other can be transported from the sites of assimilation and utilized elsewhere for the biosynthesis of proteins. When the ammonium supply is high, both glutamate molecules can act as ammonium acceptors, and one molecule of glutamine leaves the cycle (Fig. 6.9). Two </a:t>
            </a:r>
            <a:r>
              <a:rPr lang="en-US" sz="1200" dirty="0" err="1"/>
              <a:t>Fd</a:t>
            </a:r>
            <a:r>
              <a:rPr lang="en-US" sz="1200" dirty="0"/>
              <a:t>-GOGAT genes (GLU1 and GLU2) have been characterized in higher plants, with GLU1 playing a major role in the assimilation of ammonium derived from photorespiration, whereas the GLU2 gene may play a major role in the primary N assimilation in roots (Suzuki and </a:t>
            </a:r>
            <a:r>
              <a:rPr lang="en-US" sz="1200" dirty="0" err="1"/>
              <a:t>Knaff</a:t>
            </a:r>
            <a:r>
              <a:rPr lang="en-US" sz="1200" dirty="0"/>
              <a:t>, 2005).</a:t>
            </a:r>
          </a:p>
        </p:txBody>
      </p:sp>
      <p:sp>
        <p:nvSpPr>
          <p:cNvPr id="4" name="Slide Number Placeholder 3"/>
          <p:cNvSpPr>
            <a:spLocks noGrp="1"/>
          </p:cNvSpPr>
          <p:nvPr>
            <p:ph type="sldNum" sz="quarter" idx="12"/>
          </p:nvPr>
        </p:nvSpPr>
        <p:spPr/>
        <p:txBody>
          <a:bodyPr/>
          <a:lstStyle/>
          <a:p>
            <a:fld id="{9646A049-586C-450B-BC7F-485A74B1CE67}" type="slidenum">
              <a:rPr lang="en-US" smtClean="0"/>
              <a:t>32</a:t>
            </a:fld>
            <a:endParaRPr lang="en-US"/>
          </a:p>
        </p:txBody>
      </p:sp>
      <p:sp>
        <p:nvSpPr>
          <p:cNvPr id="5"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GS/GOGAT cycle</a:t>
            </a:r>
          </a:p>
        </p:txBody>
      </p:sp>
    </p:spTree>
    <p:extLst>
      <p:ext uri="{BB962C8B-B14F-4D97-AF65-F5344CB8AC3E}">
        <p14:creationId xmlns:p14="http://schemas.microsoft.com/office/powerpoint/2010/main" val="2234221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DB862C-02B7-79B1-37D6-1CECA14EC695}"/>
              </a:ext>
            </a:extLst>
          </p:cNvPr>
          <p:cNvPicPr>
            <a:picLocks noChangeAspect="1"/>
          </p:cNvPicPr>
          <p:nvPr/>
        </p:nvPicPr>
        <p:blipFill>
          <a:blip r:embed="rId2"/>
          <a:stretch>
            <a:fillRect/>
          </a:stretch>
        </p:blipFill>
        <p:spPr>
          <a:xfrm>
            <a:off x="1070700" y="1268760"/>
            <a:ext cx="7002601" cy="5444493"/>
          </a:xfrm>
          <a:prstGeom prst="rect">
            <a:avLst/>
          </a:prstGeom>
        </p:spPr>
      </p:pic>
      <p:sp>
        <p:nvSpPr>
          <p:cNvPr id="7" name="Title 1">
            <a:extLst>
              <a:ext uri="{FF2B5EF4-FFF2-40B4-BE49-F238E27FC236}">
                <a16:creationId xmlns:a16="http://schemas.microsoft.com/office/drawing/2014/main" id="{109DB34E-78AE-0D92-68BB-5E17ED46F0FE}"/>
              </a:ext>
            </a:extLst>
          </p:cNvPr>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i="1" dirty="0"/>
              <a:t>GS1 and GS2</a:t>
            </a:r>
            <a:endParaRPr lang="en-GB" sz="2800" b="1" dirty="0"/>
          </a:p>
        </p:txBody>
      </p:sp>
      <p:sp>
        <p:nvSpPr>
          <p:cNvPr id="9" name="TextBox 8">
            <a:extLst>
              <a:ext uri="{FF2B5EF4-FFF2-40B4-BE49-F238E27FC236}">
                <a16:creationId xmlns:a16="http://schemas.microsoft.com/office/drawing/2014/main" id="{7855C2D7-8222-612F-B79D-AF35F7576710}"/>
              </a:ext>
            </a:extLst>
          </p:cNvPr>
          <p:cNvSpPr txBox="1"/>
          <p:nvPr/>
        </p:nvSpPr>
        <p:spPr>
          <a:xfrm>
            <a:off x="0" y="6488668"/>
            <a:ext cx="4584192" cy="276999"/>
          </a:xfrm>
          <a:prstGeom prst="rect">
            <a:avLst/>
          </a:prstGeom>
          <a:noFill/>
        </p:spPr>
        <p:txBody>
          <a:bodyPr wrap="square">
            <a:spAutoFit/>
          </a:bodyPr>
          <a:lstStyle/>
          <a:p>
            <a:r>
              <a:rPr lang="en-GB" sz="1200" dirty="0"/>
              <a:t>Marino, D., et al. (2022) New Phytol</a:t>
            </a:r>
          </a:p>
        </p:txBody>
      </p:sp>
      <p:sp>
        <p:nvSpPr>
          <p:cNvPr id="2" name="Slide Number Placeholder 1"/>
          <p:cNvSpPr>
            <a:spLocks noGrp="1"/>
          </p:cNvSpPr>
          <p:nvPr>
            <p:ph type="sldNum" sz="quarter" idx="12"/>
          </p:nvPr>
        </p:nvSpPr>
        <p:spPr/>
        <p:txBody>
          <a:bodyPr/>
          <a:lstStyle/>
          <a:p>
            <a:fld id="{9646A049-586C-450B-BC7F-485A74B1CE67}" type="slidenum">
              <a:rPr lang="en-US" smtClean="0"/>
              <a:t>33</a:t>
            </a:fld>
            <a:endParaRPr lang="en-US"/>
          </a:p>
        </p:txBody>
      </p:sp>
    </p:spTree>
    <p:extLst>
      <p:ext uri="{BB962C8B-B14F-4D97-AF65-F5344CB8AC3E}">
        <p14:creationId xmlns:p14="http://schemas.microsoft.com/office/powerpoint/2010/main" val="14890237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67AE4E-5BBD-A2A9-BB5F-4C42C2C349FA}"/>
              </a:ext>
            </a:extLst>
          </p:cNvPr>
          <p:cNvPicPr>
            <a:picLocks noChangeAspect="1"/>
          </p:cNvPicPr>
          <p:nvPr/>
        </p:nvPicPr>
        <p:blipFill>
          <a:blip r:embed="rId2"/>
          <a:stretch>
            <a:fillRect/>
          </a:stretch>
        </p:blipFill>
        <p:spPr>
          <a:xfrm>
            <a:off x="2925200" y="1321228"/>
            <a:ext cx="5607240" cy="5536772"/>
          </a:xfrm>
          <a:prstGeom prst="rect">
            <a:avLst/>
          </a:prstGeom>
        </p:spPr>
      </p:pic>
      <p:sp>
        <p:nvSpPr>
          <p:cNvPr id="7" name="TextBox 6">
            <a:extLst>
              <a:ext uri="{FF2B5EF4-FFF2-40B4-BE49-F238E27FC236}">
                <a16:creationId xmlns:a16="http://schemas.microsoft.com/office/drawing/2014/main" id="{B503A4E8-E686-CCB2-47A6-AC40C87EFD58}"/>
              </a:ext>
            </a:extLst>
          </p:cNvPr>
          <p:cNvSpPr txBox="1"/>
          <p:nvPr/>
        </p:nvSpPr>
        <p:spPr>
          <a:xfrm>
            <a:off x="0" y="6488668"/>
            <a:ext cx="4584192" cy="369332"/>
          </a:xfrm>
          <a:prstGeom prst="rect">
            <a:avLst/>
          </a:prstGeom>
        </p:spPr>
        <p:txBody>
          <a:bodyPr wrap="none">
            <a:spAutoFit/>
          </a:bodyPr>
          <a:lstStyle>
            <a:defPPr>
              <a:defRPr lang="en-US"/>
            </a:defPPr>
            <a:lvl1pPr>
              <a:defRPr sz="1200"/>
            </a:lvl1pPr>
          </a:lstStyle>
          <a:p>
            <a:r>
              <a:rPr lang="en-GB" dirty="0"/>
              <a:t>Marino, D., et al. (2022) New Phytol</a:t>
            </a:r>
          </a:p>
        </p:txBody>
      </p:sp>
      <p:sp>
        <p:nvSpPr>
          <p:cNvPr id="2" name="Slide Number Placeholder 1"/>
          <p:cNvSpPr>
            <a:spLocks noGrp="1"/>
          </p:cNvSpPr>
          <p:nvPr>
            <p:ph type="sldNum" sz="quarter" idx="12"/>
          </p:nvPr>
        </p:nvSpPr>
        <p:spPr/>
        <p:txBody>
          <a:bodyPr/>
          <a:lstStyle/>
          <a:p>
            <a:fld id="{9646A049-586C-450B-BC7F-485A74B1CE67}" type="slidenum">
              <a:rPr lang="en-US" smtClean="0"/>
              <a:t>34</a:t>
            </a:fld>
            <a:endParaRPr lang="en-US"/>
          </a:p>
        </p:txBody>
      </p:sp>
    </p:spTree>
    <p:extLst>
      <p:ext uri="{BB962C8B-B14F-4D97-AF65-F5344CB8AC3E}">
        <p14:creationId xmlns:p14="http://schemas.microsoft.com/office/powerpoint/2010/main" val="32526080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35</a:t>
            </a:fld>
            <a:endParaRPr lang="en-US"/>
          </a:p>
        </p:txBody>
      </p:sp>
      <p:sp>
        <p:nvSpPr>
          <p:cNvPr id="7" name="Title 1"/>
          <p:cNvSpPr txBox="1">
            <a:spLocks/>
          </p:cNvSpPr>
          <p:nvPr/>
        </p:nvSpPr>
        <p:spPr>
          <a:xfrm>
            <a:off x="359024" y="135682"/>
            <a:ext cx="8412876"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Polytunnel, Germany 2022</a:t>
            </a:r>
            <a:endParaRPr lang="en-GB" sz="2800" b="1"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1721" y="3381316"/>
            <a:ext cx="2160000" cy="1440000"/>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2000" y="3381316"/>
            <a:ext cx="2160000" cy="14400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2279" y="3381316"/>
            <a:ext cx="2160001" cy="144000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7784" y="4881151"/>
            <a:ext cx="2486400" cy="18648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16972" y="1460968"/>
            <a:ext cx="2520000" cy="1680000"/>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07028" y="1460969"/>
            <a:ext cx="2520000" cy="1679999"/>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20072" y="4882138"/>
            <a:ext cx="2483768" cy="1862826"/>
          </a:xfrm>
          <a:prstGeom prst="rect">
            <a:avLst/>
          </a:prstGeom>
        </p:spPr>
      </p:pic>
    </p:spTree>
    <p:extLst>
      <p:ext uri="{BB962C8B-B14F-4D97-AF65-F5344CB8AC3E}">
        <p14:creationId xmlns:p14="http://schemas.microsoft.com/office/powerpoint/2010/main" val="1032695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WT and VC, polytunnel 2022</a:t>
            </a:r>
          </a:p>
        </p:txBody>
      </p:sp>
      <p:sp>
        <p:nvSpPr>
          <p:cNvPr id="2" name="Slide Number Placeholder 1"/>
          <p:cNvSpPr>
            <a:spLocks noGrp="1"/>
          </p:cNvSpPr>
          <p:nvPr>
            <p:ph type="sldNum" sz="quarter" idx="12"/>
          </p:nvPr>
        </p:nvSpPr>
        <p:spPr/>
        <p:txBody>
          <a:bodyPr/>
          <a:lstStyle/>
          <a:p>
            <a:fld id="{9646A049-586C-450B-BC7F-485A74B1CE67}" type="slidenum">
              <a:rPr lang="en-US" smtClean="0"/>
              <a:t>36</a:t>
            </a:fld>
            <a:endParaRPr lang="en-US"/>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621" y="2047941"/>
            <a:ext cx="1596600" cy="2160000"/>
          </a:xfrm>
          <a:prstGeom prst="rect">
            <a:avLst/>
          </a:prstGeom>
        </p:spPr>
      </p:pic>
      <p:sp>
        <p:nvSpPr>
          <p:cNvPr id="15" name="TextBox 14"/>
          <p:cNvSpPr txBox="1"/>
          <p:nvPr/>
        </p:nvSpPr>
        <p:spPr>
          <a:xfrm>
            <a:off x="649777" y="4221088"/>
            <a:ext cx="1020985" cy="369332"/>
          </a:xfrm>
          <a:prstGeom prst="rect">
            <a:avLst/>
          </a:prstGeom>
          <a:noFill/>
        </p:spPr>
        <p:txBody>
          <a:bodyPr wrap="none" rtlCol="0">
            <a:spAutoFit/>
          </a:bodyPr>
          <a:lstStyle/>
          <a:p>
            <a:pPr algn="ctr"/>
            <a:r>
              <a:rPr lang="en-US" dirty="0"/>
              <a:t>VC_4218</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2306" y="2047941"/>
            <a:ext cx="1596600" cy="2160000"/>
          </a:xfrm>
          <a:prstGeom prst="rect">
            <a:avLst/>
          </a:prstGeom>
        </p:spPr>
      </p:pic>
      <p:sp>
        <p:nvSpPr>
          <p:cNvPr id="17" name="Rectangle 16"/>
          <p:cNvSpPr/>
          <p:nvPr/>
        </p:nvSpPr>
        <p:spPr>
          <a:xfrm>
            <a:off x="2464975" y="4221088"/>
            <a:ext cx="1020985" cy="369332"/>
          </a:xfrm>
          <a:prstGeom prst="rect">
            <a:avLst/>
          </a:prstGeom>
        </p:spPr>
        <p:txBody>
          <a:bodyPr wrap="none">
            <a:spAutoFit/>
          </a:bodyPr>
          <a:lstStyle/>
          <a:p>
            <a:pPr algn="ctr"/>
            <a:r>
              <a:rPr lang="en-US" dirty="0"/>
              <a:t>VC_4220</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8992" y="2047941"/>
            <a:ext cx="1596600" cy="2160000"/>
          </a:xfrm>
          <a:prstGeom prst="rect">
            <a:avLst/>
          </a:prstGeom>
        </p:spPr>
      </p:pic>
      <p:sp>
        <p:nvSpPr>
          <p:cNvPr id="19" name="Rectangle 18"/>
          <p:cNvSpPr/>
          <p:nvPr/>
        </p:nvSpPr>
        <p:spPr>
          <a:xfrm>
            <a:off x="4116800" y="4221088"/>
            <a:ext cx="1020985" cy="369332"/>
          </a:xfrm>
          <a:prstGeom prst="rect">
            <a:avLst/>
          </a:prstGeom>
        </p:spPr>
        <p:txBody>
          <a:bodyPr wrap="none">
            <a:spAutoFit/>
          </a:bodyPr>
          <a:lstStyle/>
          <a:p>
            <a:pPr algn="ctr"/>
            <a:r>
              <a:rPr lang="en-US" dirty="0"/>
              <a:t>VC_4239</a:t>
            </a:r>
          </a:p>
        </p:txBody>
      </p:sp>
      <p:sp>
        <p:nvSpPr>
          <p:cNvPr id="4" name="Rectangle 3"/>
          <p:cNvSpPr/>
          <p:nvPr/>
        </p:nvSpPr>
        <p:spPr>
          <a:xfrm>
            <a:off x="395536" y="1844824"/>
            <a:ext cx="5119071" cy="3168352"/>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4128" y="2047941"/>
            <a:ext cx="1596600" cy="2160000"/>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0813" y="2047941"/>
            <a:ext cx="1596600" cy="2160000"/>
          </a:xfrm>
          <a:prstGeom prst="rect">
            <a:avLst/>
          </a:prstGeom>
        </p:spPr>
      </p:pic>
      <p:sp>
        <p:nvSpPr>
          <p:cNvPr id="23" name="TextBox 22"/>
          <p:cNvSpPr txBox="1"/>
          <p:nvPr/>
        </p:nvSpPr>
        <p:spPr>
          <a:xfrm>
            <a:off x="6271397" y="4221088"/>
            <a:ext cx="502061" cy="369332"/>
          </a:xfrm>
          <a:prstGeom prst="rect">
            <a:avLst/>
          </a:prstGeom>
          <a:noFill/>
        </p:spPr>
        <p:txBody>
          <a:bodyPr wrap="none" rtlCol="0">
            <a:spAutoFit/>
          </a:bodyPr>
          <a:lstStyle/>
          <a:p>
            <a:pPr algn="ctr"/>
            <a:r>
              <a:rPr lang="en-US" dirty="0"/>
              <a:t>WT</a:t>
            </a:r>
          </a:p>
        </p:txBody>
      </p:sp>
      <p:sp>
        <p:nvSpPr>
          <p:cNvPr id="24" name="TextBox 23"/>
          <p:cNvSpPr txBox="1"/>
          <p:nvPr/>
        </p:nvSpPr>
        <p:spPr>
          <a:xfrm>
            <a:off x="7956369" y="4194795"/>
            <a:ext cx="502061" cy="369332"/>
          </a:xfrm>
          <a:prstGeom prst="rect">
            <a:avLst/>
          </a:prstGeom>
          <a:noFill/>
        </p:spPr>
        <p:txBody>
          <a:bodyPr wrap="none" rtlCol="0">
            <a:spAutoFit/>
          </a:bodyPr>
          <a:lstStyle/>
          <a:p>
            <a:pPr algn="ctr"/>
            <a:r>
              <a:rPr lang="en-US" dirty="0"/>
              <a:t>WT</a:t>
            </a:r>
          </a:p>
        </p:txBody>
      </p:sp>
    </p:spTree>
    <p:extLst>
      <p:ext uri="{BB962C8B-B14F-4D97-AF65-F5344CB8AC3E}">
        <p14:creationId xmlns:p14="http://schemas.microsoft.com/office/powerpoint/2010/main" val="368642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46A049-586C-450B-BC7F-485A74B1CE67}" type="slidenum">
              <a:rPr lang="en-US" smtClean="0"/>
              <a:t>37</a:t>
            </a:fld>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256892"/>
            <a:ext cx="1596600" cy="2160000"/>
          </a:xfrm>
          <a:prstGeom prst="rect">
            <a:avLst/>
          </a:prstGeom>
        </p:spPr>
      </p:pic>
      <p:sp>
        <p:nvSpPr>
          <p:cNvPr id="10" name="Rectangle 9"/>
          <p:cNvSpPr/>
          <p:nvPr/>
        </p:nvSpPr>
        <p:spPr>
          <a:xfrm>
            <a:off x="409643" y="3387553"/>
            <a:ext cx="1269898" cy="369332"/>
          </a:xfrm>
          <a:prstGeom prst="rect">
            <a:avLst/>
          </a:prstGeom>
        </p:spPr>
        <p:txBody>
          <a:bodyPr wrap="none">
            <a:spAutoFit/>
          </a:bodyPr>
          <a:lstStyle/>
          <a:p>
            <a:pPr algn="ctr"/>
            <a:r>
              <a:rPr lang="en-US" dirty="0"/>
              <a:t>AAP1_4349</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030" y="1256892"/>
            <a:ext cx="1596600" cy="2160000"/>
          </a:xfrm>
          <a:prstGeom prst="rect">
            <a:avLst/>
          </a:prstGeom>
        </p:spPr>
      </p:pic>
      <p:sp>
        <p:nvSpPr>
          <p:cNvPr id="12" name="Rectangle 11"/>
          <p:cNvSpPr/>
          <p:nvPr/>
        </p:nvSpPr>
        <p:spPr>
          <a:xfrm>
            <a:off x="2052495" y="3402783"/>
            <a:ext cx="1269898" cy="369332"/>
          </a:xfrm>
          <a:prstGeom prst="rect">
            <a:avLst/>
          </a:prstGeom>
        </p:spPr>
        <p:txBody>
          <a:bodyPr wrap="none">
            <a:spAutoFit/>
          </a:bodyPr>
          <a:lstStyle/>
          <a:p>
            <a:pPr algn="ctr"/>
            <a:r>
              <a:rPr lang="en-US" dirty="0"/>
              <a:t>AAP1_4353</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539" y="1256892"/>
            <a:ext cx="1596600" cy="2160000"/>
          </a:xfrm>
          <a:prstGeom prst="rect">
            <a:avLst/>
          </a:prstGeom>
        </p:spPr>
      </p:pic>
      <p:sp>
        <p:nvSpPr>
          <p:cNvPr id="14" name="Rectangle 13"/>
          <p:cNvSpPr/>
          <p:nvPr/>
        </p:nvSpPr>
        <p:spPr>
          <a:xfrm>
            <a:off x="3741597" y="3402783"/>
            <a:ext cx="1269898" cy="369332"/>
          </a:xfrm>
          <a:prstGeom prst="rect">
            <a:avLst/>
          </a:prstGeom>
        </p:spPr>
        <p:txBody>
          <a:bodyPr wrap="none">
            <a:spAutoFit/>
          </a:bodyPr>
          <a:lstStyle/>
          <a:p>
            <a:pPr algn="ctr"/>
            <a:r>
              <a:rPr lang="en-US" dirty="0"/>
              <a:t>AAP1_4354</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520" y="4088649"/>
            <a:ext cx="1596600" cy="2160000"/>
          </a:xfrm>
          <a:prstGeom prst="rect">
            <a:avLst/>
          </a:prstGeom>
        </p:spPr>
      </p:pic>
      <p:sp>
        <p:nvSpPr>
          <p:cNvPr id="16" name="Rectangle 15"/>
          <p:cNvSpPr/>
          <p:nvPr/>
        </p:nvSpPr>
        <p:spPr>
          <a:xfrm>
            <a:off x="420099" y="6234540"/>
            <a:ext cx="1269898" cy="369332"/>
          </a:xfrm>
          <a:prstGeom prst="rect">
            <a:avLst/>
          </a:prstGeom>
        </p:spPr>
        <p:txBody>
          <a:bodyPr wrap="none">
            <a:spAutoFit/>
          </a:bodyPr>
          <a:lstStyle/>
          <a:p>
            <a:pPr algn="ctr"/>
            <a:r>
              <a:rPr lang="en-US" dirty="0"/>
              <a:t>AAP1_4355</a:t>
            </a: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2029" y="4088649"/>
            <a:ext cx="1596600" cy="2160000"/>
          </a:xfrm>
          <a:prstGeom prst="rect">
            <a:avLst/>
          </a:prstGeom>
        </p:spPr>
      </p:pic>
      <p:sp>
        <p:nvSpPr>
          <p:cNvPr id="18" name="Rectangle 17"/>
          <p:cNvSpPr/>
          <p:nvPr/>
        </p:nvSpPr>
        <p:spPr>
          <a:xfrm>
            <a:off x="2145740" y="6248649"/>
            <a:ext cx="1269898" cy="369332"/>
          </a:xfrm>
          <a:prstGeom prst="rect">
            <a:avLst/>
          </a:prstGeom>
        </p:spPr>
        <p:txBody>
          <a:bodyPr wrap="none">
            <a:spAutoFit/>
          </a:bodyPr>
          <a:lstStyle/>
          <a:p>
            <a:pPr algn="ctr"/>
            <a:r>
              <a:rPr lang="en-US" dirty="0"/>
              <a:t>AAP1_4358</a:t>
            </a:r>
          </a:p>
        </p:txBody>
      </p:sp>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52539" y="4081112"/>
            <a:ext cx="1596600" cy="2160000"/>
          </a:xfrm>
          <a:prstGeom prst="rect">
            <a:avLst/>
          </a:prstGeom>
        </p:spPr>
      </p:pic>
      <p:sp>
        <p:nvSpPr>
          <p:cNvPr id="20" name="Rectangle 19"/>
          <p:cNvSpPr/>
          <p:nvPr/>
        </p:nvSpPr>
        <p:spPr>
          <a:xfrm>
            <a:off x="3834842" y="6250529"/>
            <a:ext cx="1269898" cy="369332"/>
          </a:xfrm>
          <a:prstGeom prst="rect">
            <a:avLst/>
          </a:prstGeom>
        </p:spPr>
        <p:txBody>
          <a:bodyPr wrap="none">
            <a:spAutoFit/>
          </a:bodyPr>
          <a:lstStyle/>
          <a:p>
            <a:pPr algn="ctr"/>
            <a:r>
              <a:rPr lang="en-US" dirty="0"/>
              <a:t>AAP1_4359</a:t>
            </a:r>
          </a:p>
        </p:txBody>
      </p:sp>
      <p:sp>
        <p:nvSpPr>
          <p:cNvPr id="21" name="Title 1"/>
          <p:cNvSpPr txBox="1">
            <a:spLocks/>
          </p:cNvSpPr>
          <p:nvPr/>
        </p:nvSpPr>
        <p:spPr>
          <a:xfrm>
            <a:off x="0" y="135682"/>
            <a:ext cx="9144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AAP1, polytunnel 2022</a:t>
            </a:r>
          </a:p>
        </p:txBody>
      </p:sp>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4712" y="2636912"/>
            <a:ext cx="1596600" cy="2160000"/>
          </a:xfrm>
          <a:prstGeom prst="rect">
            <a:avLst/>
          </a:prstGeom>
        </p:spPr>
      </p:pic>
      <p:sp>
        <p:nvSpPr>
          <p:cNvPr id="23" name="TextBox 22"/>
          <p:cNvSpPr txBox="1"/>
          <p:nvPr/>
        </p:nvSpPr>
        <p:spPr>
          <a:xfrm>
            <a:off x="7881982" y="4770848"/>
            <a:ext cx="502061" cy="369332"/>
          </a:xfrm>
          <a:prstGeom prst="rect">
            <a:avLst/>
          </a:prstGeom>
          <a:noFill/>
        </p:spPr>
        <p:txBody>
          <a:bodyPr wrap="none" rtlCol="0">
            <a:spAutoFit/>
          </a:bodyPr>
          <a:lstStyle/>
          <a:p>
            <a:pPr algn="ctr"/>
            <a:r>
              <a:rPr lang="en-US" dirty="0"/>
              <a:t>WT</a:t>
            </a:r>
          </a:p>
        </p:txBody>
      </p:sp>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2120" y="2636912"/>
            <a:ext cx="1596600" cy="2160000"/>
          </a:xfrm>
          <a:prstGeom prst="rect">
            <a:avLst/>
          </a:prstGeom>
        </p:spPr>
      </p:pic>
      <p:sp>
        <p:nvSpPr>
          <p:cNvPr id="25" name="TextBox 24"/>
          <p:cNvSpPr txBox="1"/>
          <p:nvPr/>
        </p:nvSpPr>
        <p:spPr>
          <a:xfrm>
            <a:off x="6231674" y="4796912"/>
            <a:ext cx="437492" cy="369332"/>
          </a:xfrm>
          <a:prstGeom prst="rect">
            <a:avLst/>
          </a:prstGeom>
          <a:noFill/>
        </p:spPr>
        <p:txBody>
          <a:bodyPr wrap="none" rtlCol="0">
            <a:spAutoFit/>
          </a:bodyPr>
          <a:lstStyle/>
          <a:p>
            <a:pPr algn="ctr"/>
            <a:r>
              <a:rPr lang="en-US" dirty="0"/>
              <a:t>VC</a:t>
            </a:r>
          </a:p>
        </p:txBody>
      </p:sp>
    </p:spTree>
    <p:extLst>
      <p:ext uri="{BB962C8B-B14F-4D97-AF65-F5344CB8AC3E}">
        <p14:creationId xmlns:p14="http://schemas.microsoft.com/office/powerpoint/2010/main" val="2384823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3133</Words>
  <Application>Microsoft Office PowerPoint</Application>
  <PresentationFormat>On-screen Show (4:3)</PresentationFormat>
  <Paragraphs>461</Paragraphs>
  <Slides>37</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AdvGARAD-R</vt:lpstr>
      <vt:lpstr>Arial</vt:lpstr>
      <vt:lpstr>Calibri</vt:lpstr>
      <vt:lpstr>msgothic</vt:lpstr>
      <vt:lpstr>Roboto</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MPI for Molecular Plant Physiology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Metabolic engineering of carbon pathways to enhance yield of root and tuber crops</dc:title>
  <dc:creator>Laise Rosado de Souza</dc:creator>
  <cp:lastModifiedBy>Laise Rosado de Souza</cp:lastModifiedBy>
  <cp:revision>1093</cp:revision>
  <dcterms:created xsi:type="dcterms:W3CDTF">2018-05-15T16:17:11Z</dcterms:created>
  <dcterms:modified xsi:type="dcterms:W3CDTF">2024-10-06T14:37:03Z</dcterms:modified>
</cp:coreProperties>
</file>