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0"/>
  </p:notesMasterIdLst>
  <p:sldIdLst>
    <p:sldId id="1855" r:id="rId2"/>
    <p:sldId id="1827" r:id="rId3"/>
    <p:sldId id="1830" r:id="rId4"/>
    <p:sldId id="2146846380" r:id="rId5"/>
    <p:sldId id="2146846381" r:id="rId6"/>
    <p:sldId id="2146846382" r:id="rId7"/>
    <p:sldId id="2146846384" r:id="rId8"/>
    <p:sldId id="2146846385" r:id="rId9"/>
    <p:sldId id="2146846386" r:id="rId10"/>
    <p:sldId id="2146846396" r:id="rId11"/>
    <p:sldId id="2146846399" r:id="rId12"/>
    <p:sldId id="2146846395" r:id="rId13"/>
    <p:sldId id="2146846400" r:id="rId14"/>
    <p:sldId id="2146846402" r:id="rId15"/>
    <p:sldId id="2146846404" r:id="rId16"/>
    <p:sldId id="2146846405" r:id="rId17"/>
    <p:sldId id="2146846406" r:id="rId18"/>
    <p:sldId id="170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8F1EAADF-3F49-C644-BAE0-47E9574FE339}">
          <p14:sldIdLst>
            <p14:sldId id="1855"/>
          </p14:sldIdLst>
        </p14:section>
        <p14:section name="CFT" id="{8AEAE568-D720-9843-A957-CD56EDC5CFBB}">
          <p14:sldIdLst>
            <p14:sldId id="1827"/>
            <p14:sldId id="1830"/>
            <p14:sldId id="2146846380"/>
            <p14:sldId id="2146846381"/>
            <p14:sldId id="2146846382"/>
            <p14:sldId id="2146846384"/>
            <p14:sldId id="2146846385"/>
            <p14:sldId id="2146846386"/>
            <p14:sldId id="2146846396"/>
            <p14:sldId id="2146846399"/>
            <p14:sldId id="2146846395"/>
            <p14:sldId id="2146846400"/>
            <p14:sldId id="2146846402"/>
            <p14:sldId id="2146846404"/>
            <p14:sldId id="2146846405"/>
            <p14:sldId id="2146846406"/>
            <p14:sldId id="170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3362"/>
    <p:restoredTop sz="96085"/>
  </p:normalViewPr>
  <p:slideViewPr>
    <p:cSldViewPr snapToGrid="0">
      <p:cViewPr>
        <p:scale>
          <a:sx n="96" d="100"/>
          <a:sy n="96" d="100"/>
        </p:scale>
        <p:origin x="288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95B791-70AE-BC4A-AB4A-FA27E209E17E}" type="datetimeFigureOut">
              <a:rPr lang="en-NG" smtClean="0"/>
              <a:t>06/10/2024</a:t>
            </a:fld>
            <a:endParaRPr lang="en-N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E52AC9-758D-6648-8115-C97E66898DB8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800578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3351950-7A6F-F64D-BBD5-4E7C14B208B2}" type="datetimeFigureOut">
              <a:rPr lang="en-NG" smtClean="0"/>
              <a:t>06/10/2024</a:t>
            </a:fld>
            <a:endParaRPr lang="en-N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764564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3351950-7A6F-F64D-BBD5-4E7C14B208B2}" type="datetimeFigureOut">
              <a:rPr lang="en-NG" smtClean="0"/>
              <a:t>06/10/2024</a:t>
            </a:fld>
            <a:endParaRPr lang="en-N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D3361F-7B22-9942-82F3-C4CDE2AFABE3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424425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3351950-7A6F-F64D-BBD5-4E7C14B208B2}" type="datetimeFigureOut">
              <a:rPr lang="en-NG" smtClean="0"/>
              <a:t>06/10/2024</a:t>
            </a:fld>
            <a:endParaRPr lang="en-N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D3361F-7B22-9942-82F3-C4CDE2AFABE3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849221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3351950-7A6F-F64D-BBD5-4E7C14B208B2}" type="datetimeFigureOut">
              <a:rPr lang="en-NG" smtClean="0"/>
              <a:t>06/10/2024</a:t>
            </a:fld>
            <a:endParaRPr lang="en-N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D3361F-7B22-9942-82F3-C4CDE2AFABE3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216198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3351950-7A6F-F64D-BBD5-4E7C14B208B2}" type="datetimeFigureOut">
              <a:rPr lang="en-NG" smtClean="0"/>
              <a:t>06/10/2024</a:t>
            </a:fld>
            <a:endParaRPr lang="en-N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D3361F-7B22-9942-82F3-C4CDE2AFABE3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380616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3351950-7A6F-F64D-BBD5-4E7C14B208B2}" type="datetimeFigureOut">
              <a:rPr lang="en-NG" smtClean="0"/>
              <a:t>06/10/2024</a:t>
            </a:fld>
            <a:endParaRPr lang="en-N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D3361F-7B22-9942-82F3-C4CDE2AFABE3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46104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3351950-7A6F-F64D-BBD5-4E7C14B208B2}" type="datetimeFigureOut">
              <a:rPr lang="en-NG" smtClean="0"/>
              <a:t>06/10/2024</a:t>
            </a:fld>
            <a:endParaRPr lang="en-N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D3361F-7B22-9942-82F3-C4CDE2AFABE3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766385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3351950-7A6F-F64D-BBD5-4E7C14B208B2}" type="datetimeFigureOut">
              <a:rPr lang="en-NG" smtClean="0"/>
              <a:t>06/10/2024</a:t>
            </a:fld>
            <a:endParaRPr lang="en-N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D3361F-7B22-9942-82F3-C4CDE2AFABE3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570249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3351950-7A6F-F64D-BBD5-4E7C14B208B2}" type="datetimeFigureOut">
              <a:rPr lang="en-NG" smtClean="0"/>
              <a:t>06/10/2024</a:t>
            </a:fld>
            <a:endParaRPr lang="en-N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D3361F-7B22-9942-82F3-C4CDE2AFABE3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20363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3351950-7A6F-F64D-BBD5-4E7C14B208B2}" type="datetimeFigureOut">
              <a:rPr lang="en-NG" smtClean="0"/>
              <a:t>06/10/2024</a:t>
            </a:fld>
            <a:endParaRPr lang="en-N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D3361F-7B22-9942-82F3-C4CDE2AFABE3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405652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3351950-7A6F-F64D-BBD5-4E7C14B208B2}" type="datetimeFigureOut">
              <a:rPr lang="en-NG" smtClean="0"/>
              <a:t>06/10/2024</a:t>
            </a:fld>
            <a:endParaRPr lang="en-N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D3361F-7B22-9942-82F3-C4CDE2AFABE3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42070431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5_Title and Content">
    <p:bg>
      <p:bgPr>
        <a:gradFill flip="none" rotWithShape="1">
          <a:gsLst>
            <a:gs pos="5000">
              <a:schemeClr val="bg1">
                <a:lumMod val="40000"/>
                <a:lumOff val="60000"/>
              </a:schemeClr>
            </a:gs>
            <a:gs pos="100000">
              <a:srgbClr val="FFFFFF"/>
            </a:gs>
          </a:gsLst>
          <a:lin ang="19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04366" y="305426"/>
            <a:ext cx="10033897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"/>
          </p:nvPr>
        </p:nvSpPr>
        <p:spPr>
          <a:xfrm>
            <a:off x="604365" y="1630989"/>
            <a:ext cx="10033897" cy="3894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834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G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CCF601-7167-45A7-8D5C-84A9BF14059E}"/>
              </a:ext>
            </a:extLst>
          </p:cNvPr>
          <p:cNvSpPr/>
          <p:nvPr/>
        </p:nvSpPr>
        <p:spPr>
          <a:xfrm>
            <a:off x="9550400" y="6563103"/>
            <a:ext cx="194784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www.iita.org | www.cgiar.org</a:t>
            </a:r>
          </a:p>
        </p:txBody>
      </p:sp>
      <p:sp>
        <p:nvSpPr>
          <p:cNvPr id="9" name="Rectangle 8"/>
          <p:cNvSpPr/>
          <p:nvPr/>
        </p:nvSpPr>
        <p:spPr>
          <a:xfrm>
            <a:off x="9308122" y="-3454"/>
            <a:ext cx="2883878" cy="40365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0" name="Rectangle 9"/>
          <p:cNvSpPr/>
          <p:nvPr/>
        </p:nvSpPr>
        <p:spPr>
          <a:xfrm>
            <a:off x="-3" y="-3038"/>
            <a:ext cx="9308125" cy="403655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98" y="56961"/>
            <a:ext cx="905132" cy="2993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AAEA831-959C-4DE2-B15B-CFF2B3BA8B47}"/>
              </a:ext>
            </a:extLst>
          </p:cNvPr>
          <p:cNvSpPr/>
          <p:nvPr/>
        </p:nvSpPr>
        <p:spPr>
          <a:xfrm>
            <a:off x="1324011" y="6558632"/>
            <a:ext cx="3025700" cy="2564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baseline="30000" dirty="0">
                <a:latin typeface="Arial" panose="020B0604020202020204" pitchFamily="34" charset="0"/>
              </a:rPr>
              <a:t>IITA is a member of the CGIAR System Organization</a:t>
            </a:r>
            <a:r>
              <a:rPr lang="en-GB" sz="1600" baseline="30000" dirty="0">
                <a:latin typeface="Arial" panose="020B0604020202020204" pitchFamily="34" charset="0"/>
              </a:rPr>
              <a:t>.</a:t>
            </a:r>
          </a:p>
        </p:txBody>
      </p:sp>
      <p:pic>
        <p:nvPicPr>
          <p:cNvPr id="13" name="Picture 9" descr="C:\Users\ajuba\Desktop\Open Access logo.png">
            <a:extLst>
              <a:ext uri="{FF2B5EF4-FFF2-40B4-BE49-F238E27FC236}">
                <a16:creationId xmlns:a16="http://schemas.microsoft.com/office/drawing/2014/main" id="{A10E4EC1-7987-4419-8E7A-3F9257655F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80"/>
          <a:stretch>
            <a:fillRect/>
          </a:stretch>
        </p:blipFill>
        <p:spPr bwMode="auto">
          <a:xfrm>
            <a:off x="799793" y="6510020"/>
            <a:ext cx="552514" cy="201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1546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emf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6887D07-8CDA-398D-D8E7-E6BB58233C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G" dirty="0"/>
              <a:t>CASSII – IITA UPDATE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C213AFA-EEF0-B1D2-11F9-C3CC292A64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NG" dirty="0"/>
              <a:t>07 October 2024</a:t>
            </a:r>
          </a:p>
          <a:p>
            <a:r>
              <a:rPr lang="en-NG" dirty="0"/>
              <a:t>Ismail Y. Rabbi</a:t>
            </a:r>
          </a:p>
        </p:txBody>
      </p:sp>
      <p:pic>
        <p:nvPicPr>
          <p:cNvPr id="6" name="Picture 1" descr="page1image115104672">
            <a:extLst>
              <a:ext uri="{FF2B5EF4-FFF2-40B4-BE49-F238E27FC236}">
                <a16:creationId xmlns:a16="http://schemas.microsoft.com/office/drawing/2014/main" id="{AB28AD9E-930F-8063-9977-43582CA828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1243" y="610946"/>
            <a:ext cx="1022834" cy="1022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International Institute of Tropical Agriculture (IITA) - CGIAR">
            <a:extLst>
              <a:ext uri="{FF2B5EF4-FFF2-40B4-BE49-F238E27FC236}">
                <a16:creationId xmlns:a16="http://schemas.microsoft.com/office/drawing/2014/main" id="{BCE5B696-8C6F-0156-CCDD-D81B8761D2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82" y="540689"/>
            <a:ext cx="1775753" cy="1022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3024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9BDF7-EBC7-8CC9-3B0F-52467FFBC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G" dirty="0"/>
              <a:t>Objective 1 (Confined Field Trials)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E5CDB8EE-6FB1-E4BC-22A0-8ADA43891DD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NG" dirty="0"/>
              <a:t>CFT under permit number NBMA-CFT-010 – replanted in March 2024</a:t>
            </a:r>
          </a:p>
          <a:p>
            <a:pPr marL="0" indent="0">
              <a:buNone/>
            </a:pPr>
            <a:endParaRPr lang="en-NG" dirty="0"/>
          </a:p>
        </p:txBody>
      </p:sp>
      <p:pic>
        <p:nvPicPr>
          <p:cNvPr id="8" name="Content Placeholder 7" descr="Diagram&#10;&#10;Description automatically generated">
            <a:extLst>
              <a:ext uri="{FF2B5EF4-FFF2-40B4-BE49-F238E27FC236}">
                <a16:creationId xmlns:a16="http://schemas.microsoft.com/office/drawing/2014/main" id="{ED7C6474-D768-BE28-8B82-8CAE1A6599A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62208" y="2862010"/>
            <a:ext cx="4093860" cy="1133980"/>
          </a:xfrm>
          <a:prstGeom prst="rect">
            <a:avLst/>
          </a:prstGeom>
        </p:spPr>
      </p:pic>
      <p:pic>
        <p:nvPicPr>
          <p:cNvPr id="3" name="Picture 2" descr="A close-up of a certificate&#10;&#10;Description automatically generated">
            <a:extLst>
              <a:ext uri="{FF2B5EF4-FFF2-40B4-BE49-F238E27FC236}">
                <a16:creationId xmlns:a16="http://schemas.microsoft.com/office/drawing/2014/main" id="{BA91D526-199D-1AF8-7C88-847E081627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0541" y="4090236"/>
            <a:ext cx="3151937" cy="2402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290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57B8E-366F-2072-EBBB-224520BAF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Confined Field Trial – 2023-2024</a:t>
            </a:r>
            <a:endParaRPr lang="en-NG" dirty="0"/>
          </a:p>
        </p:txBody>
      </p:sp>
      <p:pic>
        <p:nvPicPr>
          <p:cNvPr id="4" name="Picture 3" descr="A group of plants in a greenhouse&#10;&#10;Description automatically generated with medium confidence">
            <a:extLst>
              <a:ext uri="{FF2B5EF4-FFF2-40B4-BE49-F238E27FC236}">
                <a16:creationId xmlns:a16="http://schemas.microsoft.com/office/drawing/2014/main" id="{AFF032C8-3D47-C187-D1DC-7333814FCD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5114" y="2010357"/>
            <a:ext cx="2715491" cy="3608626"/>
          </a:xfrm>
          <a:prstGeom prst="rect">
            <a:avLst/>
          </a:prstGeom>
        </p:spPr>
      </p:pic>
      <p:pic>
        <p:nvPicPr>
          <p:cNvPr id="6" name="Picture 5" descr="A picture containing plant, green, indoor&#10;&#10;Description automatically generated">
            <a:extLst>
              <a:ext uri="{FF2B5EF4-FFF2-40B4-BE49-F238E27FC236}">
                <a16:creationId xmlns:a16="http://schemas.microsoft.com/office/drawing/2014/main" id="{BF04ADE2-846E-4C7B-9B1A-F1D0D5706E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235" y="2010357"/>
            <a:ext cx="2715491" cy="3608626"/>
          </a:xfrm>
          <a:prstGeom prst="rect">
            <a:avLst/>
          </a:prstGeom>
        </p:spPr>
      </p:pic>
      <p:pic>
        <p:nvPicPr>
          <p:cNvPr id="8" name="Picture 7" descr="A picture containing indoor, floor&#10;&#10;Description automatically generated">
            <a:extLst>
              <a:ext uri="{FF2B5EF4-FFF2-40B4-BE49-F238E27FC236}">
                <a16:creationId xmlns:a16="http://schemas.microsoft.com/office/drawing/2014/main" id="{1E5B8697-ABF2-6D91-C5AC-382845324A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8050" y="2010357"/>
            <a:ext cx="2715491" cy="3608626"/>
          </a:xfrm>
          <a:prstGeom prst="rect">
            <a:avLst/>
          </a:prstGeom>
        </p:spPr>
      </p:pic>
      <p:pic>
        <p:nvPicPr>
          <p:cNvPr id="12" name="Picture 11" descr="A person in a lab coat&#10;&#10;Description automatically generated with low confidence">
            <a:extLst>
              <a:ext uri="{FF2B5EF4-FFF2-40B4-BE49-F238E27FC236}">
                <a16:creationId xmlns:a16="http://schemas.microsoft.com/office/drawing/2014/main" id="{738FDFB7-48CF-F6D1-0554-16D54E4593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0655" y="2777124"/>
            <a:ext cx="2757597" cy="207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561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5A686-470B-E731-8593-0BC2E45C8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G" dirty="0"/>
              <a:t>Screenhouse planting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88C97E-8BC2-42A6-67B9-0FED08749C5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NG" dirty="0"/>
              <a:t>AAP1</a:t>
            </a:r>
          </a:p>
          <a:p>
            <a:r>
              <a:rPr lang="en-NG" dirty="0"/>
              <a:t>MITO-GS</a:t>
            </a:r>
          </a:p>
          <a:p>
            <a:r>
              <a:rPr lang="en-NG" dirty="0"/>
              <a:t>AAP1-MITOGS</a:t>
            </a:r>
          </a:p>
          <a:p>
            <a:r>
              <a:rPr lang="en-NG" dirty="0"/>
              <a:t>TMS60444</a:t>
            </a:r>
          </a:p>
          <a:p>
            <a:r>
              <a:rPr lang="en-NG" dirty="0"/>
              <a:t>Vector Control</a:t>
            </a:r>
          </a:p>
        </p:txBody>
      </p:sp>
      <p:pic>
        <p:nvPicPr>
          <p:cNvPr id="10" name="Content Placeholder 9" descr="A screenshot of a computer&#10;&#10;Description automatically generated">
            <a:extLst>
              <a:ext uri="{FF2B5EF4-FFF2-40B4-BE49-F238E27FC236}">
                <a16:creationId xmlns:a16="http://schemas.microsoft.com/office/drawing/2014/main" id="{857E9D73-BDD6-1DB8-73B8-CBB24974E3E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866456" y="1573076"/>
            <a:ext cx="2571471" cy="491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976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B949C996-AEF5-D6AD-1077-C70E0D921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G" dirty="0"/>
              <a:t>Screenhouse construct performance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C5E9E74-1DA6-7553-0B4F-96F67CC726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G" dirty="0"/>
              <a:t>Shoot weight</a:t>
            </a:r>
          </a:p>
        </p:txBody>
      </p:sp>
      <p:pic>
        <p:nvPicPr>
          <p:cNvPr id="20" name="Content Placeholder 19" descr="A graph of a diagram&#10;&#10;Description automatically generated with medium confidence">
            <a:extLst>
              <a:ext uri="{FF2B5EF4-FFF2-40B4-BE49-F238E27FC236}">
                <a16:creationId xmlns:a16="http://schemas.microsoft.com/office/drawing/2014/main" id="{5972EAA4-633D-05EE-FD55-65BE5A49C05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59049" y="2505075"/>
            <a:ext cx="4919265" cy="3684588"/>
          </a:xfrm>
        </p:spPr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84BDD562-FB98-6EF2-3B54-D769FFC5B1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NG" dirty="0"/>
              <a:t>Root weight</a:t>
            </a:r>
          </a:p>
        </p:txBody>
      </p:sp>
      <p:pic>
        <p:nvPicPr>
          <p:cNvPr id="22" name="Content Placeholder 21" descr="A graph of a diagram&#10;&#10;Description automatically generated with medium confidence">
            <a:extLst>
              <a:ext uri="{FF2B5EF4-FFF2-40B4-BE49-F238E27FC236}">
                <a16:creationId xmlns:a16="http://schemas.microsoft.com/office/drawing/2014/main" id="{2528A0A1-30EE-0CF4-9A45-AC553764161C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271849" y="2505075"/>
            <a:ext cx="4983890" cy="3684588"/>
          </a:xfrm>
        </p:spPr>
      </p:pic>
    </p:spTree>
    <p:extLst>
      <p:ext uri="{BB962C8B-B14F-4D97-AF65-F5344CB8AC3E}">
        <p14:creationId xmlns:p14="http://schemas.microsoft.com/office/powerpoint/2010/main" val="3627936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22C22-D341-A0B0-AC25-AE7E70C8A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G" dirty="0"/>
              <a:t>Screenhouse construct performance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AF7B0D-D2F0-86AB-5C90-75CEAE2A7B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G" dirty="0"/>
              <a:t>Dry matter content</a:t>
            </a:r>
          </a:p>
        </p:txBody>
      </p:sp>
      <p:pic>
        <p:nvPicPr>
          <p:cNvPr id="8" name="Content Placeholder 7" descr="A graph of red boxes with black lines&#10;&#10;Description automatically generated">
            <a:extLst>
              <a:ext uri="{FF2B5EF4-FFF2-40B4-BE49-F238E27FC236}">
                <a16:creationId xmlns:a16="http://schemas.microsoft.com/office/drawing/2014/main" id="{5384FAC9-4BDF-DD43-7535-993548BFE7E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41281" y="2505075"/>
            <a:ext cx="4954801" cy="3684588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1B9A22-1EE5-B990-5B93-9C4DA6E67B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NG" dirty="0"/>
              <a:t>Next steps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C3A776-3F3A-6EA2-B721-726E5F6696CF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NG" dirty="0"/>
              <a:t>Replanted the trial for maintenance and crosses if needed</a:t>
            </a:r>
          </a:p>
        </p:txBody>
      </p:sp>
    </p:spTree>
    <p:extLst>
      <p:ext uri="{BB962C8B-B14F-4D97-AF65-F5344CB8AC3E}">
        <p14:creationId xmlns:p14="http://schemas.microsoft.com/office/powerpoint/2010/main" val="3244462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6D6B0-F27F-E83D-9125-FA4FF2857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G" dirty="0"/>
              <a:t>Open field planting results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C8D6069-B1B7-0598-0549-BD2FF9F83D5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A</a:t>
            </a:r>
            <a:r>
              <a:rPr lang="en-NG" dirty="0"/>
              <a:t>ap1 and mitoGS did better in terms of establishment and survival compared with mitoGS_aap1 dual construct</a:t>
            </a:r>
          </a:p>
        </p:txBody>
      </p:sp>
      <p:pic>
        <p:nvPicPr>
          <p:cNvPr id="11" name="Content Placeholder 7">
            <a:extLst>
              <a:ext uri="{FF2B5EF4-FFF2-40B4-BE49-F238E27FC236}">
                <a16:creationId xmlns:a16="http://schemas.microsoft.com/office/drawing/2014/main" id="{4458C70F-1E56-0C4B-C636-EAC77EAC944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864839" y="1825625"/>
            <a:ext cx="1796321" cy="4351338"/>
          </a:xfrm>
        </p:spPr>
      </p:pic>
    </p:spTree>
    <p:extLst>
      <p:ext uri="{BB962C8B-B14F-4D97-AF65-F5344CB8AC3E}">
        <p14:creationId xmlns:p14="http://schemas.microsoft.com/office/powerpoint/2010/main" val="710114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C6BDB2D-E247-9557-F87E-7EA57AC22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G" dirty="0"/>
              <a:t>Open field planting results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9A8107A-A032-7236-1F3E-AF3FC1BC25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G" dirty="0"/>
              <a:t>Shoot weight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17DE2FD-DAE9-AF8F-37DD-71F8284D6EB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39788" y="2551101"/>
            <a:ext cx="5157787" cy="3592535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666233-E509-C45C-6E06-BB7207C95A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NG" dirty="0"/>
              <a:t>Root weight</a:t>
            </a:r>
          </a:p>
        </p:txBody>
      </p:sp>
      <p:pic>
        <p:nvPicPr>
          <p:cNvPr id="7" name="Content Placeholder 6" descr="A graph of a diagram&#10;&#10;Description automatically generated with medium confidence">
            <a:extLst>
              <a:ext uri="{FF2B5EF4-FFF2-40B4-BE49-F238E27FC236}">
                <a16:creationId xmlns:a16="http://schemas.microsoft.com/office/drawing/2014/main" id="{467BDF14-86C7-A46B-92FA-D2D90BE11EAC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172200" y="2545549"/>
            <a:ext cx="5183188" cy="3603639"/>
          </a:xfrm>
        </p:spPr>
      </p:pic>
    </p:spTree>
    <p:extLst>
      <p:ext uri="{BB962C8B-B14F-4D97-AF65-F5344CB8AC3E}">
        <p14:creationId xmlns:p14="http://schemas.microsoft.com/office/powerpoint/2010/main" val="2833748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57D39-159A-A7DB-44DF-30554C42C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G" dirty="0"/>
              <a:t>Open field planting results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4C541A-A4CC-E889-7390-BC24F779AD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G" dirty="0"/>
              <a:t>Dry matter content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04240D-AF8E-85BD-F1C2-58F97EE1A6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NG" dirty="0"/>
              <a:t>Plant height</a:t>
            </a:r>
          </a:p>
        </p:txBody>
      </p:sp>
      <p:pic>
        <p:nvPicPr>
          <p:cNvPr id="9" name="Content Placeholder 8" descr="A chart with green squares and black dots&#10;&#10;Description automatically generated">
            <a:extLst>
              <a:ext uri="{FF2B5EF4-FFF2-40B4-BE49-F238E27FC236}">
                <a16:creationId xmlns:a16="http://schemas.microsoft.com/office/drawing/2014/main" id="{9D42ED3A-5613-5265-F999-73FA43C4DBD5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172200" y="2745062"/>
            <a:ext cx="5183188" cy="3204613"/>
          </a:xfr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8F33D25-2796-89D8-A3EC-CCF08400114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39788" y="2563079"/>
            <a:ext cx="5157787" cy="356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296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26">
            <a:extLst>
              <a:ext uri="{FF2B5EF4-FFF2-40B4-BE49-F238E27FC236}">
                <a16:creationId xmlns:a16="http://schemas.microsoft.com/office/drawing/2014/main" id="{0C7B9F1C-278B-0ACD-DA40-989F7ECE8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G" dirty="0"/>
              <a:t>Current CFT activities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F841B0A-1F01-292F-C39F-8C4FB57E7B13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275371122"/>
              </p:ext>
            </p:extLst>
          </p:nvPr>
        </p:nvGraphicFramePr>
        <p:xfrm>
          <a:off x="838200" y="1825625"/>
          <a:ext cx="5181597" cy="43513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98194">
                  <a:extLst>
                    <a:ext uri="{9D8B030D-6E8A-4147-A177-3AD203B41FA5}">
                      <a16:colId xmlns:a16="http://schemas.microsoft.com/office/drawing/2014/main" val="1793997247"/>
                    </a:ext>
                  </a:extLst>
                </a:gridCol>
                <a:gridCol w="1469564">
                  <a:extLst>
                    <a:ext uri="{9D8B030D-6E8A-4147-A177-3AD203B41FA5}">
                      <a16:colId xmlns:a16="http://schemas.microsoft.com/office/drawing/2014/main" val="4018800731"/>
                    </a:ext>
                  </a:extLst>
                </a:gridCol>
                <a:gridCol w="904613">
                  <a:extLst>
                    <a:ext uri="{9D8B030D-6E8A-4147-A177-3AD203B41FA5}">
                      <a16:colId xmlns:a16="http://schemas.microsoft.com/office/drawing/2014/main" val="1308729033"/>
                    </a:ext>
                  </a:extLst>
                </a:gridCol>
                <a:gridCol w="904613">
                  <a:extLst>
                    <a:ext uri="{9D8B030D-6E8A-4147-A177-3AD203B41FA5}">
                      <a16:colId xmlns:a16="http://schemas.microsoft.com/office/drawing/2014/main" val="3970267745"/>
                    </a:ext>
                  </a:extLst>
                </a:gridCol>
                <a:gridCol w="904613">
                  <a:extLst>
                    <a:ext uri="{9D8B030D-6E8A-4147-A177-3AD203B41FA5}">
                      <a16:colId xmlns:a16="http://schemas.microsoft.com/office/drawing/2014/main" val="2174150571"/>
                    </a:ext>
                  </a:extLst>
                </a:gridCol>
              </a:tblGrid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1" u="none" strike="noStrike" dirty="0">
                          <a:effectLst/>
                        </a:rPr>
                        <a:t>Construct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1" u="none" strike="noStrike" dirty="0">
                          <a:effectLst/>
                        </a:rPr>
                        <a:t>Accession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1" u="none" strike="noStrike" dirty="0">
                          <a:effectLst/>
                        </a:rPr>
                        <a:t>Replicates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u="none" strike="noStrike" dirty="0">
                          <a:effectLst/>
                        </a:rPr>
                        <a:t>Plot Size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u="none" strike="noStrike" dirty="0">
                          <a:effectLst/>
                        </a:rPr>
                        <a:t>spacing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1393416145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1" u="none" strike="noStrike" dirty="0">
                          <a:effectLst/>
                        </a:rPr>
                        <a:t>AAP1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aap1_4349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G" sz="1000" u="none" strike="noStrike" dirty="0">
                          <a:effectLst/>
                        </a:rPr>
                        <a:t>2</a:t>
                      </a:r>
                      <a:endParaRPr lang="en-NG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2x4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1mx1m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3571716273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1" u="none" strike="noStrike" dirty="0">
                          <a:effectLst/>
                        </a:rPr>
                        <a:t>AAP1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aap1_4353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G" sz="1000" u="none" strike="noStrike" dirty="0">
                          <a:effectLst/>
                        </a:rPr>
                        <a:t>2</a:t>
                      </a:r>
                      <a:endParaRPr lang="en-NG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2x4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1mx1m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307856010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1" u="none" strike="noStrike">
                          <a:effectLst/>
                        </a:rPr>
                        <a:t>AAP1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aap1_4354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G" sz="1000" u="none" strike="noStrike" dirty="0">
                          <a:effectLst/>
                        </a:rPr>
                        <a:t>2</a:t>
                      </a:r>
                      <a:endParaRPr lang="en-NG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2x4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1mx1m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1039024635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1" u="none" strike="noStrike" dirty="0">
                          <a:effectLst/>
                        </a:rPr>
                        <a:t>AAP1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aap1_4355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G" sz="1000" u="none" strike="noStrike" dirty="0">
                          <a:effectLst/>
                        </a:rPr>
                        <a:t>2</a:t>
                      </a:r>
                      <a:endParaRPr lang="en-NG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2x4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1mx1m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4191404687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1" u="none" strike="noStrike" dirty="0">
                          <a:effectLst/>
                        </a:rPr>
                        <a:t>AAP1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aap1_4358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G" sz="1000" u="none" strike="noStrike" dirty="0">
                          <a:effectLst/>
                        </a:rPr>
                        <a:t>2</a:t>
                      </a:r>
                      <a:endParaRPr lang="en-NG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2x4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1mx1m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4059468900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1" u="none" strike="noStrike">
                          <a:effectLst/>
                        </a:rPr>
                        <a:t>AAP1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aap1_4359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G" sz="1000" u="none" strike="noStrike">
                          <a:effectLst/>
                        </a:rPr>
                        <a:t>2</a:t>
                      </a:r>
                      <a:endParaRPr lang="en-N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2x4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1mx1m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1387773655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1" u="none" strike="noStrike" dirty="0" err="1">
                          <a:effectLst/>
                        </a:rPr>
                        <a:t>mitoGS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mitoGS_4267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G" sz="1000" u="none" strike="noStrike" dirty="0">
                          <a:effectLst/>
                        </a:rPr>
                        <a:t>2</a:t>
                      </a:r>
                      <a:endParaRPr lang="en-NG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2x4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1mx1m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1414263204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1" u="none" strike="noStrike">
                          <a:effectLst/>
                        </a:rPr>
                        <a:t>mitoGS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mitoGS_4268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G" sz="1000" u="none" strike="noStrike" dirty="0">
                          <a:effectLst/>
                        </a:rPr>
                        <a:t>2</a:t>
                      </a:r>
                      <a:endParaRPr lang="en-NG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2x4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1mx1m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1117229589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1" u="none" strike="noStrike" dirty="0" err="1">
                          <a:effectLst/>
                        </a:rPr>
                        <a:t>mitoGS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mitoGS_4269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G" sz="1000" u="none" strike="noStrike">
                          <a:effectLst/>
                        </a:rPr>
                        <a:t>2</a:t>
                      </a:r>
                      <a:endParaRPr lang="en-N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2x4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1mx1m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1318211565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1" u="none" strike="noStrike" dirty="0" err="1">
                          <a:effectLst/>
                        </a:rPr>
                        <a:t>mitoGS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mitoGS_4272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G" sz="1000" u="none" strike="noStrike" dirty="0">
                          <a:effectLst/>
                        </a:rPr>
                        <a:t>2</a:t>
                      </a:r>
                      <a:endParaRPr lang="en-NG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2x4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1mx1m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3306803232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1" u="none" strike="noStrike" dirty="0" err="1">
                          <a:effectLst/>
                        </a:rPr>
                        <a:t>mitoGS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mitoGS_4275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G" sz="1000" u="none" strike="noStrike" dirty="0">
                          <a:effectLst/>
                        </a:rPr>
                        <a:t>2</a:t>
                      </a:r>
                      <a:endParaRPr lang="en-NG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2x4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1mx1m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1372084678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1" u="none" strike="noStrike">
                          <a:effectLst/>
                        </a:rPr>
                        <a:t>mitoGS</a:t>
                      </a:r>
                      <a:endParaRPr lang="en-GB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mitoGS_4277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G" sz="1000" u="none" strike="noStrike" dirty="0">
                          <a:effectLst/>
                        </a:rPr>
                        <a:t>2</a:t>
                      </a:r>
                      <a:endParaRPr lang="en-NG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2x4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1mx1m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3350372135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1" u="none" strike="noStrike" dirty="0">
                          <a:effectLst/>
                        </a:rPr>
                        <a:t>mitoGS_AAP1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mitoGS_aap1_4435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G" sz="1000" u="none" strike="noStrike" dirty="0">
                          <a:effectLst/>
                        </a:rPr>
                        <a:t>2</a:t>
                      </a:r>
                      <a:endParaRPr lang="en-NG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2x4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1mx1m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2928978571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1" u="none" strike="noStrike" dirty="0">
                          <a:effectLst/>
                        </a:rPr>
                        <a:t>mitoGS_AAP1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mitoGS_aap1_4440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G" sz="1000" u="none" strike="noStrike">
                          <a:effectLst/>
                        </a:rPr>
                        <a:t>2</a:t>
                      </a:r>
                      <a:endParaRPr lang="en-N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2x4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1mx1m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66278419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1" u="none" strike="noStrike" dirty="0">
                          <a:effectLst/>
                        </a:rPr>
                        <a:t>mitoGS_AAP1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mitoGS_aap1_4448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G" sz="1000" u="none" strike="noStrike" dirty="0">
                          <a:effectLst/>
                        </a:rPr>
                        <a:t>2</a:t>
                      </a:r>
                      <a:endParaRPr lang="en-NG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2x4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1mx1m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1512347247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1" u="none" strike="noStrike" dirty="0">
                          <a:effectLst/>
                        </a:rPr>
                        <a:t>mitoGS_AAP1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mitoGS_aap1_4455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G" sz="1000" u="none" strike="noStrike" dirty="0">
                          <a:effectLst/>
                        </a:rPr>
                        <a:t>2</a:t>
                      </a:r>
                      <a:endParaRPr lang="en-NG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2x4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1mx1m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1181957212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1" u="none" strike="noStrike" dirty="0">
                          <a:effectLst/>
                        </a:rPr>
                        <a:t>mitoGS_AAP1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mitoGS_aap1_4459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G" sz="1000" u="none" strike="noStrike" dirty="0">
                          <a:effectLst/>
                        </a:rPr>
                        <a:t>2</a:t>
                      </a:r>
                      <a:endParaRPr lang="en-NG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2x4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1mx1m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2531802435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1" u="none" strike="noStrike" dirty="0">
                          <a:effectLst/>
                        </a:rPr>
                        <a:t>mitoGS_AAP1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mitoGS_aap1_4461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G" sz="1000" u="none" strike="noStrike" dirty="0">
                          <a:effectLst/>
                        </a:rPr>
                        <a:t>2</a:t>
                      </a:r>
                      <a:endParaRPr lang="en-NG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2x4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1mx1m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1149398741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1" u="none" strike="noStrike" dirty="0">
                          <a:effectLst/>
                        </a:rPr>
                        <a:t>TMS60444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TMS60444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G" sz="1000" u="none" strike="noStrike" dirty="0">
                          <a:effectLst/>
                        </a:rPr>
                        <a:t>2</a:t>
                      </a:r>
                      <a:endParaRPr lang="en-NG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2x4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1mx1m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684596867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1" u="none" strike="noStrike" dirty="0" err="1">
                          <a:effectLst/>
                        </a:rPr>
                        <a:t>VectorControl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Vector_control_4218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G" sz="1000" u="none" strike="noStrike" dirty="0">
                          <a:effectLst/>
                        </a:rPr>
                        <a:t>2</a:t>
                      </a:r>
                      <a:endParaRPr lang="en-NG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2x4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1mx1m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2380327891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1" u="none" strike="noStrike" dirty="0" err="1">
                          <a:effectLst/>
                        </a:rPr>
                        <a:t>VectorControl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Vector_control_4220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G" sz="1000" u="none" strike="noStrike" dirty="0">
                          <a:effectLst/>
                        </a:rPr>
                        <a:t>2</a:t>
                      </a:r>
                      <a:endParaRPr lang="en-NG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2x4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1mx1m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2620690130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1" u="none" strike="noStrike" dirty="0" err="1">
                          <a:effectLst/>
                        </a:rPr>
                        <a:t>VectorControl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Vector_control_4221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G" sz="1000" u="none" strike="noStrike">
                          <a:effectLst/>
                        </a:rPr>
                        <a:t>2</a:t>
                      </a:r>
                      <a:endParaRPr lang="en-N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2x4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1mx1m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670192908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1" u="none" strike="noStrike" dirty="0" err="1">
                          <a:effectLst/>
                        </a:rPr>
                        <a:t>VectorControl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Vector_control_4234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G" sz="1000" u="none" strike="noStrike">
                          <a:effectLst/>
                        </a:rPr>
                        <a:t>2</a:t>
                      </a:r>
                      <a:endParaRPr lang="en-N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2x4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>
                          <a:effectLst/>
                        </a:rPr>
                        <a:t>1mx1m</a:t>
                      </a: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2447556784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1" u="none" strike="noStrike" dirty="0" err="1">
                          <a:effectLst/>
                        </a:rPr>
                        <a:t>VectorControl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Vector_control_4239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G" sz="1000" u="none" strike="noStrike">
                          <a:effectLst/>
                        </a:rPr>
                        <a:t>2</a:t>
                      </a:r>
                      <a:endParaRPr lang="en-NG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2x4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1mx1m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2307771130"/>
                  </a:ext>
                </a:extLst>
              </a:tr>
              <a:tr h="167359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b="1" u="none" strike="noStrike" dirty="0" err="1">
                          <a:effectLst/>
                        </a:rPr>
                        <a:t>VectorControl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Vector_control_4243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NG" sz="1000" u="none" strike="noStrike" dirty="0">
                          <a:effectLst/>
                        </a:rPr>
                        <a:t>2</a:t>
                      </a:r>
                      <a:endParaRPr lang="en-NG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2x4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u="none" strike="noStrike" dirty="0">
                          <a:effectLst/>
                        </a:rPr>
                        <a:t>1mx1m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68" marR="8368" marT="8368" marB="0" anchor="b"/>
                </a:tc>
                <a:extLst>
                  <a:ext uri="{0D108BD9-81ED-4DB2-BD59-A6C34878D82A}">
                    <a16:rowId xmlns:a16="http://schemas.microsoft.com/office/drawing/2014/main" val="1928916427"/>
                  </a:ext>
                </a:extLst>
              </a:tr>
            </a:tbl>
          </a:graphicData>
        </a:graphic>
      </p:graphicFrame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641E602E-9EFB-42F6-74C7-D84FE9D1E0B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NG" dirty="0"/>
              <a:t>Re-planted aap1, mitoGS in March 2024 (8 months)</a:t>
            </a:r>
          </a:p>
          <a:p>
            <a:r>
              <a:rPr lang="en-NG" dirty="0"/>
              <a:t>Pre-harvest data collected every month</a:t>
            </a:r>
          </a:p>
          <a:p>
            <a:r>
              <a:rPr lang="en-NG" dirty="0"/>
              <a:t>Harvesting to be done by end of October (9 months after planting)</a:t>
            </a:r>
          </a:p>
          <a:p>
            <a:endParaRPr lang="en-NG" dirty="0"/>
          </a:p>
          <a:p>
            <a:endParaRPr lang="en-NG" dirty="0"/>
          </a:p>
          <a:p>
            <a:endParaRPr lang="en-NG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1E76B82-F8F7-AB99-52FC-24177604EFEF}"/>
              </a:ext>
            </a:extLst>
          </p:cNvPr>
          <p:cNvGrpSpPr>
            <a:grpSpLocks noChangeAspect="1"/>
          </p:cNvGrpSpPr>
          <p:nvPr/>
        </p:nvGrpSpPr>
        <p:grpSpPr>
          <a:xfrm>
            <a:off x="8145583" y="4646736"/>
            <a:ext cx="1234833" cy="2211264"/>
            <a:chOff x="6976533" y="2945061"/>
            <a:chExt cx="1981200" cy="3547814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59BD901-BCD7-AA45-AF75-666B3ED901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976533" y="2945061"/>
              <a:ext cx="1981200" cy="354781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G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FE665B39-E904-7184-58CF-8022A01809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7791" y="3197431"/>
              <a:ext cx="452637" cy="463138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G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D10F4C4B-F957-DA76-B25D-A4024DACCCF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66458" y="3197431"/>
              <a:ext cx="452637" cy="463138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G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08E86116-A12E-F688-2DCC-59EA8E87A9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7791" y="4104011"/>
              <a:ext cx="452637" cy="463138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G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2277E9CB-FC33-B69E-BBCB-5587D9D605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66458" y="4104011"/>
              <a:ext cx="452637" cy="463138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G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516BECB6-113C-2231-4BBD-EA4E391813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7791" y="4957157"/>
              <a:ext cx="452637" cy="463138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G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6385DE88-0C8B-CB20-26CC-35A8BB46A9F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66458" y="4957157"/>
              <a:ext cx="452637" cy="463138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G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611E54D9-D94E-4E94-3E8D-5A6BCE59A21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37791" y="5791508"/>
              <a:ext cx="452637" cy="463138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G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A8AC1C0E-4B4D-4A59-67D7-A36D49DC723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66458" y="5791508"/>
              <a:ext cx="452637" cy="463138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G"/>
            </a:p>
          </p:txBody>
        </p:sp>
      </p:grpSp>
    </p:spTree>
    <p:extLst>
      <p:ext uri="{BB962C8B-B14F-4D97-AF65-F5344CB8AC3E}">
        <p14:creationId xmlns:p14="http://schemas.microsoft.com/office/powerpoint/2010/main" val="537218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17A1D4B-44F8-2F57-4889-397640851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G" dirty="0"/>
              <a:t>Current CFT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6535319-BC79-C010-002E-EC5A3B326C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G" dirty="0"/>
              <a:t>Land preparation</a:t>
            </a:r>
          </a:p>
        </p:txBody>
      </p:sp>
      <p:pic>
        <p:nvPicPr>
          <p:cNvPr id="6" name="Content Placeholder 5" descr="A field with rows of dirt&#10;&#10;Description automatically generated">
            <a:extLst>
              <a:ext uri="{FF2B5EF4-FFF2-40B4-BE49-F238E27FC236}">
                <a16:creationId xmlns:a16="http://schemas.microsoft.com/office/drawing/2014/main" id="{9ADACAB2-124F-51A7-4F18-56A7CADE41F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39788" y="3185801"/>
            <a:ext cx="5157787" cy="2323135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63DF2C6-3ADC-8922-4947-5DBB5FD17C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NG" dirty="0"/>
              <a:t>Current growth of the trial</a:t>
            </a:r>
          </a:p>
        </p:txBody>
      </p:sp>
      <p:pic>
        <p:nvPicPr>
          <p:cNvPr id="5" name="Content Placeholder 4" descr="A group of trees in a field&#10;&#10;Description automatically generated">
            <a:extLst>
              <a:ext uri="{FF2B5EF4-FFF2-40B4-BE49-F238E27FC236}">
                <a16:creationId xmlns:a16="http://schemas.microsoft.com/office/drawing/2014/main" id="{BA9F6C01-1030-BD97-635E-17ADD0552A1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172200" y="3221877"/>
            <a:ext cx="5183188" cy="2250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5823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0F283-E4D3-9983-CE2A-9E8DEAEF7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G" dirty="0"/>
              <a:t>Trial layout</a:t>
            </a: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0BC88FE6-968B-3E25-9F3C-DE465B401B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</a:t>
            </a:r>
            <a:r>
              <a:rPr lang="en-NG" dirty="0"/>
              <a:t>rial design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19BDEC34-9F90-E8CF-1AAF-D7C2902142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25230" y="1707174"/>
            <a:ext cx="5183188" cy="823912"/>
          </a:xfrm>
        </p:spPr>
        <p:txBody>
          <a:bodyPr/>
          <a:lstStyle/>
          <a:p>
            <a:r>
              <a:rPr lang="en-NG" dirty="0"/>
              <a:t>Number of stands sprouting</a:t>
            </a:r>
          </a:p>
        </p:txBody>
      </p:sp>
      <p:pic>
        <p:nvPicPr>
          <p:cNvPr id="31" name="Content Placeholder 30" descr="A graph with numbers and lines&#10;&#10;Description automatically generated">
            <a:extLst>
              <a:ext uri="{FF2B5EF4-FFF2-40B4-BE49-F238E27FC236}">
                <a16:creationId xmlns:a16="http://schemas.microsoft.com/office/drawing/2014/main" id="{91D843A3-9F92-9FBB-C226-25E91A34F68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125230" y="2505075"/>
            <a:ext cx="3684588" cy="3684588"/>
          </a:xfrm>
        </p:spPr>
      </p:pic>
      <p:pic>
        <p:nvPicPr>
          <p:cNvPr id="42" name="Content Placeholder 41">
            <a:extLst>
              <a:ext uri="{FF2B5EF4-FFF2-40B4-BE49-F238E27FC236}">
                <a16:creationId xmlns:a16="http://schemas.microsoft.com/office/drawing/2014/main" id="{2F2CC164-3234-3034-DA22-E46AE970EA6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36612" y="2505075"/>
            <a:ext cx="3689366" cy="3684588"/>
          </a:xfrm>
          <a:prstGeom prst="rect">
            <a:avLst/>
          </a:prstGeom>
        </p:spPr>
      </p:pic>
      <p:pic>
        <p:nvPicPr>
          <p:cNvPr id="44" name="Content Placeholder 10" descr="A collage of a plant&#10;&#10;Description automatically generated">
            <a:extLst>
              <a:ext uri="{FF2B5EF4-FFF2-40B4-BE49-F238E27FC236}">
                <a16:creationId xmlns:a16="http://schemas.microsoft.com/office/drawing/2014/main" id="{07CCB16D-064B-7A16-4499-D8112D297A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3779" y="4903612"/>
            <a:ext cx="2350679" cy="158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061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DA1D6-D0E1-60B1-54CC-8820E04C4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G" dirty="0"/>
              <a:t>Expansion of the CFT area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80A2AF-3F39-8A1C-9C8E-6CCF4E125F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G" dirty="0"/>
              <a:t>Adjascent land acquired from IITA farm management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608276-9E63-0675-8F0D-E187115F55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NG" dirty="0"/>
              <a:t>Securing of the trial area completed </a:t>
            </a:r>
          </a:p>
        </p:txBody>
      </p:sp>
      <p:pic>
        <p:nvPicPr>
          <p:cNvPr id="7" name="Content Placeholder 6" descr="A fenced in field with trees in the background&#10;&#10;Description automatically generated">
            <a:extLst>
              <a:ext uri="{FF2B5EF4-FFF2-40B4-BE49-F238E27FC236}">
                <a16:creationId xmlns:a16="http://schemas.microsoft.com/office/drawing/2014/main" id="{451D822F-B735-739B-16A1-A410BF29FF1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39788" y="3195322"/>
            <a:ext cx="5157787" cy="2304093"/>
          </a:xfrm>
          <a:prstGeom prst="rect">
            <a:avLst/>
          </a:prstGeom>
        </p:spPr>
      </p:pic>
      <p:pic>
        <p:nvPicPr>
          <p:cNvPr id="8" name="Content Placeholder 7" descr="A fenced in area with grass and trees&#10;&#10;Description automatically generated">
            <a:extLst>
              <a:ext uri="{FF2B5EF4-FFF2-40B4-BE49-F238E27FC236}">
                <a16:creationId xmlns:a16="http://schemas.microsoft.com/office/drawing/2014/main" id="{11F63AD1-4070-1015-D1A0-82A441B2727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172200" y="3204447"/>
            <a:ext cx="5183188" cy="2285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266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DBBCD-9889-B066-AFD0-1B61A13AD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G" dirty="0"/>
              <a:t>Plans for 2024-2025 season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FCF0390-C862-DAF9-62BC-DC291C9F55E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New application for AKT2CFT and crossing submitted and public consultation concluded. </a:t>
            </a:r>
          </a:p>
          <a:p>
            <a:r>
              <a:rPr lang="en-GB" dirty="0"/>
              <a:t>Approval permit expected this October.</a:t>
            </a:r>
          </a:p>
          <a:p>
            <a:r>
              <a:rPr lang="en-GB" dirty="0"/>
              <a:t>Next steps</a:t>
            </a:r>
          </a:p>
          <a:p>
            <a:pPr lvl="1"/>
            <a:r>
              <a:rPr lang="en-GB" dirty="0"/>
              <a:t>Import permit multiplication</a:t>
            </a:r>
          </a:p>
          <a:p>
            <a:pPr lvl="1"/>
            <a:r>
              <a:rPr lang="en-GB" dirty="0"/>
              <a:t>CFT implementation and crosses</a:t>
            </a:r>
          </a:p>
          <a:p>
            <a:pPr lvl="1"/>
            <a:endParaRPr lang="en-GB" dirty="0"/>
          </a:p>
          <a:p>
            <a:endParaRPr lang="en-GB" dirty="0"/>
          </a:p>
          <a:p>
            <a:endParaRPr lang="en-NG" dirty="0"/>
          </a:p>
        </p:txBody>
      </p:sp>
      <p:pic>
        <p:nvPicPr>
          <p:cNvPr id="7" name="Content Placeholder 6" descr="A group of people standing in a field&#10;&#10;Description automatically generated">
            <a:extLst>
              <a:ext uri="{FF2B5EF4-FFF2-40B4-BE49-F238E27FC236}">
                <a16:creationId xmlns:a16="http://schemas.microsoft.com/office/drawing/2014/main" id="{42BDE4F3-4512-8A5B-C266-DD03F167EC2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795232"/>
            <a:ext cx="5181600" cy="24121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A4CF694-70A0-FB52-4627-AD695000338D}"/>
              </a:ext>
            </a:extLst>
          </p:cNvPr>
          <p:cNvSpPr txBox="1"/>
          <p:nvPr/>
        </p:nvSpPr>
        <p:spPr>
          <a:xfrm>
            <a:off x="6283569" y="2039815"/>
            <a:ext cx="4743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G" dirty="0"/>
              <a:t>Inspection visit by NBMA Director of Compliance</a:t>
            </a:r>
          </a:p>
        </p:txBody>
      </p:sp>
    </p:spTree>
    <p:extLst>
      <p:ext uri="{BB962C8B-B14F-4D97-AF65-F5344CB8AC3E}">
        <p14:creationId xmlns:p14="http://schemas.microsoft.com/office/powerpoint/2010/main" val="20734744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A60F3-D49A-5FFC-5BD0-CA06C814F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Flowering induction for crosses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73C9289-9A44-3919-C838-B8917CDEDB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G" dirty="0"/>
              <a:t>Flowering induction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24805B2-1DB8-A147-C471-21147B8B6C0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39788" y="2633413"/>
            <a:ext cx="5157787" cy="342791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0C35F89-7E14-9F9F-8913-0A330E82C0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NG" dirty="0"/>
              <a:t>Rapid multiplication</a:t>
            </a:r>
          </a:p>
        </p:txBody>
      </p:sp>
      <p:pic>
        <p:nvPicPr>
          <p:cNvPr id="19" name="Content Placeholder 18">
            <a:extLst>
              <a:ext uri="{FF2B5EF4-FFF2-40B4-BE49-F238E27FC236}">
                <a16:creationId xmlns:a16="http://schemas.microsoft.com/office/drawing/2014/main" id="{989097E9-0878-7CD5-6CF0-6552A2C28A6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172200" y="2509795"/>
            <a:ext cx="5183188" cy="367514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44F8EAC-1404-BD1D-3B55-2ADBF3ABA9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9442" y="4882573"/>
            <a:ext cx="2425605" cy="181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7035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429B3153-DC47-3E30-75B3-1588DBAC7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Rapid multiplication of the plants for field trials</a:t>
            </a:r>
            <a:endParaRPr lang="en-NG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D835231-4262-B3E0-15E6-BDB3FA935A35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838200" y="3006726"/>
            <a:ext cx="3309730" cy="1912509"/>
          </a:xfrm>
          <a:prstGeom prst="rect">
            <a:avLst/>
          </a:prstGeo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4050B3D4-A976-4A89-5EE7-69FCCE1A4585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>
          <a:blip r:embed="rId3"/>
          <a:stretch>
            <a:fillRect/>
          </a:stretch>
        </p:blipFill>
        <p:spPr>
          <a:xfrm>
            <a:off x="7527925" y="3006726"/>
            <a:ext cx="3825875" cy="2760662"/>
          </a:xfrm>
          <a:prstGeom prst="rect">
            <a:avLst/>
          </a:prstGeom>
        </p:spPr>
      </p:pic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069F0021-2760-51AF-8A7A-27463F53867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4781969" y="3006726"/>
            <a:ext cx="2427213" cy="324429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7CF4759-366F-43CD-C5B5-2124BE730950}"/>
              </a:ext>
            </a:extLst>
          </p:cNvPr>
          <p:cNvSpPr txBox="1"/>
          <p:nvPr/>
        </p:nvSpPr>
        <p:spPr>
          <a:xfrm>
            <a:off x="808383" y="2345635"/>
            <a:ext cx="2601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G" dirty="0"/>
              <a:t>Pencil stem multiplication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D8C87C7-88F2-ADE1-EBB7-5128D96F8FD0}"/>
              </a:ext>
            </a:extLst>
          </p:cNvPr>
          <p:cNvSpPr txBox="1"/>
          <p:nvPr/>
        </p:nvSpPr>
        <p:spPr>
          <a:xfrm>
            <a:off x="4695026" y="2345635"/>
            <a:ext cx="29336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G" dirty="0"/>
              <a:t>Semi-autotrophic hydoponics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C8D274-AB74-CF27-AD3C-DDD30A3A05E8}"/>
              </a:ext>
            </a:extLst>
          </p:cNvPr>
          <p:cNvSpPr txBox="1"/>
          <p:nvPr/>
        </p:nvSpPr>
        <p:spPr>
          <a:xfrm>
            <a:off x="7628714" y="2345635"/>
            <a:ext cx="2639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G" dirty="0"/>
              <a:t>Controlled growing tunnel</a:t>
            </a:r>
          </a:p>
        </p:txBody>
      </p:sp>
    </p:spTree>
    <p:extLst>
      <p:ext uri="{BB962C8B-B14F-4D97-AF65-F5344CB8AC3E}">
        <p14:creationId xmlns:p14="http://schemas.microsoft.com/office/powerpoint/2010/main" val="15583092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Title 230">
            <a:extLst>
              <a:ext uri="{FF2B5EF4-FFF2-40B4-BE49-F238E27FC236}">
                <a16:creationId xmlns:a16="http://schemas.microsoft.com/office/drawing/2014/main" id="{90C05812-3C96-F514-34CE-51DC63301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G" dirty="0"/>
              <a:t>Performance evaluation of the crosses</a:t>
            </a:r>
          </a:p>
        </p:txBody>
      </p:sp>
      <p:pic>
        <p:nvPicPr>
          <p:cNvPr id="234" name="Content Placeholder 233" descr="A group of blue and orange colored boxes&#10;&#10;Description automatically generated with medium confidence">
            <a:extLst>
              <a:ext uri="{FF2B5EF4-FFF2-40B4-BE49-F238E27FC236}">
                <a16:creationId xmlns:a16="http://schemas.microsoft.com/office/drawing/2014/main" id="{F25CAC16-3A5F-8B7A-BFAD-B7C31696203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6139690" y="3094071"/>
            <a:ext cx="4749800" cy="3022600"/>
          </a:xfrm>
          <a:prstGeom prst="rect">
            <a:avLst/>
          </a:prstGeom>
        </p:spPr>
      </p:pic>
      <p:grpSp>
        <p:nvGrpSpPr>
          <p:cNvPr id="242" name="Group 241">
            <a:extLst>
              <a:ext uri="{FF2B5EF4-FFF2-40B4-BE49-F238E27FC236}">
                <a16:creationId xmlns:a16="http://schemas.microsoft.com/office/drawing/2014/main" id="{CCA94C08-F0EE-6157-8AAA-AB12C8B9B25E}"/>
              </a:ext>
            </a:extLst>
          </p:cNvPr>
          <p:cNvGrpSpPr>
            <a:grpSpLocks noChangeAspect="1"/>
          </p:cNvGrpSpPr>
          <p:nvPr/>
        </p:nvGrpSpPr>
        <p:grpSpPr>
          <a:xfrm>
            <a:off x="1070355" y="1852058"/>
            <a:ext cx="3442254" cy="4375773"/>
            <a:chOff x="861391" y="2332383"/>
            <a:chExt cx="3442254" cy="4375773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3F09A33-5EA6-6F07-AA24-6450D9C9000C}"/>
                </a:ext>
              </a:extLst>
            </p:cNvPr>
            <p:cNvSpPr txBox="1"/>
            <p:nvPr/>
          </p:nvSpPr>
          <p:spPr>
            <a:xfrm>
              <a:off x="861391" y="2332383"/>
              <a:ext cx="14757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G" dirty="0"/>
                <a:t>Construct (Tt)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38E28F4-1D2B-6D99-2559-6B74EBEF9D55}"/>
                </a:ext>
              </a:extLst>
            </p:cNvPr>
            <p:cNvSpPr txBox="1"/>
            <p:nvPr/>
          </p:nvSpPr>
          <p:spPr>
            <a:xfrm>
              <a:off x="2580481" y="2332383"/>
              <a:ext cx="17231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G" dirty="0">
                  <a:solidFill>
                    <a:srgbClr val="FF0000"/>
                  </a:solidFill>
                </a:rPr>
                <a:t>Adapted line (tt)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A588E92-EC84-0AC1-8F1F-C8159F6DDA08}"/>
                </a:ext>
              </a:extLst>
            </p:cNvPr>
            <p:cNvSpPr txBox="1"/>
            <p:nvPr/>
          </p:nvSpPr>
          <p:spPr>
            <a:xfrm>
              <a:off x="2337116" y="2358025"/>
              <a:ext cx="304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G" dirty="0"/>
                <a:t>X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1F3D032-CB0F-8F36-16D7-DC08D2B82FBC}"/>
                </a:ext>
              </a:extLst>
            </p:cNvPr>
            <p:cNvSpPr txBox="1"/>
            <p:nvPr/>
          </p:nvSpPr>
          <p:spPr>
            <a:xfrm>
              <a:off x="1375086" y="4485597"/>
              <a:ext cx="9669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G" dirty="0">
                  <a:highlight>
                    <a:srgbClr val="FFFF00"/>
                  </a:highlight>
                </a:rPr>
                <a:t>T</a:t>
              </a:r>
              <a:r>
                <a:rPr lang="en-NG" dirty="0">
                  <a:solidFill>
                    <a:srgbClr val="FF0000"/>
                  </a:solidFill>
                  <a:highlight>
                    <a:srgbClr val="FFFF00"/>
                  </a:highlight>
                </a:rPr>
                <a:t>t </a:t>
              </a:r>
              <a:r>
                <a:rPr lang="en-NG" dirty="0">
                  <a:highlight>
                    <a:srgbClr val="FFFF00"/>
                  </a:highlight>
                </a:rPr>
                <a:t>(50%)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E927D2C-8553-1D7C-539B-FB31BB1B8D49}"/>
                </a:ext>
              </a:extLst>
            </p:cNvPr>
            <p:cNvSpPr txBox="1"/>
            <p:nvPr/>
          </p:nvSpPr>
          <p:spPr>
            <a:xfrm>
              <a:off x="2669145" y="4504309"/>
              <a:ext cx="9283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G" dirty="0">
                  <a:highlight>
                    <a:srgbClr val="FFFF00"/>
                  </a:highlight>
                </a:rPr>
                <a:t>t</a:t>
              </a:r>
              <a:r>
                <a:rPr lang="en-NG" dirty="0">
                  <a:solidFill>
                    <a:srgbClr val="FF0000"/>
                  </a:solidFill>
                  <a:highlight>
                    <a:srgbClr val="FFFF00"/>
                  </a:highlight>
                </a:rPr>
                <a:t>t </a:t>
              </a:r>
              <a:r>
                <a:rPr lang="en-NG" dirty="0">
                  <a:highlight>
                    <a:srgbClr val="FFFF00"/>
                  </a:highlight>
                </a:rPr>
                <a:t>(50%)</a:t>
              </a:r>
              <a:endParaRPr lang="en-NG" dirty="0">
                <a:solidFill>
                  <a:srgbClr val="FF0000"/>
                </a:solidFill>
                <a:highlight>
                  <a:srgbClr val="FFFF00"/>
                </a:highlight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DC471D4F-ACC2-C30B-21C1-EDA04C815661}"/>
                </a:ext>
              </a:extLst>
            </p:cNvPr>
            <p:cNvCxnSpPr/>
            <p:nvPr/>
          </p:nvCxnSpPr>
          <p:spPr>
            <a:xfrm>
              <a:off x="2459942" y="4173910"/>
              <a:ext cx="0" cy="31805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A04E6CB-7E14-5F71-FCAA-769DBCDB5150}"/>
                </a:ext>
              </a:extLst>
            </p:cNvPr>
            <p:cNvSpPr txBox="1"/>
            <p:nvPr/>
          </p:nvSpPr>
          <p:spPr>
            <a:xfrm>
              <a:off x="2515684" y="4149357"/>
              <a:ext cx="5517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G" dirty="0"/>
                <a:t>PCR</a:t>
              </a:r>
            </a:p>
          </p:txBody>
        </p:sp>
        <p:grpSp>
          <p:nvGrpSpPr>
            <p:cNvPr id="186" name="Group 185">
              <a:extLst>
                <a:ext uri="{FF2B5EF4-FFF2-40B4-BE49-F238E27FC236}">
                  <a16:creationId xmlns:a16="http://schemas.microsoft.com/office/drawing/2014/main" id="{A3EA0FEA-A0D7-5090-E93F-250F615A049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501126" y="3137597"/>
              <a:ext cx="1976871" cy="914401"/>
              <a:chOff x="1431239" y="4240695"/>
              <a:chExt cx="2742626" cy="1268601"/>
            </a:xfrm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F76985EB-9D45-A03F-503B-C8A7C19BF535}"/>
                  </a:ext>
                </a:extLst>
              </p:cNvPr>
              <p:cNvSpPr/>
              <p:nvPr/>
            </p:nvSpPr>
            <p:spPr>
              <a:xfrm>
                <a:off x="1444487" y="4240695"/>
                <a:ext cx="251791" cy="25179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G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E156744D-25A1-0BFC-DC7C-98A8546E3EAF}"/>
                  </a:ext>
                </a:extLst>
              </p:cNvPr>
              <p:cNvSpPr/>
              <p:nvPr/>
            </p:nvSpPr>
            <p:spPr>
              <a:xfrm>
                <a:off x="1749286" y="4250417"/>
                <a:ext cx="251791" cy="251792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G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526556EE-AA31-BD4E-C5B6-F386622CB298}"/>
                  </a:ext>
                </a:extLst>
              </p:cNvPr>
              <p:cNvSpPr/>
              <p:nvPr/>
            </p:nvSpPr>
            <p:spPr>
              <a:xfrm>
                <a:off x="2054087" y="4267127"/>
                <a:ext cx="251791" cy="25179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G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1876F1EC-A13F-A37A-4F16-888F760BDE26}"/>
                  </a:ext>
                </a:extLst>
              </p:cNvPr>
              <p:cNvSpPr/>
              <p:nvPr/>
            </p:nvSpPr>
            <p:spPr>
              <a:xfrm>
                <a:off x="2358887" y="4260501"/>
                <a:ext cx="251791" cy="251792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G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ACEB85B8-BC3B-210C-E992-73072D52B076}"/>
                  </a:ext>
                </a:extLst>
              </p:cNvPr>
              <p:cNvSpPr/>
              <p:nvPr/>
            </p:nvSpPr>
            <p:spPr>
              <a:xfrm>
                <a:off x="2663687" y="4267127"/>
                <a:ext cx="251791" cy="25179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G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8916EE26-CA1B-5797-229A-D63A232349A8}"/>
                  </a:ext>
                </a:extLst>
              </p:cNvPr>
              <p:cNvSpPr/>
              <p:nvPr/>
            </p:nvSpPr>
            <p:spPr>
              <a:xfrm>
                <a:off x="2975661" y="4267127"/>
                <a:ext cx="251791" cy="25179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G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DECE6EF7-95A9-294E-73E3-B17D999E738E}"/>
                  </a:ext>
                </a:extLst>
              </p:cNvPr>
              <p:cNvSpPr/>
              <p:nvPr/>
            </p:nvSpPr>
            <p:spPr>
              <a:xfrm>
                <a:off x="3273287" y="4270223"/>
                <a:ext cx="251791" cy="251792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G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77A7A2FF-ACCE-2339-8319-50A999539A96}"/>
                  </a:ext>
                </a:extLst>
              </p:cNvPr>
              <p:cNvSpPr/>
              <p:nvPr/>
            </p:nvSpPr>
            <p:spPr>
              <a:xfrm>
                <a:off x="3599195" y="4247176"/>
                <a:ext cx="251791" cy="25179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G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90DB4E4D-F598-C934-E17C-DA5FCAC8DB05}"/>
                  </a:ext>
                </a:extLst>
              </p:cNvPr>
              <p:cNvSpPr/>
              <p:nvPr/>
            </p:nvSpPr>
            <p:spPr>
              <a:xfrm>
                <a:off x="3922074" y="4260501"/>
                <a:ext cx="251791" cy="25179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G"/>
              </a:p>
            </p:txBody>
          </p:sp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3BB08FA6-865B-B454-F9D3-4E0E1CB4DB4C}"/>
                  </a:ext>
                </a:extLst>
              </p:cNvPr>
              <p:cNvSpPr/>
              <p:nvPr/>
            </p:nvSpPr>
            <p:spPr>
              <a:xfrm>
                <a:off x="1437863" y="4565372"/>
                <a:ext cx="251791" cy="25179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G"/>
              </a:p>
            </p:txBody>
          </p:sp>
          <p:sp>
            <p:nvSpPr>
              <p:cNvPr id="160" name="Oval 159">
                <a:extLst>
                  <a:ext uri="{FF2B5EF4-FFF2-40B4-BE49-F238E27FC236}">
                    <a16:creationId xmlns:a16="http://schemas.microsoft.com/office/drawing/2014/main" id="{9709B25F-7C7C-1332-E0F0-765C262BAB4D}"/>
                  </a:ext>
                </a:extLst>
              </p:cNvPr>
              <p:cNvSpPr/>
              <p:nvPr/>
            </p:nvSpPr>
            <p:spPr>
              <a:xfrm>
                <a:off x="1742662" y="4575094"/>
                <a:ext cx="251791" cy="251792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G"/>
              </a:p>
            </p:txBody>
          </p:sp>
          <p:sp>
            <p:nvSpPr>
              <p:cNvPr id="161" name="Oval 160">
                <a:extLst>
                  <a:ext uri="{FF2B5EF4-FFF2-40B4-BE49-F238E27FC236}">
                    <a16:creationId xmlns:a16="http://schemas.microsoft.com/office/drawing/2014/main" id="{B2C07E09-E9D0-C7FA-94A8-5039D6D16930}"/>
                  </a:ext>
                </a:extLst>
              </p:cNvPr>
              <p:cNvSpPr/>
              <p:nvPr/>
            </p:nvSpPr>
            <p:spPr>
              <a:xfrm>
                <a:off x="2047463" y="4591804"/>
                <a:ext cx="251791" cy="251792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G"/>
              </a:p>
            </p:txBody>
          </p:sp>
          <p:sp>
            <p:nvSpPr>
              <p:cNvPr id="162" name="Oval 161">
                <a:extLst>
                  <a:ext uri="{FF2B5EF4-FFF2-40B4-BE49-F238E27FC236}">
                    <a16:creationId xmlns:a16="http://schemas.microsoft.com/office/drawing/2014/main" id="{FFEDF068-6CED-09B2-B5DF-DAFBE0168630}"/>
                  </a:ext>
                </a:extLst>
              </p:cNvPr>
              <p:cNvSpPr/>
              <p:nvPr/>
            </p:nvSpPr>
            <p:spPr>
              <a:xfrm>
                <a:off x="2352263" y="4585178"/>
                <a:ext cx="251791" cy="25179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G"/>
              </a:p>
            </p:txBody>
          </p:sp>
          <p:sp>
            <p:nvSpPr>
              <p:cNvPr id="163" name="Oval 162">
                <a:extLst>
                  <a:ext uri="{FF2B5EF4-FFF2-40B4-BE49-F238E27FC236}">
                    <a16:creationId xmlns:a16="http://schemas.microsoft.com/office/drawing/2014/main" id="{940073C0-5F6F-3D71-0A83-67F6329C0668}"/>
                  </a:ext>
                </a:extLst>
              </p:cNvPr>
              <p:cNvSpPr/>
              <p:nvPr/>
            </p:nvSpPr>
            <p:spPr>
              <a:xfrm>
                <a:off x="2657063" y="4591804"/>
                <a:ext cx="251791" cy="251792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G"/>
              </a:p>
            </p:txBody>
          </p: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032F5D51-04C5-1B8C-BA03-A75ACF021199}"/>
                  </a:ext>
                </a:extLst>
              </p:cNvPr>
              <p:cNvSpPr/>
              <p:nvPr/>
            </p:nvSpPr>
            <p:spPr>
              <a:xfrm>
                <a:off x="2969037" y="4591804"/>
                <a:ext cx="251791" cy="25179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G"/>
              </a:p>
            </p:txBody>
          </p:sp>
          <p:sp>
            <p:nvSpPr>
              <p:cNvPr id="165" name="Oval 164">
                <a:extLst>
                  <a:ext uri="{FF2B5EF4-FFF2-40B4-BE49-F238E27FC236}">
                    <a16:creationId xmlns:a16="http://schemas.microsoft.com/office/drawing/2014/main" id="{310FD8FD-A8D1-A78F-57D5-6556D6D29167}"/>
                  </a:ext>
                </a:extLst>
              </p:cNvPr>
              <p:cNvSpPr/>
              <p:nvPr/>
            </p:nvSpPr>
            <p:spPr>
              <a:xfrm>
                <a:off x="3266663" y="4594900"/>
                <a:ext cx="251791" cy="25179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G"/>
              </a:p>
            </p:txBody>
          </p:sp>
          <p:sp>
            <p:nvSpPr>
              <p:cNvPr id="166" name="Oval 165">
                <a:extLst>
                  <a:ext uri="{FF2B5EF4-FFF2-40B4-BE49-F238E27FC236}">
                    <a16:creationId xmlns:a16="http://schemas.microsoft.com/office/drawing/2014/main" id="{3C83600B-BC93-CDF3-DD24-C53CB57AFB48}"/>
                  </a:ext>
                </a:extLst>
              </p:cNvPr>
              <p:cNvSpPr/>
              <p:nvPr/>
            </p:nvSpPr>
            <p:spPr>
              <a:xfrm>
                <a:off x="3592571" y="4571853"/>
                <a:ext cx="251791" cy="25179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G"/>
              </a:p>
            </p:txBody>
          </p:sp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615B937E-2990-1B0C-703B-EB2A849C7BB5}"/>
                  </a:ext>
                </a:extLst>
              </p:cNvPr>
              <p:cNvSpPr/>
              <p:nvPr/>
            </p:nvSpPr>
            <p:spPr>
              <a:xfrm>
                <a:off x="3915450" y="4585178"/>
                <a:ext cx="251791" cy="251792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G"/>
              </a:p>
            </p:txBody>
          </p:sp>
          <p:sp>
            <p:nvSpPr>
              <p:cNvPr id="168" name="Oval 167">
                <a:extLst>
                  <a:ext uri="{FF2B5EF4-FFF2-40B4-BE49-F238E27FC236}">
                    <a16:creationId xmlns:a16="http://schemas.microsoft.com/office/drawing/2014/main" id="{D2DF33EB-8D76-D941-8333-748A9ADC35EF}"/>
                  </a:ext>
                </a:extLst>
              </p:cNvPr>
              <p:cNvSpPr/>
              <p:nvPr/>
            </p:nvSpPr>
            <p:spPr>
              <a:xfrm>
                <a:off x="1431239" y="4890048"/>
                <a:ext cx="251791" cy="25179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G"/>
              </a:p>
            </p:txBody>
          </p:sp>
          <p:sp>
            <p:nvSpPr>
              <p:cNvPr id="169" name="Oval 168">
                <a:extLst>
                  <a:ext uri="{FF2B5EF4-FFF2-40B4-BE49-F238E27FC236}">
                    <a16:creationId xmlns:a16="http://schemas.microsoft.com/office/drawing/2014/main" id="{C81937DF-F454-D1A2-8A47-0C8359BF7EEE}"/>
                  </a:ext>
                </a:extLst>
              </p:cNvPr>
              <p:cNvSpPr/>
              <p:nvPr/>
            </p:nvSpPr>
            <p:spPr>
              <a:xfrm>
                <a:off x="1736038" y="4899770"/>
                <a:ext cx="251791" cy="25179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G"/>
              </a:p>
            </p:txBody>
          </p:sp>
          <p:sp>
            <p:nvSpPr>
              <p:cNvPr id="170" name="Oval 169">
                <a:extLst>
                  <a:ext uri="{FF2B5EF4-FFF2-40B4-BE49-F238E27FC236}">
                    <a16:creationId xmlns:a16="http://schemas.microsoft.com/office/drawing/2014/main" id="{F975AFC8-28FB-20F2-4EC5-1EA12640CB4D}"/>
                  </a:ext>
                </a:extLst>
              </p:cNvPr>
              <p:cNvSpPr/>
              <p:nvPr/>
            </p:nvSpPr>
            <p:spPr>
              <a:xfrm>
                <a:off x="2040839" y="4916480"/>
                <a:ext cx="251791" cy="251792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G"/>
              </a:p>
            </p:txBody>
          </p:sp>
          <p:sp>
            <p:nvSpPr>
              <p:cNvPr id="171" name="Oval 170">
                <a:extLst>
                  <a:ext uri="{FF2B5EF4-FFF2-40B4-BE49-F238E27FC236}">
                    <a16:creationId xmlns:a16="http://schemas.microsoft.com/office/drawing/2014/main" id="{622A779A-2EB9-EC01-9D49-5EDEEC58BF24}"/>
                  </a:ext>
                </a:extLst>
              </p:cNvPr>
              <p:cNvSpPr/>
              <p:nvPr/>
            </p:nvSpPr>
            <p:spPr>
              <a:xfrm>
                <a:off x="2345639" y="4909854"/>
                <a:ext cx="251791" cy="251792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G"/>
              </a:p>
            </p:txBody>
          </p:sp>
          <p:sp>
            <p:nvSpPr>
              <p:cNvPr id="172" name="Oval 171">
                <a:extLst>
                  <a:ext uri="{FF2B5EF4-FFF2-40B4-BE49-F238E27FC236}">
                    <a16:creationId xmlns:a16="http://schemas.microsoft.com/office/drawing/2014/main" id="{9356FBEB-5064-FB4C-F71D-26566046211A}"/>
                  </a:ext>
                </a:extLst>
              </p:cNvPr>
              <p:cNvSpPr/>
              <p:nvPr/>
            </p:nvSpPr>
            <p:spPr>
              <a:xfrm>
                <a:off x="2650439" y="4916480"/>
                <a:ext cx="251791" cy="25179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G"/>
              </a:p>
            </p:txBody>
          </p:sp>
          <p:sp>
            <p:nvSpPr>
              <p:cNvPr id="173" name="Oval 172">
                <a:extLst>
                  <a:ext uri="{FF2B5EF4-FFF2-40B4-BE49-F238E27FC236}">
                    <a16:creationId xmlns:a16="http://schemas.microsoft.com/office/drawing/2014/main" id="{4CB2D677-04A6-85D3-D22E-316E820125D0}"/>
                  </a:ext>
                </a:extLst>
              </p:cNvPr>
              <p:cNvSpPr/>
              <p:nvPr/>
            </p:nvSpPr>
            <p:spPr>
              <a:xfrm>
                <a:off x="2962413" y="4916480"/>
                <a:ext cx="251791" cy="25179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G"/>
              </a:p>
            </p:txBody>
          </p:sp>
          <p:sp>
            <p:nvSpPr>
              <p:cNvPr id="174" name="Oval 173">
                <a:extLst>
                  <a:ext uri="{FF2B5EF4-FFF2-40B4-BE49-F238E27FC236}">
                    <a16:creationId xmlns:a16="http://schemas.microsoft.com/office/drawing/2014/main" id="{F80F7A60-1246-004E-6407-07474D50AEAF}"/>
                  </a:ext>
                </a:extLst>
              </p:cNvPr>
              <p:cNvSpPr/>
              <p:nvPr/>
            </p:nvSpPr>
            <p:spPr>
              <a:xfrm>
                <a:off x="3260039" y="4919576"/>
                <a:ext cx="251791" cy="251792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G"/>
              </a:p>
            </p:txBody>
          </p:sp>
          <p:sp>
            <p:nvSpPr>
              <p:cNvPr id="175" name="Oval 174">
                <a:extLst>
                  <a:ext uri="{FF2B5EF4-FFF2-40B4-BE49-F238E27FC236}">
                    <a16:creationId xmlns:a16="http://schemas.microsoft.com/office/drawing/2014/main" id="{38E4A727-8EB2-2947-43AD-F9B8D04344BC}"/>
                  </a:ext>
                </a:extLst>
              </p:cNvPr>
              <p:cNvSpPr/>
              <p:nvPr/>
            </p:nvSpPr>
            <p:spPr>
              <a:xfrm>
                <a:off x="3585947" y="4896529"/>
                <a:ext cx="251791" cy="251792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G"/>
              </a:p>
            </p:txBody>
          </p:sp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35EE96D3-10AA-DD85-256C-54A7EF1B6D57}"/>
                  </a:ext>
                </a:extLst>
              </p:cNvPr>
              <p:cNvSpPr/>
              <p:nvPr/>
            </p:nvSpPr>
            <p:spPr>
              <a:xfrm>
                <a:off x="3908826" y="4909854"/>
                <a:ext cx="251791" cy="25179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G"/>
              </a:p>
            </p:txBody>
          </p:sp>
          <p:sp>
            <p:nvSpPr>
              <p:cNvPr id="177" name="Oval 176">
                <a:extLst>
                  <a:ext uri="{FF2B5EF4-FFF2-40B4-BE49-F238E27FC236}">
                    <a16:creationId xmlns:a16="http://schemas.microsoft.com/office/drawing/2014/main" id="{7AFC28A2-861C-FE8C-E7E2-536094A17984}"/>
                  </a:ext>
                </a:extLst>
              </p:cNvPr>
              <p:cNvSpPr/>
              <p:nvPr/>
            </p:nvSpPr>
            <p:spPr>
              <a:xfrm>
                <a:off x="1437867" y="5227976"/>
                <a:ext cx="251791" cy="251792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G"/>
              </a:p>
            </p:txBody>
          </p:sp>
          <p:sp>
            <p:nvSpPr>
              <p:cNvPr id="178" name="Oval 177">
                <a:extLst>
                  <a:ext uri="{FF2B5EF4-FFF2-40B4-BE49-F238E27FC236}">
                    <a16:creationId xmlns:a16="http://schemas.microsoft.com/office/drawing/2014/main" id="{9CE2054D-6938-DBB0-5C1F-F3EFD2DF47DF}"/>
                  </a:ext>
                </a:extLst>
              </p:cNvPr>
              <p:cNvSpPr/>
              <p:nvPr/>
            </p:nvSpPr>
            <p:spPr>
              <a:xfrm>
                <a:off x="1742666" y="5237698"/>
                <a:ext cx="251791" cy="25179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G"/>
              </a:p>
            </p:txBody>
          </p:sp>
          <p:sp>
            <p:nvSpPr>
              <p:cNvPr id="179" name="Oval 178">
                <a:extLst>
                  <a:ext uri="{FF2B5EF4-FFF2-40B4-BE49-F238E27FC236}">
                    <a16:creationId xmlns:a16="http://schemas.microsoft.com/office/drawing/2014/main" id="{863BA0BF-465D-B96B-FA14-91B034BDAF4B}"/>
                  </a:ext>
                </a:extLst>
              </p:cNvPr>
              <p:cNvSpPr/>
              <p:nvPr/>
            </p:nvSpPr>
            <p:spPr>
              <a:xfrm>
                <a:off x="2047467" y="5254408"/>
                <a:ext cx="251791" cy="25179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G"/>
              </a:p>
            </p:txBody>
          </p:sp>
          <p:sp>
            <p:nvSpPr>
              <p:cNvPr id="180" name="Oval 179">
                <a:extLst>
                  <a:ext uri="{FF2B5EF4-FFF2-40B4-BE49-F238E27FC236}">
                    <a16:creationId xmlns:a16="http://schemas.microsoft.com/office/drawing/2014/main" id="{7BB26863-CD86-0C03-804D-6AA1CDA8882D}"/>
                  </a:ext>
                </a:extLst>
              </p:cNvPr>
              <p:cNvSpPr/>
              <p:nvPr/>
            </p:nvSpPr>
            <p:spPr>
              <a:xfrm>
                <a:off x="2352267" y="5247782"/>
                <a:ext cx="251791" cy="251792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G"/>
              </a:p>
            </p:txBody>
          </p:sp>
          <p:sp>
            <p:nvSpPr>
              <p:cNvPr id="181" name="Oval 180">
                <a:extLst>
                  <a:ext uri="{FF2B5EF4-FFF2-40B4-BE49-F238E27FC236}">
                    <a16:creationId xmlns:a16="http://schemas.microsoft.com/office/drawing/2014/main" id="{C67BD281-A0FF-24DD-F786-2F07DC877408}"/>
                  </a:ext>
                </a:extLst>
              </p:cNvPr>
              <p:cNvSpPr/>
              <p:nvPr/>
            </p:nvSpPr>
            <p:spPr>
              <a:xfrm>
                <a:off x="2657067" y="5254408"/>
                <a:ext cx="251791" cy="25179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G"/>
              </a:p>
            </p:txBody>
          </p:sp>
          <p:sp>
            <p:nvSpPr>
              <p:cNvPr id="182" name="Oval 181">
                <a:extLst>
                  <a:ext uri="{FF2B5EF4-FFF2-40B4-BE49-F238E27FC236}">
                    <a16:creationId xmlns:a16="http://schemas.microsoft.com/office/drawing/2014/main" id="{736A46C3-C6A1-8F39-1851-297BF1716097}"/>
                  </a:ext>
                </a:extLst>
              </p:cNvPr>
              <p:cNvSpPr/>
              <p:nvPr/>
            </p:nvSpPr>
            <p:spPr>
              <a:xfrm>
                <a:off x="2969041" y="5254408"/>
                <a:ext cx="251791" cy="251792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G"/>
              </a:p>
            </p:txBody>
          </p:sp>
          <p:sp>
            <p:nvSpPr>
              <p:cNvPr id="183" name="Oval 182">
                <a:extLst>
                  <a:ext uri="{FF2B5EF4-FFF2-40B4-BE49-F238E27FC236}">
                    <a16:creationId xmlns:a16="http://schemas.microsoft.com/office/drawing/2014/main" id="{00581303-2CEC-E991-0543-FE7F46A58A35}"/>
                  </a:ext>
                </a:extLst>
              </p:cNvPr>
              <p:cNvSpPr/>
              <p:nvPr/>
            </p:nvSpPr>
            <p:spPr>
              <a:xfrm>
                <a:off x="3266667" y="5257504"/>
                <a:ext cx="251791" cy="251792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G"/>
              </a:p>
            </p:txBody>
          </p:sp>
          <p:sp>
            <p:nvSpPr>
              <p:cNvPr id="184" name="Oval 183">
                <a:extLst>
                  <a:ext uri="{FF2B5EF4-FFF2-40B4-BE49-F238E27FC236}">
                    <a16:creationId xmlns:a16="http://schemas.microsoft.com/office/drawing/2014/main" id="{9A8D6511-7B1F-8B9C-7300-B5E8E778E69B}"/>
                  </a:ext>
                </a:extLst>
              </p:cNvPr>
              <p:cNvSpPr/>
              <p:nvPr/>
            </p:nvSpPr>
            <p:spPr>
              <a:xfrm>
                <a:off x="3592575" y="5234457"/>
                <a:ext cx="251791" cy="251792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G"/>
              </a:p>
            </p:txBody>
          </p:sp>
          <p:sp>
            <p:nvSpPr>
              <p:cNvPr id="185" name="Oval 184">
                <a:extLst>
                  <a:ext uri="{FF2B5EF4-FFF2-40B4-BE49-F238E27FC236}">
                    <a16:creationId xmlns:a16="http://schemas.microsoft.com/office/drawing/2014/main" id="{600B8598-8068-25D4-F8CC-5E6E5873CC71}"/>
                  </a:ext>
                </a:extLst>
              </p:cNvPr>
              <p:cNvSpPr/>
              <p:nvPr/>
            </p:nvSpPr>
            <p:spPr>
              <a:xfrm>
                <a:off x="3915454" y="5247782"/>
                <a:ext cx="251791" cy="251792"/>
              </a:xfrm>
              <a:prstGeom prst="ellipse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NG"/>
              </a:p>
            </p:txBody>
          </p:sp>
        </p:grpSp>
        <p:cxnSp>
          <p:nvCxnSpPr>
            <p:cNvPr id="187" name="Straight Arrow Connector 186">
              <a:extLst>
                <a:ext uri="{FF2B5EF4-FFF2-40B4-BE49-F238E27FC236}">
                  <a16:creationId xmlns:a16="http://schemas.microsoft.com/office/drawing/2014/main" id="{3012958C-83FE-320B-76E2-C32E00EF2205}"/>
                </a:ext>
              </a:extLst>
            </p:cNvPr>
            <p:cNvCxnSpPr/>
            <p:nvPr/>
          </p:nvCxnSpPr>
          <p:spPr>
            <a:xfrm>
              <a:off x="2459942" y="2758572"/>
              <a:ext cx="0" cy="31805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35" name="Straight Arrow Connector 234">
              <a:extLst>
                <a:ext uri="{FF2B5EF4-FFF2-40B4-BE49-F238E27FC236}">
                  <a16:creationId xmlns:a16="http://schemas.microsoft.com/office/drawing/2014/main" id="{C0E94687-FB88-4F3D-84D9-274E59237E0B}"/>
                </a:ext>
              </a:extLst>
            </p:cNvPr>
            <p:cNvCxnSpPr/>
            <p:nvPr/>
          </p:nvCxnSpPr>
          <p:spPr>
            <a:xfrm>
              <a:off x="2491237" y="5028967"/>
              <a:ext cx="0" cy="31805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55E22C1B-2A3A-5F17-4894-1D01D2CC0F26}"/>
                </a:ext>
              </a:extLst>
            </p:cNvPr>
            <p:cNvSpPr txBox="1"/>
            <p:nvPr/>
          </p:nvSpPr>
          <p:spPr>
            <a:xfrm>
              <a:off x="2546979" y="5004414"/>
              <a:ext cx="1059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G" dirty="0"/>
                <a:t>Field trial</a:t>
              </a:r>
            </a:p>
          </p:txBody>
        </p:sp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id="{A257A1CB-EFF1-C9A2-5159-E8B9FA524E71}"/>
                </a:ext>
              </a:extLst>
            </p:cNvPr>
            <p:cNvSpPr/>
            <p:nvPr/>
          </p:nvSpPr>
          <p:spPr>
            <a:xfrm>
              <a:off x="1839941" y="5456779"/>
              <a:ext cx="654500" cy="623163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G" sz="1600" dirty="0"/>
                <a:t>Rep 1</a:t>
              </a:r>
            </a:p>
          </p:txBody>
        </p:sp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0BDF44D7-8552-0FD6-E84D-6CAE4E254A71}"/>
                </a:ext>
              </a:extLst>
            </p:cNvPr>
            <p:cNvSpPr/>
            <p:nvPr/>
          </p:nvSpPr>
          <p:spPr>
            <a:xfrm>
              <a:off x="2495765" y="5465214"/>
              <a:ext cx="654500" cy="623163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G" sz="1600" dirty="0"/>
                <a:t>Rep 2</a:t>
              </a:r>
            </a:p>
          </p:txBody>
        </p:sp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id="{161B4BEE-8D85-B8B9-8C16-08CCC609E080}"/>
                </a:ext>
              </a:extLst>
            </p:cNvPr>
            <p:cNvSpPr/>
            <p:nvPr/>
          </p:nvSpPr>
          <p:spPr>
            <a:xfrm>
              <a:off x="1841581" y="6081608"/>
              <a:ext cx="654500" cy="623163"/>
            </a:xfrm>
            <a:prstGeom prst="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G" sz="1600" dirty="0"/>
                <a:t>Rep 3</a:t>
              </a:r>
            </a:p>
          </p:txBody>
        </p:sp>
        <p:sp>
          <p:nvSpPr>
            <p:cNvPr id="241" name="Rectangle 240">
              <a:extLst>
                <a:ext uri="{FF2B5EF4-FFF2-40B4-BE49-F238E27FC236}">
                  <a16:creationId xmlns:a16="http://schemas.microsoft.com/office/drawing/2014/main" id="{068346AD-F031-E5C3-9D68-97F18275F75F}"/>
                </a:ext>
              </a:extLst>
            </p:cNvPr>
            <p:cNvSpPr/>
            <p:nvPr/>
          </p:nvSpPr>
          <p:spPr>
            <a:xfrm>
              <a:off x="2499122" y="6084993"/>
              <a:ext cx="654500" cy="623163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G" sz="1600" dirty="0"/>
                <a:t>Rep 4</a:t>
              </a:r>
            </a:p>
          </p:txBody>
        </p:sp>
      </p:grpSp>
      <p:sp>
        <p:nvSpPr>
          <p:cNvPr id="244" name="TextBox 243">
            <a:extLst>
              <a:ext uri="{FF2B5EF4-FFF2-40B4-BE49-F238E27FC236}">
                <a16:creationId xmlns:a16="http://schemas.microsoft.com/office/drawing/2014/main" id="{0310E794-69B4-A46B-429C-74E55D305072}"/>
              </a:ext>
            </a:extLst>
          </p:cNvPr>
          <p:cNvSpPr txBox="1"/>
          <p:nvPr/>
        </p:nvSpPr>
        <p:spPr>
          <a:xfrm>
            <a:off x="5978455" y="1842824"/>
            <a:ext cx="5072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G" dirty="0"/>
              <a:t>Group comparison to estimate transgene effect in adapted backrgoud</a:t>
            </a:r>
          </a:p>
        </p:txBody>
      </p:sp>
    </p:spTree>
    <p:extLst>
      <p:ext uri="{BB962C8B-B14F-4D97-AF65-F5344CB8AC3E}">
        <p14:creationId xmlns:p14="http://schemas.microsoft.com/office/powerpoint/2010/main" val="28116518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" descr="page1image115104672">
            <a:extLst>
              <a:ext uri="{FF2B5EF4-FFF2-40B4-BE49-F238E27FC236}">
                <a16:creationId xmlns:a16="http://schemas.microsoft.com/office/drawing/2014/main" id="{A7F0F6F4-71D0-5344-BF08-50A13B47EB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0498" y="959713"/>
            <a:ext cx="1392396" cy="1392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bject 4">
            <a:extLst>
              <a:ext uri="{FF2B5EF4-FFF2-40B4-BE49-F238E27FC236}">
                <a16:creationId xmlns:a16="http://schemas.microsoft.com/office/drawing/2014/main" id="{588A0318-DFBB-904F-BE22-C1500777AF7D}"/>
              </a:ext>
            </a:extLst>
          </p:cNvPr>
          <p:cNvSpPr/>
          <p:nvPr/>
        </p:nvSpPr>
        <p:spPr>
          <a:xfrm>
            <a:off x="8552079" y="848395"/>
            <a:ext cx="1392397" cy="17646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Picture 3" descr="International Institute of Tropical Agriculture (IITA) - CGIAR">
            <a:extLst>
              <a:ext uri="{FF2B5EF4-FFF2-40B4-BE49-F238E27FC236}">
                <a16:creationId xmlns:a16="http://schemas.microsoft.com/office/drawing/2014/main" id="{D40D4EA9-C3FF-4D4D-8DEA-1FFE5BC8F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046" y="848395"/>
            <a:ext cx="2417354" cy="1392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0E2467A-2E30-5B49-85F5-2DA5A63AC823}"/>
              </a:ext>
            </a:extLst>
          </p:cNvPr>
          <p:cNvSpPr txBox="1"/>
          <p:nvPr/>
        </p:nvSpPr>
        <p:spPr>
          <a:xfrm>
            <a:off x="1467425" y="2992528"/>
            <a:ext cx="52446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G" dirty="0"/>
              <a:t>Thanks to all the partners who have contributed to the germplasm characterization!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51D9BE3-D077-D349-9DCC-170F522E38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8543" y="3315694"/>
            <a:ext cx="4230632" cy="3172974"/>
          </a:xfrm>
          <a:prstGeom prst="rect">
            <a:avLst/>
          </a:prstGeom>
        </p:spPr>
      </p:pic>
      <p:pic>
        <p:nvPicPr>
          <p:cNvPr id="15" name="Picture 1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CE386053-253A-3342-9B40-FFC2229B80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83521" y="3818828"/>
            <a:ext cx="4012477" cy="266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872872"/>
      </p:ext>
    </p:extLst>
  </p:cSld>
  <p:clrMapOvr>
    <a:masterClrMapping/>
  </p:clrMapOvr>
</p:sld>
</file>

<file path=ppt/theme/theme1.xml><?xml version="1.0" encoding="utf-8"?>
<a:theme xmlns:a="http://schemas.openxmlformats.org/drawingml/2006/main" name="IITA-2021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ITA-2021" id="{942156B2-3AD0-7740-A26D-F9B7B3A6F3E5}" vid="{23393578-6B1A-EA4A-8793-6B174E65CC3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IITA-2021</Template>
  <TotalTime>31046</TotalTime>
  <Words>484</Words>
  <Application>Microsoft Macintosh PowerPoint</Application>
  <PresentationFormat>Widescreen</PresentationFormat>
  <Paragraphs>200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IITA-2021</vt:lpstr>
      <vt:lpstr>CASSII – IITA UPDATE</vt:lpstr>
      <vt:lpstr>Objective 1 (Confined Field Trials)</vt:lpstr>
      <vt:lpstr>Confined Field Trial – 2023-2024</vt:lpstr>
      <vt:lpstr>Screenhouse planting results</vt:lpstr>
      <vt:lpstr>Screenhouse construct performance</vt:lpstr>
      <vt:lpstr>Screenhouse construct performance</vt:lpstr>
      <vt:lpstr>Open field planting results</vt:lpstr>
      <vt:lpstr>Open field planting results</vt:lpstr>
      <vt:lpstr>Open field planting results </vt:lpstr>
      <vt:lpstr>Current CFT activities</vt:lpstr>
      <vt:lpstr>Current CFT</vt:lpstr>
      <vt:lpstr>Trial layout</vt:lpstr>
      <vt:lpstr>Expansion of the CFT area</vt:lpstr>
      <vt:lpstr>Plans for 2024-2025 season</vt:lpstr>
      <vt:lpstr>Flowering induction for crosses</vt:lpstr>
      <vt:lpstr>Rapid multiplication of the plants for field trials</vt:lpstr>
      <vt:lpstr>Performance evaluation of the crosses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Rabbi, Ismail (IITA)</dc:creator>
  <cp:lastModifiedBy>Ismail Rabbi</cp:lastModifiedBy>
  <cp:revision>50</cp:revision>
  <dcterms:created xsi:type="dcterms:W3CDTF">2023-03-22T10:42:02Z</dcterms:created>
  <dcterms:modified xsi:type="dcterms:W3CDTF">2024-10-07T02:54:04Z</dcterms:modified>
</cp:coreProperties>
</file>