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87" r:id="rId2"/>
    <p:sldId id="288" r:id="rId3"/>
    <p:sldId id="289" r:id="rId4"/>
    <p:sldId id="290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16" d="100"/>
          <a:sy n="116" d="100"/>
        </p:scale>
        <p:origin x="8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A6159-5071-6E41-8614-38D7A574AA9D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57CA6-977F-2A4B-AB28-8BC8CDC186B8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741469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A6159-5071-6E41-8614-38D7A574AA9D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57CA6-977F-2A4B-AB28-8BC8CDC186B8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00659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A6159-5071-6E41-8614-38D7A574AA9D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57CA6-977F-2A4B-AB28-8BC8CDC186B8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84641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A6159-5071-6E41-8614-38D7A574AA9D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57CA6-977F-2A4B-AB28-8BC8CDC186B8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649109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A6159-5071-6E41-8614-38D7A574AA9D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57CA6-977F-2A4B-AB28-8BC8CDC186B8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246293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A6159-5071-6E41-8614-38D7A574AA9D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57CA6-977F-2A4B-AB28-8BC8CDC186B8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308881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A6159-5071-6E41-8614-38D7A574AA9D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57CA6-977F-2A4B-AB28-8BC8CDC186B8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060953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A6159-5071-6E41-8614-38D7A574AA9D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57CA6-977F-2A4B-AB28-8BC8CDC186B8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576103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A6159-5071-6E41-8614-38D7A574AA9D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57CA6-977F-2A4B-AB28-8BC8CDC186B8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903721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A6159-5071-6E41-8614-38D7A574AA9D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57CA6-977F-2A4B-AB28-8BC8CDC186B8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422346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A6159-5071-6E41-8614-38D7A574AA9D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57CA6-977F-2A4B-AB28-8BC8CDC186B8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587014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5A6159-5071-6E41-8614-38D7A574AA9D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657CA6-977F-2A4B-AB28-8BC8CDC186B8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49134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if"/><Relationship Id="rId3" Type="http://schemas.openxmlformats.org/officeDocument/2006/relationships/image" Target="../media/image6.tif"/><Relationship Id="rId7" Type="http://schemas.openxmlformats.org/officeDocument/2006/relationships/image" Target="../media/image10.tif"/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if"/><Relationship Id="rId5" Type="http://schemas.openxmlformats.org/officeDocument/2006/relationships/image" Target="../media/image8.tif"/><Relationship Id="rId4" Type="http://schemas.openxmlformats.org/officeDocument/2006/relationships/image" Target="../media/image7.tif"/><Relationship Id="rId9" Type="http://schemas.openxmlformats.org/officeDocument/2006/relationships/image" Target="../media/image12.t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tif"/><Relationship Id="rId3" Type="http://schemas.openxmlformats.org/officeDocument/2006/relationships/image" Target="../media/image14.tif"/><Relationship Id="rId7" Type="http://schemas.openxmlformats.org/officeDocument/2006/relationships/image" Target="../media/image18.tif"/><Relationship Id="rId2" Type="http://schemas.openxmlformats.org/officeDocument/2006/relationships/image" Target="../media/image13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tif"/><Relationship Id="rId5" Type="http://schemas.openxmlformats.org/officeDocument/2006/relationships/image" Target="../media/image16.tif"/><Relationship Id="rId4" Type="http://schemas.openxmlformats.org/officeDocument/2006/relationships/image" Target="../media/image15.tif"/><Relationship Id="rId9" Type="http://schemas.openxmlformats.org/officeDocument/2006/relationships/image" Target="../media/image20.t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"/><Relationship Id="rId2" Type="http://schemas.openxmlformats.org/officeDocument/2006/relationships/image" Target="../media/image21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tif"/><Relationship Id="rId4" Type="http://schemas.openxmlformats.org/officeDocument/2006/relationships/image" Target="../media/image23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6283B-B9FB-996E-5AE4-E7B7DEC01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r Verbinder 3">
            <a:extLst>
              <a:ext uri="{FF2B5EF4-FFF2-40B4-BE49-F238E27FC236}">
                <a16:creationId xmlns:a16="http://schemas.microsoft.com/office/drawing/2014/main" id="{E9015228-E5CC-65E9-B049-F5724EBBA290}"/>
              </a:ext>
            </a:extLst>
          </p:cNvPr>
          <p:cNvCxnSpPr/>
          <p:nvPr/>
        </p:nvCxnSpPr>
        <p:spPr>
          <a:xfrm flipH="1">
            <a:off x="337437" y="395697"/>
            <a:ext cx="11520000" cy="0"/>
          </a:xfrm>
          <a:prstGeom prst="line">
            <a:avLst/>
          </a:prstGeom>
          <a:ln w="254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bgerundetes Rechteck 4">
            <a:extLst>
              <a:ext uri="{FF2B5EF4-FFF2-40B4-BE49-F238E27FC236}">
                <a16:creationId xmlns:a16="http://schemas.microsoft.com/office/drawing/2014/main" id="{C415A048-31A9-0C2E-A0A7-0F71CB37434E}"/>
              </a:ext>
            </a:extLst>
          </p:cNvPr>
          <p:cNvSpPr/>
          <p:nvPr/>
        </p:nvSpPr>
        <p:spPr>
          <a:xfrm>
            <a:off x="1062507" y="128786"/>
            <a:ext cx="10071279" cy="521594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feld 5">
            <a:extLst>
              <a:ext uri="{FF2B5EF4-FFF2-40B4-BE49-F238E27FC236}">
                <a16:creationId xmlns:a16="http://schemas.microsoft.com/office/drawing/2014/main" id="{E6EE2756-91F7-476F-F0DF-C11908F93637}"/>
              </a:ext>
            </a:extLst>
          </p:cNvPr>
          <p:cNvSpPr txBox="1"/>
          <p:nvPr/>
        </p:nvSpPr>
        <p:spPr>
          <a:xfrm>
            <a:off x="1058214" y="202565"/>
            <a:ext cx="10071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C1-73</a:t>
            </a:r>
            <a:r>
              <a:rPr lang="en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</a:t>
            </a:r>
            <a:r>
              <a:rPr lang="en-DE" sz="2000" i="1" dirty="0">
                <a:solidFill>
                  <a:schemeClr val="bg1"/>
                </a:solidFill>
              </a:rPr>
              <a:t> pManes.12G037900::GUS</a:t>
            </a:r>
            <a:endParaRPr lang="en-DE" sz="2000" dirty="0">
              <a:solidFill>
                <a:schemeClr val="bg1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D54CC4F-FADB-F133-8EBA-F00C83D16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5243" y="1005685"/>
            <a:ext cx="5400000" cy="5400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713D7CB-E3F8-7C64-C9FB-2AD922B0564E}"/>
              </a:ext>
            </a:extLst>
          </p:cNvPr>
          <p:cNvSpPr/>
          <p:nvPr/>
        </p:nvSpPr>
        <p:spPr>
          <a:xfrm>
            <a:off x="888849" y="1275046"/>
            <a:ext cx="2906402" cy="290640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8BC05FC-FAC5-F2F7-F1E8-A4C3F90D7C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849" y="1279486"/>
            <a:ext cx="2880000" cy="2880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2215CFC-5D40-1D0C-5746-FBD7DB9977F1}"/>
              </a:ext>
            </a:extLst>
          </p:cNvPr>
          <p:cNvSpPr txBox="1"/>
          <p:nvPr/>
        </p:nvSpPr>
        <p:spPr>
          <a:xfrm>
            <a:off x="5835075" y="1028241"/>
            <a:ext cx="6019488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DE" sz="1600" u="sng" dirty="0">
                <a:latin typeface="Arial" panose="020B0604020202020204" pitchFamily="34" charset="0"/>
                <a:cs typeface="Arial" panose="020B0604020202020204" pitchFamily="34" charset="0"/>
              </a:rPr>
              <a:t>Expectation based on expression data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r>
              <a:rPr lang="en-DE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Promoter activity was expected in storage root (cambium/xylem)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endParaRPr lang="en-DE" sz="16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algn="just">
              <a:spcAft>
                <a:spcPts val="600"/>
              </a:spcAft>
            </a:pPr>
            <a:r>
              <a:rPr lang="en-DE" sz="1600" u="sng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Cloning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r>
              <a:rPr lang="en-DE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A 2000bp upstream fragment of </a:t>
            </a:r>
            <a:r>
              <a:rPr lang="en-DE" sz="1600" i="1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Manes.12G037900 </a:t>
            </a:r>
            <a:r>
              <a:rPr lang="en-DE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was used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r>
              <a:rPr lang="en-DE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Sequence was determined according to the reference genome AM560 (v.8.1)</a:t>
            </a:r>
          </a:p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en-DE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Promoter including 5´UTR was cloned in front of GUS</a:t>
            </a:r>
            <a:r>
              <a:rPr lang="en-DE" sz="1600" baseline="-250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Plus</a:t>
            </a:r>
            <a:r>
              <a:rPr lang="en-DE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, resulting in construct C1-73</a:t>
            </a:r>
          </a:p>
          <a:p>
            <a:pPr algn="just">
              <a:spcAft>
                <a:spcPts val="600"/>
              </a:spcAft>
            </a:pPr>
            <a:r>
              <a:rPr lang="en-GB" sz="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ATTAAATAATAGTATTAGGATTAAATCTGATTTATATTTGTAATTAATATATATTTTTTAAATTATATATTCATGACTAAACACATGCACGTGACAGCTGTGCAGTCAGCACTTGAAAGATAGATCATGGAAGGGGATTTAATTAATTAAGGTTTTTTTATAAAAAATAATTAGGGTTGGGCATGTGGGCCACGTCATCCCCATTTCATCCCACCTTCAATCTCCCGTCTCTTCAATTTTTAATTAATAATAAAGATTTTTTTTTTCTGAAAAAATTAAATAACTCACCTTTTTGTCAAAATTTTAAAATCTAATCTAACCTTTTCAATTTTTTTTAAATTGAATTAAATTTAGTTAAAATTTAATAAAAATTTTAAGAATTTATTTATTTGTTTTTTAGATGAAGGAGAAAAGGAGAGGACTTCTTCCTAGGATGCTGCCCTTTCAAATTTTTTTTTAATTATTTTTTTCTATTTAGAGGAAATTGAGATTAATTTTCCAGACTTTCACATGTGTGCATGTGAAAAATGACAACTTCTCCCTCTGTATATTCTTTTTTTTTTTATATAAAAAAAAGAATATTTATCTAAAACAATAAATTGGGTGTTGGTGGGCTCACACCATGATTCATAGTCTGCATCACTTTCCTCCCATTTCCTCTTGTTTCCTTCCTTCCTTTCATTTTTGTTTATTTCTTCTTGTCCTTCCTCTCTACATTCCTTTCCTTTTTTCTTTTTTCTTTTTTTTAATAAACTGAGCACCCTCCTCTCAAATGCCAAATTTCTCTACAAAAGTTGGTGCTGCCCTTAACACAAAAGGTGCCCTAAACATCAAAGTTGGTGTTGCCCACATCAAGCATAGATCCAAAGGTGAAGAAAATGAGAAGAACATTGCCATTTTTGGCCTTTCTTTGTGTTTTAGGCTAATCAAAGAACATGGAAAGATTCCACAACAAATAACAAACCTAGCCCTAACCCTAACCCTAACCCTATAATTCCCCAATTAATTAATCAATCAATGATGATGCTGATCTGTTTTATTTCATTGTATCATTAAAATAAGAGACACAATAGTACTTCCTCTACTAAATCATATGGGTACTACATCAATACCATGATTCCCCTATTCTTGTCATATTTATAAATTATATATAAAAAAAGCAATTAAAAGAAAACTTTTTGAGTCATGCTTAGAGGTTACCCTTCAGCATTTAATCCAAAAATAATCATTTTGAGCATATATGCAACTTTGGGTTCCACACTAAACCCCCCATCTAAGCTACTTTAAAAGAAGCTTTTCAACAATAAATTTACTAGTAGCTTTTGCAAAGCTGCACACCATTAGATCTTAGACTTCAAAACCACAACTCACCTGCCACAAAAGATCTTAGCTACTAAATCCACTCAAATATACAAAATTAAATTTATCTTATGAGTTACAATTTTCTCAATTTATTTGATTTTATTTGAACTTATTTATTTTTTCATGATAATTGAAAGGCGAATTTCACAAGTAAATTTTAAACTTACACTTTGATGTTATATTTATAGTCCTTTTCACAGACAAGTGGAATATAAGGATGAAAGATCTATTTGAAAGAAATTAATATAATAAGACATTACTTGAAGTGGTAGAGTGGCATATTACAATAACAGAAGAAGTAGAAGAATGCATAGGTGCCAGTGATGAGGAACACATTCTCTAACCATGTTTAATGTCGGAGAAACTTCCAATGAGTCCAAAAGCTTCCCTTCATTACTTGCTTATTAACAGCTGAGCTGTTGAAGAACCCAAGAGCTCACGATCTCTCCATTATTAATCTAATCATCCATTTTTCTTTATTATTTATATACCAACTCTCACTCCTTTAACCAATCTTTTCTTTCTGTTTCTTCCCATATGCCTTTGTCACACATGCAGACGCTTGCTTCCTTTCTCTCTTTCTGCTGAAAAAATTTGAGTGAAAATGGCAGAAAACTAAGGGAGTAACTCAAGAACCA</a:t>
            </a:r>
            <a:endParaRPr lang="en-DE" sz="6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765559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r Verbinder 3">
            <a:extLst>
              <a:ext uri="{FF2B5EF4-FFF2-40B4-BE49-F238E27FC236}">
                <a16:creationId xmlns:a16="http://schemas.microsoft.com/office/drawing/2014/main" id="{AD873202-CE3D-905E-7AC0-6458D386A3A2}"/>
              </a:ext>
            </a:extLst>
          </p:cNvPr>
          <p:cNvCxnSpPr/>
          <p:nvPr/>
        </p:nvCxnSpPr>
        <p:spPr>
          <a:xfrm flipH="1">
            <a:off x="337437" y="395697"/>
            <a:ext cx="11520000" cy="0"/>
          </a:xfrm>
          <a:prstGeom prst="line">
            <a:avLst/>
          </a:prstGeom>
          <a:ln w="254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bgerundetes Rechteck 4">
            <a:extLst>
              <a:ext uri="{FF2B5EF4-FFF2-40B4-BE49-F238E27FC236}">
                <a16:creationId xmlns:a16="http://schemas.microsoft.com/office/drawing/2014/main" id="{29F6DE99-47CF-8121-4CAD-8A79FF5328EA}"/>
              </a:ext>
            </a:extLst>
          </p:cNvPr>
          <p:cNvSpPr/>
          <p:nvPr/>
        </p:nvSpPr>
        <p:spPr>
          <a:xfrm>
            <a:off x="1062507" y="128786"/>
            <a:ext cx="10071279" cy="521594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feld 5">
            <a:extLst>
              <a:ext uri="{FF2B5EF4-FFF2-40B4-BE49-F238E27FC236}">
                <a16:creationId xmlns:a16="http://schemas.microsoft.com/office/drawing/2014/main" id="{ADBA72D1-9321-EE4E-D103-9BB8ADDD1622}"/>
              </a:ext>
            </a:extLst>
          </p:cNvPr>
          <p:cNvSpPr txBox="1"/>
          <p:nvPr/>
        </p:nvSpPr>
        <p:spPr>
          <a:xfrm>
            <a:off x="1058214" y="202565"/>
            <a:ext cx="10071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C1-73</a:t>
            </a:r>
            <a:r>
              <a:rPr lang="en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</a:t>
            </a:r>
            <a:r>
              <a:rPr lang="en-DE" sz="2000" i="1" dirty="0">
                <a:solidFill>
                  <a:schemeClr val="bg1"/>
                </a:solidFill>
              </a:rPr>
              <a:t> pManes.12G037900::GUS</a:t>
            </a:r>
            <a:endParaRPr lang="en-DE" sz="2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0B7F4D-01E4-35B4-05B1-521FACE92D4F}"/>
              </a:ext>
            </a:extLst>
          </p:cNvPr>
          <p:cNvSpPr txBox="1"/>
          <p:nvPr/>
        </p:nvSpPr>
        <p:spPr>
          <a:xfrm>
            <a:off x="333854" y="760166"/>
            <a:ext cx="1152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dirty="0">
                <a:latin typeface="Arial" panose="020B0604020202020204" pitchFamily="34" charset="0"/>
                <a:cs typeface="Arial" panose="020B0604020202020204" pitchFamily="34" charset="0"/>
              </a:rPr>
              <a:t>Representative GUS staining pattern concluded from the analyses of C1-73 lines 706, 714, 715, and 717</a:t>
            </a:r>
          </a:p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Overnight staining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121BA6-3EF8-3AB1-A414-17C29B8EB471}"/>
              </a:ext>
            </a:extLst>
          </p:cNvPr>
          <p:cNvSpPr txBox="1"/>
          <p:nvPr/>
        </p:nvSpPr>
        <p:spPr>
          <a:xfrm>
            <a:off x="333854" y="1329251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Sink leaf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EAB608-5E03-6252-260F-2A058339F2FC}"/>
              </a:ext>
            </a:extLst>
          </p:cNvPr>
          <p:cNvSpPr txBox="1"/>
          <p:nvPr/>
        </p:nvSpPr>
        <p:spPr>
          <a:xfrm>
            <a:off x="3213854" y="1318950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Source leaf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039950-7538-6A94-6BC7-E21CFFF62057}"/>
              </a:ext>
            </a:extLst>
          </p:cNvPr>
          <p:cNvSpPr txBox="1"/>
          <p:nvPr/>
        </p:nvSpPr>
        <p:spPr>
          <a:xfrm>
            <a:off x="6093854" y="1318949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Petiole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1024FF-5CC7-14B1-5C7E-689F1FE41AE6}"/>
              </a:ext>
            </a:extLst>
          </p:cNvPr>
          <p:cNvSpPr txBox="1"/>
          <p:nvPr/>
        </p:nvSpPr>
        <p:spPr>
          <a:xfrm>
            <a:off x="8973854" y="1318950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Upper stem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DA4F56-BB74-F454-094C-BE96EF8BC89D}"/>
              </a:ext>
            </a:extLst>
          </p:cNvPr>
          <p:cNvSpPr txBox="1"/>
          <p:nvPr/>
        </p:nvSpPr>
        <p:spPr>
          <a:xfrm>
            <a:off x="333854" y="5229000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Middle stem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A50206-DFE5-CA4E-5E60-8FBA3138AE49}"/>
              </a:ext>
            </a:extLst>
          </p:cNvPr>
          <p:cNvSpPr txBox="1"/>
          <p:nvPr/>
        </p:nvSpPr>
        <p:spPr>
          <a:xfrm>
            <a:off x="3213854" y="5228999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Lower stem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B48D19-3391-673C-F8E1-9F49DD96F150}"/>
              </a:ext>
            </a:extLst>
          </p:cNvPr>
          <p:cNvSpPr txBox="1"/>
          <p:nvPr/>
        </p:nvSpPr>
        <p:spPr>
          <a:xfrm>
            <a:off x="6093854" y="5241765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Storage root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8074050-B9DC-CB3D-9D0F-B677A44A9E5F}"/>
              </a:ext>
            </a:extLst>
          </p:cNvPr>
          <p:cNvSpPr txBox="1"/>
          <p:nvPr/>
        </p:nvSpPr>
        <p:spPr>
          <a:xfrm>
            <a:off x="8973854" y="5228998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Fibrous root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B376269-1EDD-DE1A-630C-EA6222E08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958" y="1618856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8D66B72-AA33-0F67-916A-DE9793B3C2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4958" y="1618856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A0C4020-B202-21C3-4C89-787F80C5B9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406" y="1618856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2F98B2F-1229-1F83-48F1-6AB732A5C3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3854" y="1618856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34A7118-02A5-4F63-2273-4E0DF213E0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062" y="3418856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2F69B63-6281-5784-CCB8-65749BE830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47166" y="3418856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2CD127F-8379-78D1-2F60-49A1344B42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2750" y="3418856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98E8A80-928F-7330-14F5-72AF9790B7D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8302" y="3418856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889342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D225C-5020-86E1-7104-09B099FC2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r Verbinder 3">
            <a:extLst>
              <a:ext uri="{FF2B5EF4-FFF2-40B4-BE49-F238E27FC236}">
                <a16:creationId xmlns:a16="http://schemas.microsoft.com/office/drawing/2014/main" id="{26CB13E4-E7B1-3D2C-AE02-130509BC3D52}"/>
              </a:ext>
            </a:extLst>
          </p:cNvPr>
          <p:cNvCxnSpPr/>
          <p:nvPr/>
        </p:nvCxnSpPr>
        <p:spPr>
          <a:xfrm flipH="1">
            <a:off x="337437" y="395697"/>
            <a:ext cx="11520000" cy="0"/>
          </a:xfrm>
          <a:prstGeom prst="line">
            <a:avLst/>
          </a:prstGeom>
          <a:ln w="254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bgerundetes Rechteck 4">
            <a:extLst>
              <a:ext uri="{FF2B5EF4-FFF2-40B4-BE49-F238E27FC236}">
                <a16:creationId xmlns:a16="http://schemas.microsoft.com/office/drawing/2014/main" id="{F2657617-7B57-794C-5D06-8FDD38247278}"/>
              </a:ext>
            </a:extLst>
          </p:cNvPr>
          <p:cNvSpPr/>
          <p:nvPr/>
        </p:nvSpPr>
        <p:spPr>
          <a:xfrm>
            <a:off x="1062507" y="128786"/>
            <a:ext cx="10071279" cy="521594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feld 5">
            <a:extLst>
              <a:ext uri="{FF2B5EF4-FFF2-40B4-BE49-F238E27FC236}">
                <a16:creationId xmlns:a16="http://schemas.microsoft.com/office/drawing/2014/main" id="{B67876E2-C3F4-B1DE-82F2-145AFE4C0CEA}"/>
              </a:ext>
            </a:extLst>
          </p:cNvPr>
          <p:cNvSpPr txBox="1"/>
          <p:nvPr/>
        </p:nvSpPr>
        <p:spPr>
          <a:xfrm>
            <a:off x="1058214" y="202565"/>
            <a:ext cx="10071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C1-73</a:t>
            </a:r>
            <a:r>
              <a:rPr lang="en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</a:t>
            </a:r>
            <a:r>
              <a:rPr lang="en-DE" sz="2000" i="1" dirty="0">
                <a:solidFill>
                  <a:schemeClr val="bg1"/>
                </a:solidFill>
              </a:rPr>
              <a:t> pManes.12G037900::GUS</a:t>
            </a:r>
            <a:endParaRPr lang="en-DE" sz="2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D9A10E-E8B3-38F8-99E6-61FB3040F197}"/>
              </a:ext>
            </a:extLst>
          </p:cNvPr>
          <p:cNvSpPr txBox="1"/>
          <p:nvPr/>
        </p:nvSpPr>
        <p:spPr>
          <a:xfrm>
            <a:off x="333854" y="760166"/>
            <a:ext cx="1152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dirty="0">
                <a:latin typeface="Arial" panose="020B0604020202020204" pitchFamily="34" charset="0"/>
                <a:cs typeface="Arial" panose="020B0604020202020204" pitchFamily="34" charset="0"/>
              </a:rPr>
              <a:t>Representative GUS staining pattern concluded from the analyses of C1-73 lines 706, 714, 715, and 717</a:t>
            </a:r>
          </a:p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1h staining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70EEA7-74B5-D933-5976-C3E647CE3DAA}"/>
              </a:ext>
            </a:extLst>
          </p:cNvPr>
          <p:cNvSpPr txBox="1"/>
          <p:nvPr/>
        </p:nvSpPr>
        <p:spPr>
          <a:xfrm>
            <a:off x="333854" y="1329251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Sink leaf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FC86B5-4925-9B7F-457C-EEA364ACB189}"/>
              </a:ext>
            </a:extLst>
          </p:cNvPr>
          <p:cNvSpPr txBox="1"/>
          <p:nvPr/>
        </p:nvSpPr>
        <p:spPr>
          <a:xfrm>
            <a:off x="3213854" y="1318950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Source leaf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A7F4B8-C5CB-D319-ECA0-FA8A032D8EC9}"/>
              </a:ext>
            </a:extLst>
          </p:cNvPr>
          <p:cNvSpPr txBox="1"/>
          <p:nvPr/>
        </p:nvSpPr>
        <p:spPr>
          <a:xfrm>
            <a:off x="6093854" y="1318949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Petiole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40DC14-03DA-3D74-9CBD-642BF2F96ACA}"/>
              </a:ext>
            </a:extLst>
          </p:cNvPr>
          <p:cNvSpPr txBox="1"/>
          <p:nvPr/>
        </p:nvSpPr>
        <p:spPr>
          <a:xfrm>
            <a:off x="8973854" y="1318950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Upper stem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A74A25-5CBC-3C45-7882-B0704945282D}"/>
              </a:ext>
            </a:extLst>
          </p:cNvPr>
          <p:cNvSpPr txBox="1"/>
          <p:nvPr/>
        </p:nvSpPr>
        <p:spPr>
          <a:xfrm>
            <a:off x="333854" y="5229000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Middle stem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55520C-4004-2695-EAC3-8940A0FFC385}"/>
              </a:ext>
            </a:extLst>
          </p:cNvPr>
          <p:cNvSpPr txBox="1"/>
          <p:nvPr/>
        </p:nvSpPr>
        <p:spPr>
          <a:xfrm>
            <a:off x="3213854" y="5228999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Lower stem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2089E8-CC21-CE98-3D96-787C38329190}"/>
              </a:ext>
            </a:extLst>
          </p:cNvPr>
          <p:cNvSpPr txBox="1"/>
          <p:nvPr/>
        </p:nvSpPr>
        <p:spPr>
          <a:xfrm>
            <a:off x="6093854" y="5241765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Storage root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E52C9FB-ADE8-96E2-3FC3-506EC9744B87}"/>
              </a:ext>
            </a:extLst>
          </p:cNvPr>
          <p:cNvSpPr txBox="1"/>
          <p:nvPr/>
        </p:nvSpPr>
        <p:spPr>
          <a:xfrm>
            <a:off x="8973854" y="5228998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Fibrous root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D83E7CD-FA71-8F18-866A-A9E114340C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854" y="1618857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671BE32-D18F-0C6E-69A4-6AD31C89D3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854" y="1618857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CE6CF4B-0599-A740-B121-4780AA1FF6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3854" y="1625239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FF34CAD-6A4B-0117-A6C7-9AEE832634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3854" y="1631623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0086E24-D06A-DA3A-377F-6275678DD9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854" y="3431623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1E029BA-44B2-E46F-BE87-C0D2A8F82D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854" y="3418857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E61F546-CC5E-5531-CD0E-CF408652B2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3854" y="3431623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EA618C5-4723-2D58-4DDB-CB65505F09C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73854" y="3431623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2154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r Verbinder 3">
            <a:extLst>
              <a:ext uri="{FF2B5EF4-FFF2-40B4-BE49-F238E27FC236}">
                <a16:creationId xmlns:a16="http://schemas.microsoft.com/office/drawing/2014/main" id="{8809706D-A116-A726-817F-FAF0AE130E6D}"/>
              </a:ext>
            </a:extLst>
          </p:cNvPr>
          <p:cNvCxnSpPr/>
          <p:nvPr/>
        </p:nvCxnSpPr>
        <p:spPr>
          <a:xfrm flipH="1">
            <a:off x="337437" y="395697"/>
            <a:ext cx="11520000" cy="0"/>
          </a:xfrm>
          <a:prstGeom prst="line">
            <a:avLst/>
          </a:prstGeom>
          <a:ln w="254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bgerundetes Rechteck 4">
            <a:extLst>
              <a:ext uri="{FF2B5EF4-FFF2-40B4-BE49-F238E27FC236}">
                <a16:creationId xmlns:a16="http://schemas.microsoft.com/office/drawing/2014/main" id="{7D0A43A6-FBB3-827D-AD63-E09EE411C007}"/>
              </a:ext>
            </a:extLst>
          </p:cNvPr>
          <p:cNvSpPr/>
          <p:nvPr/>
        </p:nvSpPr>
        <p:spPr>
          <a:xfrm>
            <a:off x="1062507" y="128786"/>
            <a:ext cx="10071279" cy="521594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feld 5">
            <a:extLst>
              <a:ext uri="{FF2B5EF4-FFF2-40B4-BE49-F238E27FC236}">
                <a16:creationId xmlns:a16="http://schemas.microsoft.com/office/drawing/2014/main" id="{09F389FE-5FE6-B7CF-D1F0-12348D6D68CE}"/>
              </a:ext>
            </a:extLst>
          </p:cNvPr>
          <p:cNvSpPr txBox="1"/>
          <p:nvPr/>
        </p:nvSpPr>
        <p:spPr>
          <a:xfrm>
            <a:off x="1058214" y="202565"/>
            <a:ext cx="10071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C1-73</a:t>
            </a:r>
            <a:r>
              <a:rPr lang="en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</a:t>
            </a:r>
            <a:r>
              <a:rPr lang="en-DE" sz="2000" i="1" dirty="0">
                <a:solidFill>
                  <a:schemeClr val="bg1"/>
                </a:solidFill>
              </a:rPr>
              <a:t> pManes.12G037900::GUS</a:t>
            </a:r>
            <a:endParaRPr lang="en-DE" sz="2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90F7F7-17DE-5AE8-8AED-9E1080A40234}"/>
              </a:ext>
            </a:extLst>
          </p:cNvPr>
          <p:cNvSpPr txBox="1"/>
          <p:nvPr/>
        </p:nvSpPr>
        <p:spPr>
          <a:xfrm>
            <a:off x="333854" y="760166"/>
            <a:ext cx="1152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dirty="0">
                <a:latin typeface="Arial" panose="020B0604020202020204" pitchFamily="34" charset="0"/>
                <a:cs typeface="Arial" panose="020B0604020202020204" pitchFamily="34" charset="0"/>
              </a:rPr>
              <a:t>Representative GUS staining pattern concluded from the analyses of C1-73 lines 706, 714, 715, and 717</a:t>
            </a:r>
          </a:p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1h staining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BF2A1A5-CC63-4F34-6BD4-74A706773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3854" y="2510997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E12DD57-3EB6-65E9-06CA-046101D042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3854" y="2510997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90FEB9D-DAD8-F0A3-0C2A-D1188B6FEB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854" y="2529000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4F864A3-1F99-0B74-99E8-028553DA4C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854" y="2529000"/>
            <a:ext cx="2880000" cy="1800000"/>
          </a:xfrm>
          <a:prstGeom prst="rect">
            <a:avLst/>
          </a:prstGeom>
          <a:ln w="12700">
            <a:solidFill>
              <a:schemeClr val="accent1">
                <a:shade val="15000"/>
              </a:schemeClr>
            </a:solidFill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1843C9A-B949-4E0B-AB09-810804A6674F}"/>
              </a:ext>
            </a:extLst>
          </p:cNvPr>
          <p:cNvSpPr txBox="1"/>
          <p:nvPr/>
        </p:nvSpPr>
        <p:spPr>
          <a:xfrm>
            <a:off x="333854" y="2233998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Specific cell types of the stem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6B459AE-F8E9-4DC0-180F-67741B3F2235}"/>
              </a:ext>
            </a:extLst>
          </p:cNvPr>
          <p:cNvSpPr txBox="1"/>
          <p:nvPr/>
        </p:nvSpPr>
        <p:spPr>
          <a:xfrm>
            <a:off x="3213854" y="2238029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Stem peel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6A7BF1-9CEE-11A1-11CA-1A2FD62E867C}"/>
              </a:ext>
            </a:extLst>
          </p:cNvPr>
          <p:cNvSpPr txBox="1"/>
          <p:nvPr/>
        </p:nvSpPr>
        <p:spPr>
          <a:xfrm>
            <a:off x="6065388" y="2215995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Stem core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E85C196-CF67-276D-5881-D61B58CD2396}"/>
              </a:ext>
            </a:extLst>
          </p:cNvPr>
          <p:cNvSpPr txBox="1"/>
          <p:nvPr/>
        </p:nvSpPr>
        <p:spPr>
          <a:xfrm>
            <a:off x="8994036" y="2233998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Storage root</a:t>
            </a:r>
          </a:p>
        </p:txBody>
      </p:sp>
    </p:spTree>
    <p:extLst>
      <p:ext uri="{BB962C8B-B14F-4D97-AF65-F5344CB8AC3E}">
        <p14:creationId xmlns:p14="http://schemas.microsoft.com/office/powerpoint/2010/main" val="3451971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</TotalTime>
  <Words>192</Words>
  <Application>Microsoft Macintosh PowerPoint</Application>
  <PresentationFormat>Widescreen</PresentationFormat>
  <Paragraphs>38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2013 - 2022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Zierer, Wolfgang</dc:creator>
  <cp:lastModifiedBy>Zierer, Wolfgang</cp:lastModifiedBy>
  <cp:revision>7</cp:revision>
  <dcterms:created xsi:type="dcterms:W3CDTF">2025-08-26T19:04:49Z</dcterms:created>
  <dcterms:modified xsi:type="dcterms:W3CDTF">2025-08-26T19:24:31Z</dcterms:modified>
</cp:coreProperties>
</file>