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7" r:id="rId2"/>
    <p:sldId id="278" r:id="rId3"/>
    <p:sldId id="27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5431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626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0736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40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497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9439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8367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1881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330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34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30108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BE4BA-AF16-C642-BF88-7C1BF99B0514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62911-5338-EE44-A6E2-CC686CE1174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093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"/><Relationship Id="rId3" Type="http://schemas.openxmlformats.org/officeDocument/2006/relationships/image" Target="../media/image4.tif"/><Relationship Id="rId7" Type="http://schemas.openxmlformats.org/officeDocument/2006/relationships/image" Target="../media/image8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tif"/><Relationship Id="rId5" Type="http://schemas.openxmlformats.org/officeDocument/2006/relationships/image" Target="../media/image6.tif"/><Relationship Id="rId4" Type="http://schemas.openxmlformats.org/officeDocument/2006/relationships/image" Target="../media/image5.tif"/><Relationship Id="rId9" Type="http://schemas.openxmlformats.org/officeDocument/2006/relationships/image" Target="../media/image10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"/><Relationship Id="rId3" Type="http://schemas.openxmlformats.org/officeDocument/2006/relationships/image" Target="../media/image12.tif"/><Relationship Id="rId7" Type="http://schemas.openxmlformats.org/officeDocument/2006/relationships/image" Target="../media/image16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if"/><Relationship Id="rId5" Type="http://schemas.openxmlformats.org/officeDocument/2006/relationships/image" Target="../media/image14.tif"/><Relationship Id="rId4" Type="http://schemas.openxmlformats.org/officeDocument/2006/relationships/image" Target="../media/image13.tif"/><Relationship Id="rId9" Type="http://schemas.openxmlformats.org/officeDocument/2006/relationships/image" Target="../media/image1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r Verbinder 3">
            <a:extLst>
              <a:ext uri="{FF2B5EF4-FFF2-40B4-BE49-F238E27FC236}">
                <a16:creationId xmlns:a16="http://schemas.microsoft.com/office/drawing/2014/main" id="{A80C0C2F-EECB-9169-383F-80A6E42FA7BB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bgerundetes Rechteck 4">
            <a:extLst>
              <a:ext uri="{FF2B5EF4-FFF2-40B4-BE49-F238E27FC236}">
                <a16:creationId xmlns:a16="http://schemas.microsoft.com/office/drawing/2014/main" id="{83756707-D8BF-D901-6A7C-D13B20711BE6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9B1892DE-0455-1161-5304-F9D6DD23EA25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C1-71</a:t>
            </a:r>
            <a:r>
              <a:rPr lang="en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DE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pManes.17G027300::GUS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17988D-CE78-0589-96F7-9433BB7A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916" y="1026786"/>
            <a:ext cx="5400000" cy="54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3F32C1-91A0-162D-4694-E94A501BFD22}"/>
              </a:ext>
            </a:extLst>
          </p:cNvPr>
          <p:cNvSpPr txBox="1"/>
          <p:nvPr/>
        </p:nvSpPr>
        <p:spPr>
          <a:xfrm>
            <a:off x="5835075" y="1028241"/>
            <a:ext cx="601948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DE" sz="1600" u="sng" dirty="0">
                <a:latin typeface="Arial" panose="020B0604020202020204" pitchFamily="34" charset="0"/>
                <a:cs typeface="Arial" panose="020B0604020202020204" pitchFamily="34" charset="0"/>
              </a:rPr>
              <a:t>Expectation based on expression data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Promoter activity was expected in stem tissues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endParaRPr lang="en-DE" sz="1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spcAft>
                <a:spcPts val="600"/>
              </a:spcAft>
            </a:pPr>
            <a:r>
              <a:rPr lang="en-DE" sz="1600" u="sng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Cloning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 2000bp upstream fragment of </a:t>
            </a:r>
            <a:r>
              <a:rPr lang="en-DE" sz="1600" i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Manes.17G027300 </a:t>
            </a: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was used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Sequence was determined according to the reference genome AM560 (v.8.1)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Promoter including 5´UTR was cloned in front of GUS</a:t>
            </a:r>
            <a:r>
              <a:rPr lang="en-DE" sz="16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Plus</a:t>
            </a: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, resulting in construct C1-71</a:t>
            </a:r>
          </a:p>
          <a:p>
            <a:pPr algn="just">
              <a:spcAft>
                <a:spcPts val="600"/>
              </a:spcAft>
            </a:pPr>
            <a:r>
              <a:rPr lang="en-GB" sz="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CTCTCTTACTTTTTCATTGCCTTTGCTTTTATTCTTACGCTGTCGTGATGGATGGATTCGCTTCCTCTTAACCCTCAACTCCACTCATTCTGCAGTCTCAGATGCTCTGTGCTCCAGAATTTGCCCTTTGTGTTTCCACTTCTTTAATTATTTATGTTAGATCCATCACAACCTTAAAAATCTTTGTTTCTCTGTTCAGTTTATTGAGATTTTTAGTTAATACAACTTGTGTGTGAAAACTGGAAACTAGAAATGGAAAATATAAATCAAATTAAGTATATGGCATAGTAGAAAGGGAAAGAAACCCTAGCATTAGAACATACATAAAACAGCCCAATTTCTTAAAGCAGGAGAATGTGAGAAATTATTGTATTATATGTAAACCTAGCATTAGACGAAAACTTGGATCCAGAAATGAGTTGAAAATCTAATGAAAGAGAAGGCAATTAATGAACAGAAACTACAATGGAAATTAATATGATTGATCATTATAATAGATAGAATTCCTGACAGTGAAAACGAAAACAGTTCCCAGCTGTTAAAACTTGAAAGCATAGGAATGCCTCTCGGTACTAGTAACATATATGCTTACTGCTACTGCACAAGACTGATGACTGAAGAGGAAGGAATGCAATATGAGAATTGAGGGGACAATATGAAGAAGAGACAATTTGTTTAACTTGATTGAAGCTGTATGCTACGATTCTTCACAAGCTCCATTCCATCGTGCAGCTACAGATACCAACTTTAATTTAATATGAGAGAGAGAGAAGAAGAGACATTCGGACTGTCCCACAAGCTTCATCATCCATCCTTCTGAAGCCCTACTTTTCTACGGTAAATTGTCATTGATCAGGCTTAAGTAAATGATTAGCAGCTGTGGTGGTCTAGAGACTGATAATTATTTGCACGTAAATTAAGTATTATAATTATTTTATGCATTAATAAATCATTATTATTTTAAAATAATGTAATTTGAAAAAATAAAGACTAAAAAAAGAATATATATATATATATCACACAATCGTTCTAATCCAAAATTCCGAATCCAAGAAACATCTGCAAAAAATAATTAGATGCTAAGGTTATAAAAAAAGGAAAAAGGATGAGAAACCACGAAAATGGGTTTTAGGGCTGGAAGCGGACAACGAAAATGGGAATATTAATTGAGTGGACATGTATGAAGCTCCAGTAAGTAGAGACAGAGAGAGAGAGAGCAGTGATTGATATCCGAGCCCCACAAACCTCCATTACACCAGTAGACCTCTTTCTTTTCTTGGTTTCTTCCTCGATTTGATCGTTCCTTTCTTTCTCTCCCTTTGCTTCTCTACAAAACTTTCTTTTTCTCTCTCTTTTCTTTGCCAGTAATGGCAGTGCATCAGTAGCAGGGAGAGAGTTTTCATCGGGAAGGTAAAGCTTTTACCTCAGCGCCTCAAAGATAACACATTTCATGAACCACCGCCTCTTCTTCTATTGCTGAGTGAGATCTCTCTCTTCCTTACCCCGCGTGCGCTCTGCTATTCCACTGGAAAGCTCTTATTTTCTCTCTCCGTCTCTCCTCCCCGCTCCCTTCCCTTTTCTTCTCCTCGCAAACAGATAAGAGTGAGTGGGAGAGAGGGAAGTTTGCGTTTCTGGAGAGAGTTAAATGCTTTTAAAGACCCAGAAAGATAAACACTCATTTCCCGAAGGAAATCTGAGCAGTCTTTTGCAGACCAGGCAAGAGTGTAAAGCCCACAAAGATAACAAAACTGACTCACTTCTTGCTATTACTACTACTGCTGCTATCCCTATTTAGGATTTCCTGTAAAAAGGCTGTTTGTTGTAGCATAAATCTCGGGAGATCACTGCTGATACAATACCAACAATCTTTAGAGCAAAAGAGACTGCGTAGGAGAGAGAAAGACGAAACAGAAAGAGATTGATAAAATTGTTTGTACTACTACTATATATCTAAGCACGAGGGAACTAAAGGATAAGACAGAAGTGTGACGGAGAGATA</a:t>
            </a:r>
            <a:endParaRPr lang="en-DE" sz="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4839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r Verbinder 3">
            <a:extLst>
              <a:ext uri="{FF2B5EF4-FFF2-40B4-BE49-F238E27FC236}">
                <a16:creationId xmlns:a16="http://schemas.microsoft.com/office/drawing/2014/main" id="{CFC27C30-2067-47D6-D836-5326AEA497BB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bgerundetes Rechteck 4">
            <a:extLst>
              <a:ext uri="{FF2B5EF4-FFF2-40B4-BE49-F238E27FC236}">
                <a16:creationId xmlns:a16="http://schemas.microsoft.com/office/drawing/2014/main" id="{1039CCD9-8D13-A82B-EF28-16F0E61ADAF2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51C6895C-9580-942D-844C-FE176306E3CA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C1-71</a:t>
            </a:r>
            <a:r>
              <a:rPr lang="en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DE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pManes.17G027300::GUS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7F12A-16F7-DDB4-8A06-43DD7E128C47}"/>
              </a:ext>
            </a:extLst>
          </p:cNvPr>
          <p:cNvSpPr txBox="1"/>
          <p:nvPr/>
        </p:nvSpPr>
        <p:spPr>
          <a:xfrm>
            <a:off x="333854" y="760166"/>
            <a:ext cx="115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dirty="0">
                <a:latin typeface="Arial" panose="020B0604020202020204" pitchFamily="34" charset="0"/>
                <a:cs typeface="Arial" panose="020B0604020202020204" pitchFamily="34" charset="0"/>
              </a:rPr>
              <a:t>Representative GUS staining pattern concluded from the analyses of C1-71 lines 645, 647, 651, 653, 656, and 657 </a:t>
            </a:r>
          </a:p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Overnight staining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9AF673-C7AC-EBC5-1ADF-2836D62EA20D}"/>
              </a:ext>
            </a:extLst>
          </p:cNvPr>
          <p:cNvSpPr txBox="1"/>
          <p:nvPr/>
        </p:nvSpPr>
        <p:spPr>
          <a:xfrm>
            <a:off x="333854" y="1329251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Sink leaf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5C6DC-CF88-ECCB-63F5-D0E78977CBC6}"/>
              </a:ext>
            </a:extLst>
          </p:cNvPr>
          <p:cNvSpPr txBox="1"/>
          <p:nvPr/>
        </p:nvSpPr>
        <p:spPr>
          <a:xfrm>
            <a:off x="321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leaf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DCEABF-A10E-AE66-91AB-925338CC9A3C}"/>
              </a:ext>
            </a:extLst>
          </p:cNvPr>
          <p:cNvSpPr txBox="1"/>
          <p:nvPr/>
        </p:nvSpPr>
        <p:spPr>
          <a:xfrm>
            <a:off x="6093854" y="131894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Petiole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9CEF3-1482-B21B-3A3A-834F0A825F4A}"/>
              </a:ext>
            </a:extLst>
          </p:cNvPr>
          <p:cNvSpPr txBox="1"/>
          <p:nvPr/>
        </p:nvSpPr>
        <p:spPr>
          <a:xfrm>
            <a:off x="897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FFC5B6-B07C-2392-ED2A-7CADB22A0A19}"/>
              </a:ext>
            </a:extLst>
          </p:cNvPr>
          <p:cNvSpPr txBox="1"/>
          <p:nvPr/>
        </p:nvSpPr>
        <p:spPr>
          <a:xfrm>
            <a:off x="333854" y="522900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 Zoom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0B7E77-8718-0A70-2497-7B9FDF7D1956}"/>
              </a:ext>
            </a:extLst>
          </p:cNvPr>
          <p:cNvSpPr txBox="1"/>
          <p:nvPr/>
        </p:nvSpPr>
        <p:spPr>
          <a:xfrm>
            <a:off x="3213854" y="522899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Lower 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6EF250-C027-BF14-5510-ED3FDD8824BD}"/>
              </a:ext>
            </a:extLst>
          </p:cNvPr>
          <p:cNvSpPr txBox="1"/>
          <p:nvPr/>
        </p:nvSpPr>
        <p:spPr>
          <a:xfrm>
            <a:off x="6093854" y="5241765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Storage root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921D-EC56-6951-27FA-006DC5285854}"/>
              </a:ext>
            </a:extLst>
          </p:cNvPr>
          <p:cNvSpPr txBox="1"/>
          <p:nvPr/>
        </p:nvSpPr>
        <p:spPr>
          <a:xfrm>
            <a:off x="8973854" y="5228998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Fibrous root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D4F1B0-3DFE-E695-C3A7-697713A23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57" y="1619011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EBB5C-9EC9-0CDC-CF1E-599AFB8CA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359" y="1628467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D43547-5673-BF43-1CF1-9C8E638E1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854" y="1622613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EEB175-5184-BFFD-23A3-18C72B1B8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854" y="1616229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F8C50B-5DC1-062E-EF03-D6F08BD80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554" y="341901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3E30725-86B7-2566-76DC-3FB83C9F81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4554" y="3428995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43FC3A-AC49-3594-D09C-93290278B4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4554" y="3428996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573582F-1195-CA9C-D653-631D5F9B99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4554" y="3428997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5764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ACBA-100D-6E8E-68AC-E0956261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r Verbinder 3">
            <a:extLst>
              <a:ext uri="{FF2B5EF4-FFF2-40B4-BE49-F238E27FC236}">
                <a16:creationId xmlns:a16="http://schemas.microsoft.com/office/drawing/2014/main" id="{F7F7CA1C-EA16-AD55-8249-7C47450B0C37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bgerundetes Rechteck 4">
            <a:extLst>
              <a:ext uri="{FF2B5EF4-FFF2-40B4-BE49-F238E27FC236}">
                <a16:creationId xmlns:a16="http://schemas.microsoft.com/office/drawing/2014/main" id="{0754F538-7866-68BE-5BAD-E2846265A0C0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E4203BD2-FCA2-C0EC-6F83-5D40CC79AC4F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C1-71</a:t>
            </a:r>
            <a:r>
              <a:rPr lang="en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DE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pManes.17G027300::GUS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81BB0C-7BD9-6D50-E51B-70BD8138A039}"/>
              </a:ext>
            </a:extLst>
          </p:cNvPr>
          <p:cNvSpPr txBox="1"/>
          <p:nvPr/>
        </p:nvSpPr>
        <p:spPr>
          <a:xfrm>
            <a:off x="333854" y="760166"/>
            <a:ext cx="115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dirty="0">
                <a:latin typeface="Arial" panose="020B0604020202020204" pitchFamily="34" charset="0"/>
                <a:cs typeface="Arial" panose="020B0604020202020204" pitchFamily="34" charset="0"/>
              </a:rPr>
              <a:t>Representative GUS staining pattern concluded from the analyses of C1-71 lines 645, 647, 651, 653, 656, and 657 </a:t>
            </a:r>
          </a:p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Overnight staining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162679-A844-48C0-F201-C8F0886670AD}"/>
              </a:ext>
            </a:extLst>
          </p:cNvPr>
          <p:cNvSpPr txBox="1"/>
          <p:nvPr/>
        </p:nvSpPr>
        <p:spPr>
          <a:xfrm>
            <a:off x="333854" y="1329251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Sink leaf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8C77E-3036-FCD4-4331-8496DABAEEEB}"/>
              </a:ext>
            </a:extLst>
          </p:cNvPr>
          <p:cNvSpPr txBox="1"/>
          <p:nvPr/>
        </p:nvSpPr>
        <p:spPr>
          <a:xfrm>
            <a:off x="321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leaf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167F8F-0246-D2EB-6E4B-1334DBA38386}"/>
              </a:ext>
            </a:extLst>
          </p:cNvPr>
          <p:cNvSpPr txBox="1"/>
          <p:nvPr/>
        </p:nvSpPr>
        <p:spPr>
          <a:xfrm>
            <a:off x="6093854" y="131894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Petiole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669B1-CAA8-C8B2-A3E2-8ACE0854E9D3}"/>
              </a:ext>
            </a:extLst>
          </p:cNvPr>
          <p:cNvSpPr txBox="1"/>
          <p:nvPr/>
        </p:nvSpPr>
        <p:spPr>
          <a:xfrm>
            <a:off x="897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6C54E-18F9-DB8F-052F-8903A5EA0B0E}"/>
              </a:ext>
            </a:extLst>
          </p:cNvPr>
          <p:cNvSpPr txBox="1"/>
          <p:nvPr/>
        </p:nvSpPr>
        <p:spPr>
          <a:xfrm>
            <a:off x="333854" y="522900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 Zoom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5EB826-6599-5C52-9BBD-9F973418D844}"/>
              </a:ext>
            </a:extLst>
          </p:cNvPr>
          <p:cNvSpPr txBox="1"/>
          <p:nvPr/>
        </p:nvSpPr>
        <p:spPr>
          <a:xfrm>
            <a:off x="3213854" y="522899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Lower 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B213A0-6552-2FC7-5C1C-F241C112C69C}"/>
              </a:ext>
            </a:extLst>
          </p:cNvPr>
          <p:cNvSpPr txBox="1"/>
          <p:nvPr/>
        </p:nvSpPr>
        <p:spPr>
          <a:xfrm>
            <a:off x="6093854" y="5241765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Storage root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794C7E-0E34-384D-A159-C82A7D92F689}"/>
              </a:ext>
            </a:extLst>
          </p:cNvPr>
          <p:cNvSpPr txBox="1"/>
          <p:nvPr/>
        </p:nvSpPr>
        <p:spPr>
          <a:xfrm>
            <a:off x="8973854" y="5228998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Fibrous root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2ED4407-A847-0CFC-E0C0-C3501058C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33" y="161942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FD5EE9B-5C5F-53C4-1F26-444075BD9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733" y="161942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EDF90FF-5F4E-B2DC-EB5D-5A24FD9C4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975" y="161942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34D1D60-F74F-B48C-7041-354B349EC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854" y="161942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5005DC4-0CFB-5E17-740D-F8BE02C6A1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54" y="3425806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D5519DA-E85C-D7F2-CB69-0E96C3F7B2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3854" y="3425806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5BA4BFD-A135-56AF-96A6-958F77A2FD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3854" y="3425806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66B0A07-EA55-126C-E4FE-9685C47CDB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3854" y="3419422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02464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157</Words>
  <Application>Microsoft Macintosh PowerPoint</Application>
  <PresentationFormat>Widescreen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Zierer, Wolfgang</dc:creator>
  <cp:lastModifiedBy>Zierer, Wolfgang</cp:lastModifiedBy>
  <cp:revision>6</cp:revision>
  <dcterms:created xsi:type="dcterms:W3CDTF">2025-08-26T18:26:47Z</dcterms:created>
  <dcterms:modified xsi:type="dcterms:W3CDTF">2025-08-26T18:34:56Z</dcterms:modified>
</cp:coreProperties>
</file>