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5" r:id="rId2"/>
    <p:sldId id="276" r:id="rId3"/>
    <p:sldId id="277" r:id="rId4"/>
    <p:sldId id="27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3527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1278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79816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39001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0713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3970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0650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6900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7850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9217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7242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68947-BBF1-E441-A210-5B143EC498A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42545-3DFA-6545-9D9E-D5D1F39F5CA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2401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"/><Relationship Id="rId3" Type="http://schemas.openxmlformats.org/officeDocument/2006/relationships/image" Target="../media/image3.tif"/><Relationship Id="rId7" Type="http://schemas.openxmlformats.org/officeDocument/2006/relationships/image" Target="../media/image7.tif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if"/><Relationship Id="rId5" Type="http://schemas.openxmlformats.org/officeDocument/2006/relationships/image" Target="../media/image5.tif"/><Relationship Id="rId4" Type="http://schemas.openxmlformats.org/officeDocument/2006/relationships/image" Target="../media/image4.tif"/><Relationship Id="rId9" Type="http://schemas.openxmlformats.org/officeDocument/2006/relationships/image" Target="../media/image9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"/><Relationship Id="rId3" Type="http://schemas.openxmlformats.org/officeDocument/2006/relationships/image" Target="../media/image11.tif"/><Relationship Id="rId7" Type="http://schemas.openxmlformats.org/officeDocument/2006/relationships/image" Target="../media/image15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tif"/><Relationship Id="rId5" Type="http://schemas.openxmlformats.org/officeDocument/2006/relationships/image" Target="../media/image13.tif"/><Relationship Id="rId4" Type="http://schemas.openxmlformats.org/officeDocument/2006/relationships/image" Target="../media/image12.tif"/><Relationship Id="rId9" Type="http://schemas.openxmlformats.org/officeDocument/2006/relationships/image" Target="../media/image17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tif"/><Relationship Id="rId4" Type="http://schemas.openxmlformats.org/officeDocument/2006/relationships/image" Target="../media/image2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6D7BBB8A-3D7A-C9D3-E7DA-2AEDB25C99EA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B306B892-84E5-1CC6-82AA-7D601EBB75FF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1063D0B0-230E-CE3B-00A1-5A3C82395360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C1-70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pManes.09G047609::GUS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C4C5C7-6B78-71F3-F06B-7A56C8FDD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15" y="1028241"/>
            <a:ext cx="5400000" cy="540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CF1439-6665-D0EC-B10C-F2FA629A8104}"/>
              </a:ext>
            </a:extLst>
          </p:cNvPr>
          <p:cNvSpPr txBox="1"/>
          <p:nvPr/>
        </p:nvSpPr>
        <p:spPr>
          <a:xfrm>
            <a:off x="5835075" y="1028241"/>
            <a:ext cx="60194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</a:rPr>
              <a:t>Expectation based on expression data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in petiole and stem tissues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Cloning</a:t>
            </a: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2000bp upstream fragment of </a:t>
            </a:r>
            <a:r>
              <a:rPr lang="en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Manes.09G047609 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was used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Sequence was determined according to the reference genome AM560 (v.8.1)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including 5´UTR was cloned in front of GUS</a:t>
            </a:r>
            <a:r>
              <a:rPr lang="en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Plus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resulting in construct C1-70</a:t>
            </a:r>
          </a:p>
          <a:p>
            <a:pPr algn="just">
              <a:spcAft>
                <a:spcPts val="600"/>
              </a:spcAft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TTTCTTCTTCTTCTTCTTCTTCTTTTTCTTCTTCTTCTTCTTCTTCTTCTTCTTCCTACCCAGCAACTTTTTCTTCTTCTTCCTACCCAGCAACTTCTTCTTCTTCTTCTTCTTCTTCTTCTTCTTCTTCTTCTTCTTCTTCTTCTTCTTCTTCTTCTTCTTCTTCTTCTTCTTCTTCTGCAACGGGAGAAAGCATGAAAGAGAAAAAAAAAAAAAAGGAATTTCACATTAAGAGAAGGGTATTTCTGGAAAAAATTATCACCTCTCACTTTTGACTCTTTGACCAAACGGTTTAAATGAACGGAAGGACTGCGAAATTGGACGGAAGAGAAAGTGAGGGACTTAAGTGTTGGGTCGCCAAAATAGAGGGACAGAAGTGTTAATTACGTTAAACCTGAGGGACTAAGAAGTAATTTTCCCTAATAATAATAAGCATTCATATTTTTTTTTTATATTCGGGTTGTTTTTCTTTTTCTTTCTTTCTTTTTTTTTTTCTTAATTTTTAGTATGAATTGCTATATTTTTCATTACTTTGGATTTTCAAATTTCTCTTGAATGTCAGTTGTGGGTTTTGGATATTGCTGACAACAGTTTTTGCTTCATTCTTTTTTAATATGTATAATGATGGTTGTGGAATTAAATTCATGTGGTGCATAAGAAAAGGAAGATGAGTATCCAGATCTTTAAATTTTTTATCGTTGAATTGAATTAAAAAAAAATCGGGTTCGGTCGGGTTCGGGTATTATGCGGGTATTGTTAAACGGATTTGGAACGGGTACGGGTAATAAAATTAAAATACTAAACGGATTTGGGACGGGTTCGGAAATTTTATATATAATCGGATTCGAATTTGGGTACCCTCAATTTCACGGGTACCCTACCCGTTTACATCCCTAGACCAAATAGAAGTGAAATCCCTGCTCTAAAATTGAAAATAAATAGCTTATAAATAGGCTTTAGATTGCAGTAACTAACCAAAAAAACAACTCCTATAAAATAGGAAGCACCAAATCAATAACATAAAAATACTAAACCACTATCTTTTCAAAAATAAAAGTACTAAACCACTAATATAGAAAGAATGGTTAAATATAGGAGAAAATCACCAAGTACTACTGAATACAAGATCTGCACAAAACGGAAATTAATTAGTTACTGCTAACAATTTAAACCATTTCATTAATAATAAATTTTTATTAATTAGAGAAAAATAAATTAAATTCTTAAAATTAAATATTCATTTAAGTTCAATTTATATTAATTAATTTAATAGAATTAAAAATGATAATGAAATGAATAATAAGAAATATAAAATAGTAATTAAATTATTGATAATTTTATTGAATTAGAATTTTATTATGATGAAATTATTTTATTTATAATGAATTTAATTTTTAAAACACAAAAATAAGAGTGATAAAAAAATAAAAGAGTACAGAAGAGAATATCTAAAATAATTATATATTTTTTTTCTGATAACTTGAAAACCCACTACCCTAGGTTCAAGTAATTTCTTCTAAATAAATTTAAAATTGAATAATTTTATTTTTTTAAAAAATAAAAATTGAATAACTTTATTAAAACAACCTAAAATTGACCGATTAAAATAAACAATAAATTTATATTTGAGGACCATGGATAAAAATTGGGTAAGTGATAGAGTTTCCCCTTACGGATATTTTTCACGTGCGTAAACAGAAGTTCTGAATTATGGAAACCATGTCCCAGTGTGAGTACCTATCCGTTTCAAGTTTGATTCAGGTGTCTATATAAATCCCGAAAAAGCGCTAACTGACACAGCCACCAGTACGACGACGACTGATTTTTTGAAAAAAGGACGACCCCAGAGTCATTCCCACCACCAACTCCTAAAGCCTGACCGCCGACAAATTACAAAAACGCAATATTTACACTCCTAAGCTCCCCATTTCCATCAGCAGCCAGACAACACTCCTACAACGACAACCACGAAACACAGCGCCTCTCTCTCAGTCCCCGA</a:t>
            </a:r>
            <a:endParaRPr lang="en-DE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endParaRPr lang="en-DE" sz="1600" u="sng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0087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5A795B-910B-A4E1-C820-292D43072648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C1-70 lines 582, 583, 584, 585, and 587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Overnight staining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A05AF8-5DB1-9629-8717-82CB6432D595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2B08EF-4ED6-8999-0826-0E883ED6F833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D46CA-8275-7067-7E8F-635332F17408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4770CA-687E-3F17-36F8-48B1F04CF0D7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B9A5D-3EAA-440E-F1F5-D73CEDF3B618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8051E-DCD7-EA76-2EB0-7055BFBF162B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2C15C6-AF88-47A9-9FFA-E4737D5D6969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58EE1-2F43-2DA3-8FCF-823822EC3E52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cxnSp>
        <p:nvCxnSpPr>
          <p:cNvPr id="11" name="Gerader Verbinder 3">
            <a:extLst>
              <a:ext uri="{FF2B5EF4-FFF2-40B4-BE49-F238E27FC236}">
                <a16:creationId xmlns:a16="http://schemas.microsoft.com/office/drawing/2014/main" id="{A6C3B422-593A-8896-7517-38CDC6818F15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bgerundetes Rechteck 4">
            <a:extLst>
              <a:ext uri="{FF2B5EF4-FFF2-40B4-BE49-F238E27FC236}">
                <a16:creationId xmlns:a16="http://schemas.microsoft.com/office/drawing/2014/main" id="{F601B0B2-3472-8BE6-BC39-6991F78170DB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id="{D59D974A-54B7-039D-79ED-38216AD1FFE0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C1-70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pManes.09G047609::GUS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72B74B2-50F4-774A-DFAF-5540680F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40" y="1606249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0A1258F-4F31-DE03-E60A-CFE8815CA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840" y="1606249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83C874-DCF8-301B-D441-06590AFC7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61901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51DC359-96DA-43DC-91B5-BD0BBCA39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12632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A75CF15-A5FF-A42A-1EBE-64219AADB7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16233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09CCA10-AE93-3696-9691-08728FD7B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4" y="3416232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C14713B-1361-99B0-C6A3-1AC9F481C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2715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E1D6928-7C0B-5F62-2E89-9CF7EA5E6D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2539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8604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9DF81-FBC4-3316-FBA1-FB446EC07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31E835-297C-0ACD-5F8B-B061A95B9BE0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C1-70 lines 582, 583, 584, 585, and 587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7820F2-EC7E-EE06-AB6A-DDB39CABB6ED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68BCEC-D29A-36B1-7878-2B494B367800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F88D9E-1D32-C9F1-C2A4-5D9B37DCF27C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2BF27-9AE1-712B-3DBA-A2077EA3EBBB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18982-FD67-6306-FBCC-5FE2FC4B904D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D584AF-B998-C7C1-09BF-EA8B1230A55F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638723-4F51-B3A9-7850-97C60E706CE6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90E580-22B0-325A-73E5-F7A6908573CD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cxnSp>
        <p:nvCxnSpPr>
          <p:cNvPr id="11" name="Gerader Verbinder 3">
            <a:extLst>
              <a:ext uri="{FF2B5EF4-FFF2-40B4-BE49-F238E27FC236}">
                <a16:creationId xmlns:a16="http://schemas.microsoft.com/office/drawing/2014/main" id="{E1AA1A55-BF38-7735-D225-DB6F9C3A9F69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bgerundetes Rechteck 4">
            <a:extLst>
              <a:ext uri="{FF2B5EF4-FFF2-40B4-BE49-F238E27FC236}">
                <a16:creationId xmlns:a16="http://schemas.microsoft.com/office/drawing/2014/main" id="{1CAFBBCF-F260-FDE0-685F-163E37A5A01C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id="{20D7B15D-5EF5-2DFE-7070-1D31CCB3AE71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C1-70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pManes.09G047609::GUS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65FED1-4725-38A8-B9B6-2AD15755A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17624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F719CC-457F-92D2-0210-E7F01EE4B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29513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D1513F3-55E0-246F-5BCA-F283AC9B2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629512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674FD6-1683-614E-50D8-52D1A6DAA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2925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97F6530-6314-EF0E-BD8D-64A646B92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2899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F9AEDF0-E803-4182-2C81-667BFBA767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4" y="342925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1204D8F-9DE6-F49C-DBE1-9022ECF929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35381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D1278B5-8718-252B-12C7-8BDE44464C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4176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9345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BAFF74-6925-373E-8031-F769137BB338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C1-70 lines 582, 583, 584, 585, and 587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</a:t>
            </a:r>
          </a:p>
        </p:txBody>
      </p:sp>
      <p:cxnSp>
        <p:nvCxnSpPr>
          <p:cNvPr id="3" name="Gerader Verbinder 3">
            <a:extLst>
              <a:ext uri="{FF2B5EF4-FFF2-40B4-BE49-F238E27FC236}">
                <a16:creationId xmlns:a16="http://schemas.microsoft.com/office/drawing/2014/main" id="{69EF74C0-9AAF-AD8B-0E3E-ABF9683565B9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bgerundetes Rechteck 4">
            <a:extLst>
              <a:ext uri="{FF2B5EF4-FFF2-40B4-BE49-F238E27FC236}">
                <a16:creationId xmlns:a16="http://schemas.microsoft.com/office/drawing/2014/main" id="{B843A402-712D-A20A-2BF0-419F4480388D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feld 5">
            <a:extLst>
              <a:ext uri="{FF2B5EF4-FFF2-40B4-BE49-F238E27FC236}">
                <a16:creationId xmlns:a16="http://schemas.microsoft.com/office/drawing/2014/main" id="{69208CF2-CF1C-7E35-7F62-75B66B5DA5DF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C1-70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pManes.09G047609::GUS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BC8FEE-DD54-FCD0-FECC-3FAF1D78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5990D2-4859-4D48-3DF7-E1024DB0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862183-436C-3A9F-A204-577C2B0C5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B8066A-9C09-8EC1-C85B-FC3BE640D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A77F2E-B409-BE1C-EC35-399952920210}"/>
              </a:ext>
            </a:extLst>
          </p:cNvPr>
          <p:cNvSpPr txBox="1"/>
          <p:nvPr/>
        </p:nvSpPr>
        <p:spPr>
          <a:xfrm>
            <a:off x="333854" y="2252001"/>
            <a:ext cx="1152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Eppidermis/Cortex activity in stem and storage root</a:t>
            </a:r>
          </a:p>
        </p:txBody>
      </p:sp>
    </p:spTree>
    <p:extLst>
      <p:ext uri="{BB962C8B-B14F-4D97-AF65-F5344CB8AC3E}">
        <p14:creationId xmlns:p14="http://schemas.microsoft.com/office/powerpoint/2010/main" val="387659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192</Words>
  <Application>Microsoft Macintosh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Zierer, Wolfgang</dc:creator>
  <cp:lastModifiedBy>Zierer, Wolfgang</cp:lastModifiedBy>
  <cp:revision>8</cp:revision>
  <dcterms:created xsi:type="dcterms:W3CDTF">2025-08-26T18:13:47Z</dcterms:created>
  <dcterms:modified xsi:type="dcterms:W3CDTF">2025-08-26T18:25:27Z</dcterms:modified>
</cp:coreProperties>
</file>