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204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3918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4870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270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57462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026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79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488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5078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108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718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C25D-E929-644E-AB54-C3EC7590A4F3}" type="datetimeFigureOut">
              <a:rPr lang="en-DE" smtClean="0"/>
              <a:t>26.08.25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8E94-E946-AB4C-9BDA-D67B182ED98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538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"/><Relationship Id="rId3" Type="http://schemas.openxmlformats.org/officeDocument/2006/relationships/image" Target="../media/image4.tif"/><Relationship Id="rId7" Type="http://schemas.openxmlformats.org/officeDocument/2006/relationships/image" Target="../media/image8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tif"/><Relationship Id="rId5" Type="http://schemas.openxmlformats.org/officeDocument/2006/relationships/image" Target="../media/image6.tif"/><Relationship Id="rId4" Type="http://schemas.openxmlformats.org/officeDocument/2006/relationships/image" Target="../media/image5.tif"/><Relationship Id="rId9" Type="http://schemas.openxmlformats.org/officeDocument/2006/relationships/image" Target="../media/image10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"/><Relationship Id="rId3" Type="http://schemas.openxmlformats.org/officeDocument/2006/relationships/image" Target="../media/image12.tif"/><Relationship Id="rId7" Type="http://schemas.openxmlformats.org/officeDocument/2006/relationships/image" Target="../media/image16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if"/><Relationship Id="rId5" Type="http://schemas.openxmlformats.org/officeDocument/2006/relationships/image" Target="../media/image14.tif"/><Relationship Id="rId4" Type="http://schemas.openxmlformats.org/officeDocument/2006/relationships/image" Target="../media/image13.tif"/><Relationship Id="rId9" Type="http://schemas.openxmlformats.org/officeDocument/2006/relationships/image" Target="../media/image1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C25EC-C4B8-28BB-63E8-0E81A1264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2AC88F83-75D0-02AB-32DD-6F13B3FFBBBA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44534112-7947-ABD4-A27F-884F6A3EE00A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060ECB-635A-48E1-63CA-D50081EE5597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C1-69_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pManes.03G057900::GUS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pMeCCD1::GUS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71EDC0F-761A-5332-4EA9-58456631B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933" y="1018409"/>
            <a:ext cx="5400000" cy="540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D574C1-038A-D7A2-0797-503907D1F275}"/>
              </a:ext>
            </a:extLst>
          </p:cNvPr>
          <p:cNvSpPr txBox="1"/>
          <p:nvPr/>
        </p:nvSpPr>
        <p:spPr>
          <a:xfrm>
            <a:off x="5835075" y="1028241"/>
            <a:ext cx="601948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DE" sz="1600" u="sng" dirty="0">
                <a:latin typeface="Arial" panose="020B0604020202020204" pitchFamily="34" charset="0"/>
                <a:cs typeface="Arial" panose="020B0604020202020204" pitchFamily="34" charset="0"/>
              </a:rPr>
              <a:t>Expectation based on expression data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Promoter activity was expected in fibrous roots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endParaRPr lang="en-DE" sz="1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just">
              <a:spcAft>
                <a:spcPts val="600"/>
              </a:spcAft>
            </a:pPr>
            <a:r>
              <a:rPr lang="en-DE" sz="1600" u="sng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Cloning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 2000bp upstream fragment of </a:t>
            </a:r>
            <a:r>
              <a:rPr lang="en-DE" sz="1600" i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Manes.03G057900 </a:t>
            </a: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was used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Sequence was determined according to the reference genome AM560 (v.8.1)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Promoter including 5´UTR was cloned in front of GUS</a:t>
            </a:r>
            <a:r>
              <a:rPr lang="en-DE" sz="160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Plus</a:t>
            </a:r>
            <a:r>
              <a:rPr lang="en-DE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, resulting in construct C1-69</a:t>
            </a:r>
          </a:p>
          <a:p>
            <a:pPr algn="just">
              <a:spcAft>
                <a:spcPts val="600"/>
              </a:spcAft>
            </a:pPr>
            <a:r>
              <a:rPr lang="en-GB" sz="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ATAGCAGTTCATAATTTGATTTCAATAAAACAACAGATAATTTATCTTTTATATATTCTTTCTAACAAATATATTTGTGAATGATATTTAGCTGCAATGCGTAATATTCTCTAATCAAATTTTATTTTTTCATGAGTTATAGTAAAATAAACTTTTCTACCATAAAATTTTACTCAGTTTTTTCAAACTTTTTACTTTTATTTTTTAGAAATGTATATTCTGGAGATATTTAGAAGTTTTGATAGAGTGAAGATAGAGATTTTAAAAATTTTTAAAAATTTTCTAAAAATTTATTTTAAGAAACATTAATATCTCTTAAATATTAGTTCTAGATTTTTAAATATTAAATTTTTTATTTGAAATTAAAATTTTCATAATTTATTTATTTTTAATAATTCTCTTATTTAAAATAAAAAAATTAATTCTGTTTAATTTAAAATTTTTCATTTTATAAATTTATTAAAAATTTATTTAATTTTTTTTTCAATCCACATAAACCTCTGATTACTTTAACAATATTTCTTTCCAAACAAGGGATAGTAGACAACGAATTTTACAATAACTAATGTTAAACCTATTAACCACGACATGAATCCGTTGCTAAAAACAAGCATAATGTTTTAAAAGGTAAAATGTTTAATACGGTATAATTTTAAGATTAATTACATATTTAGCCACATTTGTCTTTATGCTGATGGTAATGACCAAGGTTTGATACCCTTGTTTAGATCGCTGTTGTGGAGAATCAATTAAAGATACTAACTCAAGTCCTTGGATCATTATCTGCTTAGCTTATCTTTCGTCATTTTATAATCAATATTTATAACAACTAGACTGCCTTCGTGTCACGAAAGATATTTTTTGGAAATATTTTTTATATTTTTTAATATTTAAAAAATTAATAAATGAAAAATATTTTTTTTCTCGAAGTTATTATTGTTCAATTGGTGTTCCATCCATGTCATCATATGATAAAATAAAAATATATTAAGTATCACATGCCATTCATGTGATAAAATATCCATCAATATCAATAATTAATGAATTAAAAATTTAATTTAGTTATTCTTTTTATTAATTTTCTTATGATTTAAAGTTAAAATTTTATTTTTTAATTAAAATTTTATTTGTAAATAAAATTAAAATTATGTATGATTTTATAAAAATTTATTTAAATTATTTTTTAAAAAATTTATAATTTCAAATGAAATCTAAATAAACACTTAATAATTAAAAACATTAAGCTATTAATGCATTTTATTTTAATTTTATCTTTTAAAATATTTTATCAATTTAATTTTACTATTTAATTATTAATTAATTGTTTTGATTTATATTAATTAAATCAATTAACAAATAACAATACATCAATTTTTTTAACATAAAATATTTATAACTTATCGAAAGGCTCTATATATATAATAAAAGATTTTATAAAATTAAAAATCTCAAATTAATTTTAGTAATTTTAAATTTAAATATATCTAATTGCTAAAACTAAAAAATAATATTAAATTTAAGAGTTTTTTAATTGAATTAAAATTTTAGATTTTTTAATCTCAGGCTTAAATGAAAGTCAAAGGGAGAGCTAATTGAAAATTTTTAAATAAAATGTATTCTAATAAATAAATAAATAAATAATCAAATTGAAGATTGCAATTTCATCTTTTTCCGCTGGTCCAACTTCACTCGAGCTGCTCGAATATTCTCTTTCAACTCTGCCATATTAACTGTCTAAAAATTAAATAAAATACTCTTAGAAGTTTTTTTTTTTTTTCATCCTCAATTTGATTATTATTATAATTATTATTATTATAATAATAATAATAATTATTATTATTATTATTATTATTATTGCAGTTATGTGATAGGACATGTCCAAGAAAGAACTCACACCTTAATCTTTCCTATAAATCTCATAAATAGATAAGCTTTCATGAATGCCAGTCGCTGCTACACAGAAAATTAAATAGTAGGGGAGGAAATTAAGAAGAGTAAA</a:t>
            </a:r>
            <a:endParaRPr lang="en-DE" sz="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9092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06EBAAA-BADD-B0B0-32E1-E5859ECFBB2F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35A1CA64-B4D6-796B-3A44-8083838C5164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05AF131-C1E9-B187-6951-9729C50FCB3D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C1-69_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pManes.03G057900::GUS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pMeCCD1::GUS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847989-A03A-9320-D5B9-AD18E5F97AE4}"/>
              </a:ext>
            </a:extLst>
          </p:cNvPr>
          <p:cNvSpPr txBox="1"/>
          <p:nvPr/>
        </p:nvSpPr>
        <p:spPr>
          <a:xfrm>
            <a:off x="333854" y="760166"/>
            <a:ext cx="115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dirty="0">
                <a:latin typeface="Arial" panose="020B0604020202020204" pitchFamily="34" charset="0"/>
                <a:cs typeface="Arial" panose="020B0604020202020204" pitchFamily="34" charset="0"/>
              </a:rPr>
              <a:t>Representative GUS staining pattern concluded from the analyses of C1-69 lines 659, 660, 661, 662, 664, 668, 670, 672, and 673</a:t>
            </a:r>
          </a:p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Overnight staining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F25F4-9A08-7ACA-F79D-69268C3EAAB4}"/>
              </a:ext>
            </a:extLst>
          </p:cNvPr>
          <p:cNvSpPr txBox="1"/>
          <p:nvPr/>
        </p:nvSpPr>
        <p:spPr>
          <a:xfrm>
            <a:off x="333854" y="1329251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Sink leaf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787DE4-5085-CE93-3258-33F3787F0727}"/>
              </a:ext>
            </a:extLst>
          </p:cNvPr>
          <p:cNvSpPr txBox="1"/>
          <p:nvPr/>
        </p:nvSpPr>
        <p:spPr>
          <a:xfrm>
            <a:off x="321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leaf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074BB3-B244-881A-ACFE-5C823B20D1D1}"/>
              </a:ext>
            </a:extLst>
          </p:cNvPr>
          <p:cNvSpPr txBox="1"/>
          <p:nvPr/>
        </p:nvSpPr>
        <p:spPr>
          <a:xfrm>
            <a:off x="6093854" y="131894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Petiole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355B0-4175-8028-D31D-8D6980D51E96}"/>
              </a:ext>
            </a:extLst>
          </p:cNvPr>
          <p:cNvSpPr txBox="1"/>
          <p:nvPr/>
        </p:nvSpPr>
        <p:spPr>
          <a:xfrm>
            <a:off x="897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8E443-6956-66AC-E31D-B19B494409F8}"/>
              </a:ext>
            </a:extLst>
          </p:cNvPr>
          <p:cNvSpPr txBox="1"/>
          <p:nvPr/>
        </p:nvSpPr>
        <p:spPr>
          <a:xfrm>
            <a:off x="333854" y="522900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Middle 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4D8008-24E1-BF80-E618-13D8FF041E26}"/>
              </a:ext>
            </a:extLst>
          </p:cNvPr>
          <p:cNvSpPr txBox="1"/>
          <p:nvPr/>
        </p:nvSpPr>
        <p:spPr>
          <a:xfrm>
            <a:off x="3213854" y="522899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Lower stem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C3C083-460F-9868-206F-2F0B163CFA5B}"/>
              </a:ext>
            </a:extLst>
          </p:cNvPr>
          <p:cNvSpPr txBox="1"/>
          <p:nvPr/>
        </p:nvSpPr>
        <p:spPr>
          <a:xfrm>
            <a:off x="6093854" y="5241765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Storage root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CD5E99-DF60-E341-501F-761C671CC6C0}"/>
              </a:ext>
            </a:extLst>
          </p:cNvPr>
          <p:cNvSpPr txBox="1"/>
          <p:nvPr/>
        </p:nvSpPr>
        <p:spPr>
          <a:xfrm>
            <a:off x="8973854" y="5228998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Fibrous root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7AA052-C921-E668-1DD6-2314E659A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24" y="16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C62840-8541-3720-D888-85789CAC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024" y="16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E0346B-79AD-E4AC-0997-6ED022147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024" y="16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0ACEC5-3068-3110-6286-C93D391AA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854" y="16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82CE32-3C16-9F2C-C1A4-3EFA976C83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024" y="34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D5D16A-590D-C789-D3E8-96E51F5994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8939" y="34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18589C-A936-7F42-6FA1-304E3670C4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8939" y="34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854434-2330-8707-FEFD-1BB96F06C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6243" y="3416231"/>
            <a:ext cx="2880000" cy="180000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87027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08816-7E9C-7AE6-72A4-9DD6E9C8D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6332EE35-419B-378C-8B6E-85C62B8CC0FC}"/>
              </a:ext>
            </a:extLst>
          </p:cNvPr>
          <p:cNvCxnSpPr/>
          <p:nvPr/>
        </p:nvCxnSpPr>
        <p:spPr>
          <a:xfrm flipH="1">
            <a:off x="337437" y="395697"/>
            <a:ext cx="11520000" cy="0"/>
          </a:xfrm>
          <a:prstGeom prst="line">
            <a:avLst/>
          </a:prstGeom>
          <a:ln w="254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2F7D7C19-1DAE-9FD6-3EDE-2D7E99537000}"/>
              </a:ext>
            </a:extLst>
          </p:cNvPr>
          <p:cNvSpPr/>
          <p:nvPr/>
        </p:nvSpPr>
        <p:spPr>
          <a:xfrm>
            <a:off x="1062507" y="128786"/>
            <a:ext cx="10071279" cy="52159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BF06F02-1D03-A45B-C0C2-2E2CFC0318A9}"/>
              </a:ext>
            </a:extLst>
          </p:cNvPr>
          <p:cNvSpPr txBox="1"/>
          <p:nvPr/>
        </p:nvSpPr>
        <p:spPr>
          <a:xfrm>
            <a:off x="1058214" y="202565"/>
            <a:ext cx="1007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C1-69_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pManes.03G057900::GUS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_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pMeCCD1::GUS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76B000-FF85-C49E-5591-321486040CB2}"/>
              </a:ext>
            </a:extLst>
          </p:cNvPr>
          <p:cNvSpPr txBox="1"/>
          <p:nvPr/>
        </p:nvSpPr>
        <p:spPr>
          <a:xfrm>
            <a:off x="333854" y="760166"/>
            <a:ext cx="115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dirty="0">
                <a:latin typeface="Arial" panose="020B0604020202020204" pitchFamily="34" charset="0"/>
                <a:cs typeface="Arial" panose="020B0604020202020204" pitchFamily="34" charset="0"/>
              </a:rPr>
              <a:t>Representative GUS staining pattern concluded from the analyses of C1-69 lines 659, 660, 661, 662, 664, 668, 670, 672, and 673</a:t>
            </a:r>
          </a:p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1h staining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8C54BD-E5C6-B029-A76C-A48DE325A04E}"/>
              </a:ext>
            </a:extLst>
          </p:cNvPr>
          <p:cNvSpPr txBox="1"/>
          <p:nvPr/>
        </p:nvSpPr>
        <p:spPr>
          <a:xfrm>
            <a:off x="333854" y="1329251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Sink leaf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6F9031-FB19-2E4F-9890-09A6BA7102A2}"/>
              </a:ext>
            </a:extLst>
          </p:cNvPr>
          <p:cNvSpPr txBox="1"/>
          <p:nvPr/>
        </p:nvSpPr>
        <p:spPr>
          <a:xfrm>
            <a:off x="321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leaf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959B5A-C4AD-2448-083B-08F3619671D9}"/>
              </a:ext>
            </a:extLst>
          </p:cNvPr>
          <p:cNvSpPr txBox="1"/>
          <p:nvPr/>
        </p:nvSpPr>
        <p:spPr>
          <a:xfrm>
            <a:off x="6093854" y="131894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Petiole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CA6A5-0C55-AA8A-C8F8-3851D5C74848}"/>
              </a:ext>
            </a:extLst>
          </p:cNvPr>
          <p:cNvSpPr txBox="1"/>
          <p:nvPr/>
        </p:nvSpPr>
        <p:spPr>
          <a:xfrm>
            <a:off x="8973854" y="131895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Upper 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4A6241-9414-4C28-3438-222724C8AD9C}"/>
              </a:ext>
            </a:extLst>
          </p:cNvPr>
          <p:cNvSpPr txBox="1"/>
          <p:nvPr/>
        </p:nvSpPr>
        <p:spPr>
          <a:xfrm>
            <a:off x="333854" y="5229000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Middle 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BAC28-2701-5D4A-F7D3-BB71D9E259AD}"/>
              </a:ext>
            </a:extLst>
          </p:cNvPr>
          <p:cNvSpPr txBox="1"/>
          <p:nvPr/>
        </p:nvSpPr>
        <p:spPr>
          <a:xfrm>
            <a:off x="3213854" y="5228999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Lower stem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DE318C-A980-81C1-FCAF-FD7F8CD11758}"/>
              </a:ext>
            </a:extLst>
          </p:cNvPr>
          <p:cNvSpPr txBox="1"/>
          <p:nvPr/>
        </p:nvSpPr>
        <p:spPr>
          <a:xfrm>
            <a:off x="6093854" y="5241765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Storage root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D7313B-19C8-239A-B676-698EE8DFE964}"/>
              </a:ext>
            </a:extLst>
          </p:cNvPr>
          <p:cNvSpPr txBox="1"/>
          <p:nvPr/>
        </p:nvSpPr>
        <p:spPr>
          <a:xfrm>
            <a:off x="8973854" y="5228998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200" b="1" dirty="0">
                <a:latin typeface="Arial" panose="020B0604020202020204" pitchFamily="34" charset="0"/>
                <a:cs typeface="Arial" panose="020B0604020202020204" pitchFamily="34" charset="0"/>
              </a:rPr>
              <a:t>Fibrous root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FCDA7A-3684-41A9-2603-C2970CAAB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54" y="1626530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94B9DCE-F0AA-A4D5-C02D-C4298535F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854" y="1616551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AAE329-46A9-7A37-0B1A-31FDA1950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854" y="1626530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DA0044F-387B-990B-C8E6-CB46F8A55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854" y="1639296"/>
            <a:ext cx="2879998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131840-1257-E0AF-A372-540C9F9F7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54" y="3435793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AD180AB-14C8-8C8D-D9AA-587A69BCEC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3854" y="3435793"/>
            <a:ext cx="2880000" cy="1802344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233D567-3951-B701-5BC1-C59269A32F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3854" y="3428059"/>
            <a:ext cx="2880000" cy="1800000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4B49204-C56F-999B-1C14-5DA96B554B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3853" y="3435793"/>
            <a:ext cx="2879999" cy="1789739"/>
          </a:xfrm>
          <a:prstGeom prst="rect">
            <a:avLst/>
          </a:prstGeom>
          <a:ln w="12700"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72230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</TotalTime>
  <Words>179</Words>
  <Application>Microsoft Macintosh PowerPoint</Application>
  <PresentationFormat>Widescreen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Zierer, Wolfgang</dc:creator>
  <cp:lastModifiedBy>Zierer, Wolfgang</cp:lastModifiedBy>
  <cp:revision>8</cp:revision>
  <dcterms:created xsi:type="dcterms:W3CDTF">2025-08-26T17:54:25Z</dcterms:created>
  <dcterms:modified xsi:type="dcterms:W3CDTF">2025-08-26T18:12:57Z</dcterms:modified>
</cp:coreProperties>
</file>