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2" r:id="rId2"/>
    <p:sldId id="257" r:id="rId3"/>
    <p:sldId id="284" r:id="rId4"/>
    <p:sldId id="28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BB20-B05D-F046-B545-147C7F019A41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E92C-C756-3340-A4A8-6C0A2D8445C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02295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BB20-B05D-F046-B545-147C7F019A41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E92C-C756-3340-A4A8-6C0A2D8445C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8546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BB20-B05D-F046-B545-147C7F019A41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E92C-C756-3340-A4A8-6C0A2D8445C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81566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BB20-B05D-F046-B545-147C7F019A41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E92C-C756-3340-A4A8-6C0A2D8445C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92821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BB20-B05D-F046-B545-147C7F019A41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E92C-C756-3340-A4A8-6C0A2D8445C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20904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BB20-B05D-F046-B545-147C7F019A41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E92C-C756-3340-A4A8-6C0A2D8445C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34792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BB20-B05D-F046-B545-147C7F019A41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E92C-C756-3340-A4A8-6C0A2D8445C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72202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BB20-B05D-F046-B545-147C7F019A41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E92C-C756-3340-A4A8-6C0A2D8445C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21553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BB20-B05D-F046-B545-147C7F019A41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E92C-C756-3340-A4A8-6C0A2D8445C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03940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BB20-B05D-F046-B545-147C7F019A41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E92C-C756-3340-A4A8-6C0A2D8445C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16878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BB20-B05D-F046-B545-147C7F019A41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E92C-C756-3340-A4A8-6C0A2D8445C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74125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8BB20-B05D-F046-B545-147C7F019A41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FE92C-C756-3340-A4A8-6C0A2D8445C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114635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"/><Relationship Id="rId3" Type="http://schemas.openxmlformats.org/officeDocument/2006/relationships/image" Target="../media/image6.tif"/><Relationship Id="rId7" Type="http://schemas.openxmlformats.org/officeDocument/2006/relationships/image" Target="../media/image10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if"/><Relationship Id="rId5" Type="http://schemas.openxmlformats.org/officeDocument/2006/relationships/image" Target="../media/image8.tif"/><Relationship Id="rId4" Type="http://schemas.openxmlformats.org/officeDocument/2006/relationships/image" Target="../media/image7.tif"/><Relationship Id="rId9" Type="http://schemas.openxmlformats.org/officeDocument/2006/relationships/image" Target="../media/image12.t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"/><Relationship Id="rId3" Type="http://schemas.openxmlformats.org/officeDocument/2006/relationships/image" Target="../media/image14.tif"/><Relationship Id="rId7" Type="http://schemas.openxmlformats.org/officeDocument/2006/relationships/image" Target="../media/image18.tif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tif"/><Relationship Id="rId5" Type="http://schemas.openxmlformats.org/officeDocument/2006/relationships/image" Target="../media/image16.tif"/><Relationship Id="rId4" Type="http://schemas.openxmlformats.org/officeDocument/2006/relationships/image" Target="../media/image15.tif"/><Relationship Id="rId9" Type="http://schemas.openxmlformats.org/officeDocument/2006/relationships/image" Target="../media/image20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"/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8EAD8-66C1-BA80-8E7F-AFADF5119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3">
            <a:extLst>
              <a:ext uri="{FF2B5EF4-FFF2-40B4-BE49-F238E27FC236}">
                <a16:creationId xmlns:a16="http://schemas.microsoft.com/office/drawing/2014/main" id="{B12E78F1-AAEE-6C65-C3C7-7636F9A40A7E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bgerundetes Rechteck 4">
            <a:extLst>
              <a:ext uri="{FF2B5EF4-FFF2-40B4-BE49-F238E27FC236}">
                <a16:creationId xmlns:a16="http://schemas.microsoft.com/office/drawing/2014/main" id="{DD0D8C19-8220-C2E5-21FB-A0B065552E5F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0D3EC685-F3D4-67F2-F047-A5F574601B9A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C1-68</a:t>
            </a:r>
            <a:r>
              <a:rPr lang="en-DE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_pManes.09G126100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44592C8-6186-50ED-C770-FF607C6585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6083" y="1029073"/>
            <a:ext cx="5400000" cy="540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FF3FA32-1B0C-1D47-E686-F40117BE22BE}"/>
              </a:ext>
            </a:extLst>
          </p:cNvPr>
          <p:cNvSpPr/>
          <p:nvPr/>
        </p:nvSpPr>
        <p:spPr>
          <a:xfrm>
            <a:off x="888849" y="1283755"/>
            <a:ext cx="2906402" cy="29064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EC9A75B-6B99-E6D6-1A53-F37DC89680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2218" y="1283755"/>
            <a:ext cx="2880000" cy="288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41316E-6805-9B31-51D8-77D48BC5CBFD}"/>
              </a:ext>
            </a:extLst>
          </p:cNvPr>
          <p:cNvSpPr txBox="1"/>
          <p:nvPr/>
        </p:nvSpPr>
        <p:spPr>
          <a:xfrm>
            <a:off x="5835075" y="1028241"/>
            <a:ext cx="6019488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DE" sz="1600" u="sng" dirty="0">
                <a:latin typeface="Arial" panose="020B0604020202020204" pitchFamily="34" charset="0"/>
                <a:cs typeface="Arial" panose="020B0604020202020204" pitchFamily="34" charset="0"/>
              </a:rPr>
              <a:t>Expectation based on expression data</a:t>
            </a:r>
            <a:endParaRPr lang="en-DE" sz="1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Promoter activity was expected in storage root (cambium)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endParaRPr lang="en-DE" sz="1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algn="just">
              <a:spcAft>
                <a:spcPts val="600"/>
              </a:spcAft>
            </a:pPr>
            <a:r>
              <a:rPr lang="en-DE" sz="1600" u="sng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Cloning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 2000bp upstream fragment of </a:t>
            </a:r>
            <a:r>
              <a:rPr lang="en-DE" sz="1600" i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Manes.09G126100 </a:t>
            </a: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was used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Sequence was determined according to the reference genome AM560 (v.8.1)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Promoter including 5´UTR was cloned in front of GUS</a:t>
            </a:r>
            <a:r>
              <a:rPr lang="en-DE" sz="1600" baseline="-25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Plus</a:t>
            </a: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, resulting in construct C1-68</a:t>
            </a:r>
          </a:p>
          <a:p>
            <a:pPr algn="just">
              <a:spcAft>
                <a:spcPts val="600"/>
              </a:spcAft>
            </a:pPr>
            <a:r>
              <a:rPr lang="en-GB" sz="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TACTCCATTCTTTTTTATTTTCTTCTAATGAATTTATTGAAATAATCTGAACTGATTTTTTTAGGTTGATTGACATATTAATCTATAATAAAAAAAAATTGTAATTAATTTCATATAAAATAAAATATAATTCATATATAAATAACTTAATTTAATTTATGTGAGAAAATAAAGAAAATTATATGTTGTTAGTTGTCTCCACAGTAGATAAGAAATAAAAAAAATCATGAAGTTTGAGTGCTCTCCACAACAAATTGATACCTCCTCAAATTTTATTTATTATTTTTTTATAGACATATTAATTTAATTTAAAATAATATTACAATATAGATTATGAGTTCAAATTCTATATGAAGTAGGATTTTTTAATTCAATATAAAATAAATTATTTATACGTACTATCCTGACGTAAATAGATTTCTATCAAATTATGAGTCTAAATTTTATATAGAGTAGGATTTTCTTGATTCAACATAATAAATTATTTATAATATTATATAGATATTAATTAATTAATTATAAATAATTTAAGGATATTTTTAATGATTTTGCTTTGATTTTTATTATTTTTTTAATGATTTTGCTTCGATTTTTATTTAATTTTTAAGCGATTATAATTATAATTTTTATTATTAAGTGGTTATAATAAATATAGAACGGTTGTCACAATAAATAAAATAAATAAAGATTGTTAAAAAAATAAATAAAGAATAAATTAATTCCTACAATATAAAAGTGAGTGAGTGAGTATTCTGTTCCCCAATCGTCAGTTTAAAAAAAAAAAAACTTTATGTTTCTAAAAATAAAATTTATTAAAATTTTTTATTAAGATTTTCTATTATTAATTAATTGTACATTTAATCAAATTAGCGTATAATATCAATTTATATTCATATATGAGTAAGTTTTTACAATTTTTTATATTAAATTTCATTTATTTATTTATTGTAATTTTTATTTTCAATACATATAGATTTTATAAGTATTCTGTAAAAATTATAAATCAAATAATACTGAAATTACAGAAAAAAAAAAAAGAAAAGAAAATTTAGTTTTTAATTAATTGATGATCACCCCTTTCATCCTACCTTCCCAATTCACTAATATTTTAAGTATACATTCTTATTTGATTAACGATTAAACTAATTTTTAAATTATAAAATTCTAATTTCAAAGTACAATAAGTTTTATTAAAAGACATGAATGAATCAACTTGGTCGCAGAGTCTCTTTATTTTTTTATTTTACAGAAAAAAATTATAAAAATGGAAAAATTAATCTCAAAATCTTAAGATTAATACGTATATATTTTATTTAATTTTACATCGATTTGAGATATAAATTCATAAGAGTTTTAAATTATTTTTCTTTTTGAATTATTTTTTGAGTGATGTAAACTTGATTCAAATTTAATATAGTATTAAAGTTTTTGAACTCTTTTAGCAATAGCTATATTAAAAAAAAAAAAAAAAAAAAAACATGTTAATAGTGTGCTGAAGTGATAGATATTTGAACCACATTTATATTTTGTGGTGCATTATTATTATTTTTTTCCTAAATTAGTAAGAGCCAGTTTATTATTGAGATGGATAGTGTGAAATTCATTTTTCTAGAAAAAAATATTATTTTAAATATTATTGAAATAAGCATTTTAAATCTTTTTTATCATTTTAGTATTTTTATAATTATACTATATATCAAAAATAATTTTGAAACATTTTCTCTAACTAGTAATTTTGAAAAAGTGTTTTTTTTTCTTCCAAATGTAGCAATGTCAAATAAATTCTTATAATTTTAATTATACATATTATTTAATTTATATATAATTTTAAATATTTATAATATTTAGTATTTTTTATCAAAACTACGTCAAATATTTATACTTAAAGAATTTCCGGTAGTCTATATAAAGGCATGTGAATAACTTTACATTCCCACGATTGCAGCCTATCTCCACACATCAAATTTCTTCTGCTGATATCTTCAGGGTAATCGATAATA</a:t>
            </a:r>
            <a:endParaRPr lang="en-DE" sz="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34535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3">
            <a:extLst>
              <a:ext uri="{FF2B5EF4-FFF2-40B4-BE49-F238E27FC236}">
                <a16:creationId xmlns:a16="http://schemas.microsoft.com/office/drawing/2014/main" id="{DD4CD354-C363-D662-FC39-F986CDFD2F89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bgerundetes Rechteck 4">
            <a:extLst>
              <a:ext uri="{FF2B5EF4-FFF2-40B4-BE49-F238E27FC236}">
                <a16:creationId xmlns:a16="http://schemas.microsoft.com/office/drawing/2014/main" id="{7750675B-52AF-6932-6C91-893223A5A855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F63481A4-E0D9-7ED0-9F63-B43F1070397E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C1-68</a:t>
            </a:r>
            <a:r>
              <a:rPr lang="en-DE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_pManes.09G126100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A99249-5B1E-FEA3-E5D3-AA4C9758D287}"/>
              </a:ext>
            </a:extLst>
          </p:cNvPr>
          <p:cNvSpPr txBox="1"/>
          <p:nvPr/>
        </p:nvSpPr>
        <p:spPr>
          <a:xfrm>
            <a:off x="333854" y="760166"/>
            <a:ext cx="115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dirty="0">
                <a:latin typeface="Arial" panose="020B0604020202020204" pitchFamily="34" charset="0"/>
                <a:cs typeface="Arial" panose="020B0604020202020204" pitchFamily="34" charset="0"/>
              </a:rPr>
              <a:t>Representative GUS staining pattern concluded from the analyses of C1-68 lines 640,641, 642, and 643</a:t>
            </a:r>
          </a:p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Overnight staining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0CA9B9-A7A1-D18B-9A49-0B832D637618}"/>
              </a:ext>
            </a:extLst>
          </p:cNvPr>
          <p:cNvSpPr txBox="1"/>
          <p:nvPr/>
        </p:nvSpPr>
        <p:spPr>
          <a:xfrm>
            <a:off x="333854" y="1329251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Sink leaf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10228F-59A2-AB6D-B69D-AA7DE9A91824}"/>
              </a:ext>
            </a:extLst>
          </p:cNvPr>
          <p:cNvSpPr txBox="1"/>
          <p:nvPr/>
        </p:nvSpPr>
        <p:spPr>
          <a:xfrm>
            <a:off x="321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Source leaf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7F2E2C-B712-7B2C-AAEF-BEF3E83B2BD9}"/>
              </a:ext>
            </a:extLst>
          </p:cNvPr>
          <p:cNvSpPr txBox="1"/>
          <p:nvPr/>
        </p:nvSpPr>
        <p:spPr>
          <a:xfrm>
            <a:off x="6093854" y="131894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Petiole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9F39EA-2BEE-507A-7ABD-F2DC7412EA41}"/>
              </a:ext>
            </a:extLst>
          </p:cNvPr>
          <p:cNvSpPr txBox="1"/>
          <p:nvPr/>
        </p:nvSpPr>
        <p:spPr>
          <a:xfrm>
            <a:off x="897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Upper stem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0E94B9-6721-5AF7-14A7-3B45BB40BD52}"/>
              </a:ext>
            </a:extLst>
          </p:cNvPr>
          <p:cNvSpPr txBox="1"/>
          <p:nvPr/>
        </p:nvSpPr>
        <p:spPr>
          <a:xfrm>
            <a:off x="333854" y="522900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Middle stem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F4F0ED-0635-F9ED-F6BD-6C52B4EAA217}"/>
              </a:ext>
            </a:extLst>
          </p:cNvPr>
          <p:cNvSpPr txBox="1"/>
          <p:nvPr/>
        </p:nvSpPr>
        <p:spPr>
          <a:xfrm>
            <a:off x="3213854" y="522899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Lower stem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189A11-E8D0-6A22-DD78-437A18088033}"/>
              </a:ext>
            </a:extLst>
          </p:cNvPr>
          <p:cNvSpPr txBox="1"/>
          <p:nvPr/>
        </p:nvSpPr>
        <p:spPr>
          <a:xfrm>
            <a:off x="6093854" y="5241765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Storage root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9BAB87-3CA9-7326-E8F6-485DAB7FFC1E}"/>
              </a:ext>
            </a:extLst>
          </p:cNvPr>
          <p:cNvSpPr txBox="1"/>
          <p:nvPr/>
        </p:nvSpPr>
        <p:spPr>
          <a:xfrm>
            <a:off x="8973854" y="5228998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Fibrous root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8BD906-3F8F-610C-2FD2-9E5C193FB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54" y="1638836"/>
            <a:ext cx="2880000" cy="1800000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CEAC874-5E5F-C3CE-1921-1A582A3EC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854" y="1638836"/>
            <a:ext cx="2880000" cy="1800000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BFCA268-C9E5-F5F1-E24C-73D2AE8DB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854" y="1638836"/>
            <a:ext cx="2880000" cy="1800000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0D16A8D-69B8-C75A-2D80-B2028E6D37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3854" y="1638836"/>
            <a:ext cx="2880000" cy="1800000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96D5EC-018B-54E8-31A8-4C9F976A00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854" y="3438836"/>
            <a:ext cx="2880000" cy="1800000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535905A-5ABB-7F38-66BF-A95F9BE47E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854" y="3438836"/>
            <a:ext cx="2880000" cy="1800000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5BA09BF-56D0-8F8B-E18B-C1E27D89C9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3854" y="3438836"/>
            <a:ext cx="2880000" cy="1800000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9FDF39B-4B04-8B22-7310-388DA2936D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73854" y="3438836"/>
            <a:ext cx="2880000" cy="1800000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45297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998F2-FCD8-4CBF-B47A-B318580D7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3">
            <a:extLst>
              <a:ext uri="{FF2B5EF4-FFF2-40B4-BE49-F238E27FC236}">
                <a16:creationId xmlns:a16="http://schemas.microsoft.com/office/drawing/2014/main" id="{1F89C5A8-E3F2-7B33-A589-409E65D2DB84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bgerundetes Rechteck 4">
            <a:extLst>
              <a:ext uri="{FF2B5EF4-FFF2-40B4-BE49-F238E27FC236}">
                <a16:creationId xmlns:a16="http://schemas.microsoft.com/office/drawing/2014/main" id="{34E117A5-3173-5BD5-2B91-51FCDEA8031F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1ECC2303-B9D5-7E42-A423-3FEB529CFF00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C1-68</a:t>
            </a:r>
            <a:r>
              <a:rPr lang="en-DE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_pManes.09G126100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DFC642-F0B2-128F-E4AD-09F1B2CB22A0}"/>
              </a:ext>
            </a:extLst>
          </p:cNvPr>
          <p:cNvSpPr txBox="1"/>
          <p:nvPr/>
        </p:nvSpPr>
        <p:spPr>
          <a:xfrm>
            <a:off x="333854" y="760166"/>
            <a:ext cx="115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dirty="0">
                <a:latin typeface="Arial" panose="020B0604020202020204" pitchFamily="34" charset="0"/>
                <a:cs typeface="Arial" panose="020B0604020202020204" pitchFamily="34" charset="0"/>
              </a:rPr>
              <a:t>Representative GUS staining pattern concluded from the analyses of C1-68 lines 640,641, 642, and 643</a:t>
            </a:r>
          </a:p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1h staining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F2ED24-56BF-EA85-B514-D02E8B6B05E9}"/>
              </a:ext>
            </a:extLst>
          </p:cNvPr>
          <p:cNvSpPr txBox="1"/>
          <p:nvPr/>
        </p:nvSpPr>
        <p:spPr>
          <a:xfrm>
            <a:off x="333854" y="1329251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Sink leaf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B64C51-AB47-83D0-D3F7-AED6C858E6C0}"/>
              </a:ext>
            </a:extLst>
          </p:cNvPr>
          <p:cNvSpPr txBox="1"/>
          <p:nvPr/>
        </p:nvSpPr>
        <p:spPr>
          <a:xfrm>
            <a:off x="321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Source leaf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96938E-0C07-A24D-37E0-EE6BA0C0B823}"/>
              </a:ext>
            </a:extLst>
          </p:cNvPr>
          <p:cNvSpPr txBox="1"/>
          <p:nvPr/>
        </p:nvSpPr>
        <p:spPr>
          <a:xfrm>
            <a:off x="6093854" y="131894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Petiole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800DEC-5F81-C050-3B0E-0B9AC6B9FE13}"/>
              </a:ext>
            </a:extLst>
          </p:cNvPr>
          <p:cNvSpPr txBox="1"/>
          <p:nvPr/>
        </p:nvSpPr>
        <p:spPr>
          <a:xfrm>
            <a:off x="897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Upper stem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4DAE76-64E0-3036-47BA-5B37743BD28E}"/>
              </a:ext>
            </a:extLst>
          </p:cNvPr>
          <p:cNvSpPr txBox="1"/>
          <p:nvPr/>
        </p:nvSpPr>
        <p:spPr>
          <a:xfrm>
            <a:off x="333854" y="522900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Middle stem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0CA1FB-4E30-73E7-4BC8-C95A91F47CA1}"/>
              </a:ext>
            </a:extLst>
          </p:cNvPr>
          <p:cNvSpPr txBox="1"/>
          <p:nvPr/>
        </p:nvSpPr>
        <p:spPr>
          <a:xfrm>
            <a:off x="3213854" y="522899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Lower stem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3D4B2A-111D-6942-ED42-396102DA2F0A}"/>
              </a:ext>
            </a:extLst>
          </p:cNvPr>
          <p:cNvSpPr txBox="1"/>
          <p:nvPr/>
        </p:nvSpPr>
        <p:spPr>
          <a:xfrm>
            <a:off x="6093854" y="5241765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Storage root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EB7C0A-1E82-84F6-094E-FF930B2C4C9B}"/>
              </a:ext>
            </a:extLst>
          </p:cNvPr>
          <p:cNvSpPr txBox="1"/>
          <p:nvPr/>
        </p:nvSpPr>
        <p:spPr>
          <a:xfrm>
            <a:off x="8973854" y="5228998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Fibrous root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EAED453-1A3F-FFE5-FBCF-84A73251A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54" y="1629000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742B069-9DAD-EAFE-7D4C-D63C4337C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854" y="1628999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90F5591-5407-78F9-FFE2-120FCED61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854" y="1622615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1F62309-C938-CE62-EC33-132ACE4CBE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3854" y="1622615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77F2292-7006-42AD-FA2E-465659DD8D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854" y="3440015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EA1C1DD-DE14-6AC3-AA29-B82B3338A3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853" y="3436501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1EE0CF4-88C5-3A09-B90C-574C5C1C55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3853" y="3430748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D485B26-F13C-F52A-E9CD-133F814C35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73854" y="3428999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97527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3">
            <a:extLst>
              <a:ext uri="{FF2B5EF4-FFF2-40B4-BE49-F238E27FC236}">
                <a16:creationId xmlns:a16="http://schemas.microsoft.com/office/drawing/2014/main" id="{8E68A969-0F42-CE19-CFA0-8B68834014AA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bgerundetes Rechteck 4">
            <a:extLst>
              <a:ext uri="{FF2B5EF4-FFF2-40B4-BE49-F238E27FC236}">
                <a16:creationId xmlns:a16="http://schemas.microsoft.com/office/drawing/2014/main" id="{E7E7F263-C06B-6373-BE43-21D38082601A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42E53A22-678A-549E-4586-073E97133EFA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C1-68</a:t>
            </a:r>
            <a:r>
              <a:rPr lang="en-DE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_pManes.09G126100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2F52DD-6F05-06D2-2507-175D491B1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854" y="2304000"/>
            <a:ext cx="3600000" cy="225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663407-C2E3-E847-5DC4-6807296E8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854" y="2304000"/>
            <a:ext cx="3600000" cy="225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6D6C5C-CDF4-185C-EF6D-16131069B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854" y="2304000"/>
            <a:ext cx="3600000" cy="225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4F4FB4-DF6F-1317-413E-C1E073C397C2}"/>
              </a:ext>
            </a:extLst>
          </p:cNvPr>
          <p:cNvSpPr txBox="1"/>
          <p:nvPr/>
        </p:nvSpPr>
        <p:spPr>
          <a:xfrm>
            <a:off x="693854" y="2027001"/>
            <a:ext cx="1080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GUS staining in specific cell types within the SR peel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091D52-C03A-CD16-1D79-0D5AE620B14A}"/>
              </a:ext>
            </a:extLst>
          </p:cNvPr>
          <p:cNvSpPr txBox="1"/>
          <p:nvPr/>
        </p:nvSpPr>
        <p:spPr>
          <a:xfrm>
            <a:off x="333854" y="760166"/>
            <a:ext cx="115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dirty="0">
                <a:latin typeface="Arial" panose="020B0604020202020204" pitchFamily="34" charset="0"/>
                <a:cs typeface="Arial" panose="020B0604020202020204" pitchFamily="34" charset="0"/>
              </a:rPr>
              <a:t>Representative GUS staining pattern concluded from the analyses of C1-68 lines 640,641, 642, and 643</a:t>
            </a:r>
          </a:p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1h staining </a:t>
            </a:r>
          </a:p>
        </p:txBody>
      </p:sp>
    </p:spTree>
    <p:extLst>
      <p:ext uri="{BB962C8B-B14F-4D97-AF65-F5344CB8AC3E}">
        <p14:creationId xmlns:p14="http://schemas.microsoft.com/office/powerpoint/2010/main" val="3024713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</TotalTime>
  <Words>174</Words>
  <Application>Microsoft Macintosh PowerPoint</Application>
  <PresentationFormat>Widescreen</PresentationFormat>
  <Paragraphs>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Zierer, Wolfgang</dc:creator>
  <cp:lastModifiedBy>Zierer, Wolfgang</cp:lastModifiedBy>
  <cp:revision>5</cp:revision>
  <dcterms:created xsi:type="dcterms:W3CDTF">2025-08-26T17:36:33Z</dcterms:created>
  <dcterms:modified xsi:type="dcterms:W3CDTF">2025-08-26T18:06:25Z</dcterms:modified>
</cp:coreProperties>
</file>