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69" r:id="rId2"/>
    <p:sldId id="256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116" d="100"/>
          <a:sy n="116" d="100"/>
        </p:scale>
        <p:origin x="86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9B94E-2CF2-714E-9CF0-1906E57655CA}" type="datetimeFigureOut">
              <a:rPr lang="en-DE" smtClean="0"/>
              <a:t>26.08.25</a:t>
            </a:fld>
            <a:endParaRPr lang="en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A1B8E-3C91-0347-9D9B-CA6DB29711FF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797819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9B94E-2CF2-714E-9CF0-1906E57655CA}" type="datetimeFigureOut">
              <a:rPr lang="en-DE" smtClean="0"/>
              <a:t>26.08.25</a:t>
            </a:fld>
            <a:endParaRPr lang="en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A1B8E-3C91-0347-9D9B-CA6DB29711FF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047035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9B94E-2CF2-714E-9CF0-1906E57655CA}" type="datetimeFigureOut">
              <a:rPr lang="en-DE" smtClean="0"/>
              <a:t>26.08.25</a:t>
            </a:fld>
            <a:endParaRPr lang="en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A1B8E-3C91-0347-9D9B-CA6DB29711FF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907053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9B94E-2CF2-714E-9CF0-1906E57655CA}" type="datetimeFigureOut">
              <a:rPr lang="en-DE" smtClean="0"/>
              <a:t>26.08.25</a:t>
            </a:fld>
            <a:endParaRPr lang="en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A1B8E-3C91-0347-9D9B-CA6DB29711FF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7311163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9B94E-2CF2-714E-9CF0-1906E57655CA}" type="datetimeFigureOut">
              <a:rPr lang="en-DE" smtClean="0"/>
              <a:t>26.08.25</a:t>
            </a:fld>
            <a:endParaRPr lang="en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A1B8E-3C91-0347-9D9B-CA6DB29711FF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919693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9B94E-2CF2-714E-9CF0-1906E57655CA}" type="datetimeFigureOut">
              <a:rPr lang="en-DE" smtClean="0"/>
              <a:t>26.08.25</a:t>
            </a:fld>
            <a:endParaRPr lang="en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A1B8E-3C91-0347-9D9B-CA6DB29711FF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4601023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9B94E-2CF2-714E-9CF0-1906E57655CA}" type="datetimeFigureOut">
              <a:rPr lang="en-DE" smtClean="0"/>
              <a:t>26.08.25</a:t>
            </a:fld>
            <a:endParaRPr lang="en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A1B8E-3C91-0347-9D9B-CA6DB29711FF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3100673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9B94E-2CF2-714E-9CF0-1906E57655CA}" type="datetimeFigureOut">
              <a:rPr lang="en-DE" smtClean="0"/>
              <a:t>26.08.25</a:t>
            </a:fld>
            <a:endParaRPr lang="en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A1B8E-3C91-0347-9D9B-CA6DB29711FF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4852661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9B94E-2CF2-714E-9CF0-1906E57655CA}" type="datetimeFigureOut">
              <a:rPr lang="en-DE" smtClean="0"/>
              <a:t>26.08.25</a:t>
            </a:fld>
            <a:endParaRPr lang="en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A1B8E-3C91-0347-9D9B-CA6DB29711FF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560673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9B94E-2CF2-714E-9CF0-1906E57655CA}" type="datetimeFigureOut">
              <a:rPr lang="en-DE" smtClean="0"/>
              <a:t>26.08.25</a:t>
            </a:fld>
            <a:endParaRPr lang="en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A1B8E-3C91-0347-9D9B-CA6DB29711FF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4224891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9B94E-2CF2-714E-9CF0-1906E57655CA}" type="datetimeFigureOut">
              <a:rPr lang="en-DE" smtClean="0"/>
              <a:t>26.08.25</a:t>
            </a:fld>
            <a:endParaRPr lang="en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A1B8E-3C91-0347-9D9B-CA6DB29711FF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4875898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39B94E-2CF2-714E-9CF0-1906E57655CA}" type="datetimeFigureOut">
              <a:rPr lang="en-DE" smtClean="0"/>
              <a:t>26.08.25</a:t>
            </a:fld>
            <a:endParaRPr lang="en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CA1B8E-3C91-0347-9D9B-CA6DB29711FF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9222576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tif"/><Relationship Id="rId3" Type="http://schemas.openxmlformats.org/officeDocument/2006/relationships/image" Target="../media/image4.tif"/><Relationship Id="rId7" Type="http://schemas.openxmlformats.org/officeDocument/2006/relationships/image" Target="../media/image8.tif"/><Relationship Id="rId2" Type="http://schemas.openxmlformats.org/officeDocument/2006/relationships/image" Target="../media/image3.t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tif"/><Relationship Id="rId5" Type="http://schemas.openxmlformats.org/officeDocument/2006/relationships/image" Target="../media/image6.tif"/><Relationship Id="rId4" Type="http://schemas.openxmlformats.org/officeDocument/2006/relationships/image" Target="../media/image5.tif"/><Relationship Id="rId9" Type="http://schemas.openxmlformats.org/officeDocument/2006/relationships/image" Target="../media/image10.t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Gerader Verbinder 3">
            <a:extLst>
              <a:ext uri="{FF2B5EF4-FFF2-40B4-BE49-F238E27FC236}">
                <a16:creationId xmlns:a16="http://schemas.microsoft.com/office/drawing/2014/main" id="{F7EBB445-C995-C37A-7D5A-9D4C7B3F15F0}"/>
              </a:ext>
            </a:extLst>
          </p:cNvPr>
          <p:cNvCxnSpPr/>
          <p:nvPr/>
        </p:nvCxnSpPr>
        <p:spPr>
          <a:xfrm flipH="1">
            <a:off x="337437" y="395697"/>
            <a:ext cx="11520000" cy="0"/>
          </a:xfrm>
          <a:prstGeom prst="line">
            <a:avLst/>
          </a:prstGeom>
          <a:ln w="2540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Abgerundetes Rechteck 4">
            <a:extLst>
              <a:ext uri="{FF2B5EF4-FFF2-40B4-BE49-F238E27FC236}">
                <a16:creationId xmlns:a16="http://schemas.microsoft.com/office/drawing/2014/main" id="{89CD0CA1-AF08-53D4-4887-AF6EF7DE996D}"/>
              </a:ext>
            </a:extLst>
          </p:cNvPr>
          <p:cNvSpPr/>
          <p:nvPr/>
        </p:nvSpPr>
        <p:spPr>
          <a:xfrm>
            <a:off x="1062507" y="128786"/>
            <a:ext cx="10071279" cy="521594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 w="254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feld 5">
            <a:extLst>
              <a:ext uri="{FF2B5EF4-FFF2-40B4-BE49-F238E27FC236}">
                <a16:creationId xmlns:a16="http://schemas.microsoft.com/office/drawing/2014/main" id="{47F7901D-E27B-8A32-D7C4-7C8B128933F3}"/>
              </a:ext>
            </a:extLst>
          </p:cNvPr>
          <p:cNvSpPr txBox="1"/>
          <p:nvPr/>
        </p:nvSpPr>
        <p:spPr>
          <a:xfrm>
            <a:off x="1058214" y="202565"/>
            <a:ext cx="10071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C1-65</a:t>
            </a:r>
            <a:r>
              <a:rPr lang="en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_</a:t>
            </a:r>
            <a:r>
              <a:rPr lang="en-DE" sz="20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pManes.03G182100</a:t>
            </a:r>
            <a:r>
              <a:rPr lang="en-DE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_</a:t>
            </a:r>
            <a:r>
              <a:rPr lang="en-DE" sz="20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pMeAPL1a::GUS</a:t>
            </a:r>
            <a:endParaRPr lang="en-DE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C3354D9D-0544-3B42-02ED-9E28A42AC2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7437" y="1028241"/>
            <a:ext cx="5400000" cy="5400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221A13B-029A-5FD7-FF92-C3B71CDA13A6}"/>
              </a:ext>
            </a:extLst>
          </p:cNvPr>
          <p:cNvSpPr txBox="1"/>
          <p:nvPr/>
        </p:nvSpPr>
        <p:spPr>
          <a:xfrm>
            <a:off x="5835075" y="1028241"/>
            <a:ext cx="6019488" cy="5647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n-DE" sz="1600" u="sng" dirty="0">
                <a:latin typeface="Arial" panose="020B0604020202020204" pitchFamily="34" charset="0"/>
                <a:cs typeface="Arial" panose="020B0604020202020204" pitchFamily="34" charset="0"/>
              </a:rPr>
              <a:t>Expectation based on expression data</a:t>
            </a:r>
          </a:p>
          <a:p>
            <a:pPr marL="171450" indent="-171450" algn="just">
              <a:spcAft>
                <a:spcPts val="600"/>
              </a:spcAft>
              <a:buFontTx/>
              <a:buChar char="-"/>
            </a:pPr>
            <a:r>
              <a:rPr lang="en-DE" sz="16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Promoter activity was expected in autotrophic plant organs</a:t>
            </a:r>
          </a:p>
          <a:p>
            <a:pPr marL="171450" indent="-171450" algn="just">
              <a:spcAft>
                <a:spcPts val="600"/>
              </a:spcAft>
              <a:buFontTx/>
              <a:buChar char="-"/>
            </a:pPr>
            <a:r>
              <a:rPr lang="en-DE" sz="16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Promoter activity was expected particularly in leaves</a:t>
            </a:r>
          </a:p>
          <a:p>
            <a:pPr algn="just">
              <a:spcAft>
                <a:spcPts val="600"/>
              </a:spcAft>
            </a:pPr>
            <a:endParaRPr lang="en-DE" sz="1600" dirty="0">
              <a:latin typeface="Arial" panose="020B0604020202020204" pitchFamily="34" charset="0"/>
              <a:cs typeface="Arial" panose="020B0604020202020204" pitchFamily="34" charset="0"/>
              <a:sym typeface="Wingdings" pitchFamily="2" charset="2"/>
            </a:endParaRPr>
          </a:p>
          <a:p>
            <a:pPr algn="just">
              <a:spcAft>
                <a:spcPts val="600"/>
              </a:spcAft>
            </a:pPr>
            <a:r>
              <a:rPr lang="en-DE" sz="1600" u="sng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Cloning</a:t>
            </a:r>
          </a:p>
          <a:p>
            <a:pPr marL="171450" indent="-171450" algn="just">
              <a:spcAft>
                <a:spcPts val="600"/>
              </a:spcAft>
              <a:buFontTx/>
              <a:buChar char="-"/>
            </a:pPr>
            <a:r>
              <a:rPr lang="en-DE" sz="16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A 2000 bp upstream fragment of </a:t>
            </a:r>
            <a:r>
              <a:rPr lang="en-DE" sz="1600" i="1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Manes.03G182100 </a:t>
            </a:r>
            <a:r>
              <a:rPr lang="en-DE" sz="16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was used</a:t>
            </a:r>
          </a:p>
          <a:p>
            <a:pPr marL="171450" indent="-171450" algn="just">
              <a:spcAft>
                <a:spcPts val="600"/>
              </a:spcAft>
              <a:buFontTx/>
              <a:buChar char="-"/>
            </a:pPr>
            <a:r>
              <a:rPr lang="en-DE" sz="16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Sequence was determined according to the AM560 reference genome (v.8.1)</a:t>
            </a:r>
          </a:p>
          <a:p>
            <a:pPr marL="171450" indent="-171450" algn="just">
              <a:spcAft>
                <a:spcPts val="600"/>
              </a:spcAft>
              <a:buFontTx/>
              <a:buChar char="-"/>
            </a:pPr>
            <a:r>
              <a:rPr lang="en-DE" sz="16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Promoter including 5´UTR was cloned in front of GUS</a:t>
            </a:r>
            <a:r>
              <a:rPr lang="en-DE" sz="1600" baseline="-250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Plus</a:t>
            </a:r>
            <a:r>
              <a:rPr lang="en-DE" sz="16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, resulting in construct C1-65</a:t>
            </a:r>
          </a:p>
          <a:p>
            <a:pPr algn="just">
              <a:spcAft>
                <a:spcPts val="600"/>
              </a:spcAft>
            </a:pPr>
            <a:endParaRPr lang="en-GB" sz="600" dirty="0">
              <a:latin typeface="Arial" panose="020B0604020202020204" pitchFamily="34" charset="0"/>
              <a:cs typeface="Arial" panose="020B0604020202020204" pitchFamily="34" charset="0"/>
              <a:sym typeface="Wingdings" pitchFamily="2" charset="2"/>
            </a:endParaRPr>
          </a:p>
          <a:p>
            <a:pPr algn="just">
              <a:spcAft>
                <a:spcPts val="600"/>
              </a:spcAft>
            </a:pPr>
            <a:r>
              <a:rPr lang="en-GB" sz="6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TCACAACAATATTAGGGTGCGAAAGATTCTTGAGAAGCTTCACTTCTTCCTCTAGCTCCCTTATGTGAGCCTATTCCAAATCCAAAAAGAGCACATCCTCAATTAACTGTGAGAAAACTTGGTTCAAGTAACATCTCTCGGTCTACTTCAAGTAAAGCAAGCTATTGCTTTAGTTAGAAAACCACTAAAAATACCAAAATATAATCCACATGTAACTAAAAAAATAAAAATAAAAATAAAAATAACAATCCAGTGCTTACCTGAGTTTTCTCTTTTGAAGCACTGTTTGACGCAATCAGAACCTATAAGGCCACAAAACCTCATTAACATCAAATCCACACACACAAAAAAGAAAATTCAATAAAAATATGAATTGAAAAATATATTAACCTGTTTAACAGCGAGAAGCTCTCCAGAATCGAGATTCATGCCCATATAAACCCTGCCGAACGCACCACATCCAATCAACTCCCCCTTTCGCCACCGGATCGGTGGCGTGTCATCCTTCTTACAAGGCGGAAGCGCCGGGAGAGGTGGCTGCTTAGCGAAGAGAGCGATTCTCGATTTCCTAATGCTGGAGCCGATCTTCTCCACTAAACCACTGAATCCTCCATCTTCTCCAGAGGTGGATTTAAACACTAGAGATCGGCGAACCGATCCAAATAGGTCTTGCATTTGATGGACTGTTTCTAGGGTATAGAGGGGCTTGGTGTGGTTAGAAAGATAAGGAAGAGAAAAAGAGACGTTGAAGAGAAAGGGCAGAGTGAGAATGAAAATTTGAACGGAGGGAAAAGGGGAAGATGACTAGTGTGGGATCTTTTTTCAAAAAATAAAGAAATGCCTTAAAATGATTGTTGCATCCCTTACGTTTTGTGCCCTTTATTTTTCTTATATTTATGTTTGCACCTCTACTCTTTGTTCTGTTTTTGCACATTTGTCCTCTTTTGATTGAACTTATTTTTTCCTTGGAAAAAAAATCTAAATAATCTCTCAATTTTTTTTAAATTAAAGTTTAAACAAGTCATTTTATCTTTTCTTTTAAATAAAATAATAAAATTTTCATTTAATTTAAAATAATATAGCTAATAATATATTTTTTCCTATAATTTTAGACATTAAATACTTTTTTTATTTTTCATTTTTTATGTTTGTTTTACTTAAAGAGGTAAATAATTTTTCATATATTTGAACTTAAAAATAAAGTCTGAAATTTTATTTAATAAAAAATTAAAGTTTATTTAGACTTTAATTAAAAATTTAGATTTCTTTTTTCAGAAAATTCCCTATAATTGAAAAGGCTTTATAAATAAACTTTTTCACGAGATTATAAAAGATTATGCTCAACTCCACAGAGTTGAACATGATTTGTTATGAGCAATATATAATTTATGTGATTTCTTTCAAATCAAATCCTAATATTCAATTTATATGTTTTCATATAAATTAAAAAAATATTATTAATTAATTAATTAAAGCAATAAATTTTATATAATTTTTAATAACACACTCTGTTTATATTGCTCCATTGTTAGATTATTTTTAAAATTAATAATTTTTTAATTAATAAATAAATTATTATTTCTAAAAAATGACATTAAGAGGAATGCAGTAAGAAATAATGAATATTAATTTATCCTACGAAACAAAATTTAATTAGTTATTATATTCTTAAACATTTTAATATTATTTTCAATTTATAAAAATAAAAGAACAAATAAATCCATGCCTGGCTTCGCGCGGATGAAAATCTGCAAGTAGCTCCAGCAAGACGTAGAATATTCCTTGAGCAAAAAGAAGAGTGATTTTTTGGAAAGACATTATTTCTTCACAAATACACAAAAAGAAAATTGGTGGATGCAATTGACTTTGGATAACGTGGCACCAATCTGCTGAATTCCATGTAAGCAACTCTCCCCGTCTCTGCAAAAATTTGAACCTCTCTCCCTCACGACAAGATATTACTTCTTTCACATTCCAATTTTCTCCATTTTCCAAGAAAA</a:t>
            </a:r>
            <a:endParaRPr lang="en-DE" sz="600" dirty="0">
              <a:latin typeface="Arial" panose="020B0604020202020204" pitchFamily="34" charset="0"/>
              <a:cs typeface="Arial" panose="020B0604020202020204" pitchFamily="34" charset="0"/>
              <a:sym typeface="Wingdings" pitchFamily="2" charset="2"/>
            </a:endParaRPr>
          </a:p>
          <a:p>
            <a:pPr marL="171450" indent="-171450" algn="just">
              <a:spcAft>
                <a:spcPts val="600"/>
              </a:spcAft>
              <a:buFontTx/>
              <a:buChar char="-"/>
            </a:pPr>
            <a:endParaRPr lang="en-DE" sz="1600" dirty="0">
              <a:latin typeface="Arial" panose="020B0604020202020204" pitchFamily="34" charset="0"/>
              <a:cs typeface="Arial" panose="020B0604020202020204" pitchFamily="34" charset="0"/>
              <a:sym typeface="Wingdings" pitchFamily="2" charset="2"/>
            </a:endParaRPr>
          </a:p>
          <a:p>
            <a:pPr algn="just">
              <a:spcAft>
                <a:spcPts val="600"/>
              </a:spcAft>
            </a:pPr>
            <a:endParaRPr lang="en-DE" sz="1600" dirty="0">
              <a:latin typeface="Arial" panose="020B0604020202020204" pitchFamily="34" charset="0"/>
              <a:cs typeface="Arial" panose="020B0604020202020204" pitchFamily="34" charset="0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4654633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Gerader Verbinder 3">
            <a:extLst>
              <a:ext uri="{FF2B5EF4-FFF2-40B4-BE49-F238E27FC236}">
                <a16:creationId xmlns:a16="http://schemas.microsoft.com/office/drawing/2014/main" id="{F3D1E62D-968A-6D54-BC70-2822470A193E}"/>
              </a:ext>
            </a:extLst>
          </p:cNvPr>
          <p:cNvCxnSpPr/>
          <p:nvPr/>
        </p:nvCxnSpPr>
        <p:spPr>
          <a:xfrm flipH="1">
            <a:off x="337437" y="395697"/>
            <a:ext cx="11520000" cy="0"/>
          </a:xfrm>
          <a:prstGeom prst="line">
            <a:avLst/>
          </a:prstGeom>
          <a:ln w="2540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Abgerundetes Rechteck 4">
            <a:extLst>
              <a:ext uri="{FF2B5EF4-FFF2-40B4-BE49-F238E27FC236}">
                <a16:creationId xmlns:a16="http://schemas.microsoft.com/office/drawing/2014/main" id="{15E8AE56-3DD0-3689-6C47-901737667829}"/>
              </a:ext>
            </a:extLst>
          </p:cNvPr>
          <p:cNvSpPr/>
          <p:nvPr/>
        </p:nvSpPr>
        <p:spPr>
          <a:xfrm>
            <a:off x="1062507" y="128786"/>
            <a:ext cx="10071279" cy="521594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 w="254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BABBA7F7-070C-7157-7181-31BAFD7900B8}"/>
              </a:ext>
            </a:extLst>
          </p:cNvPr>
          <p:cNvSpPr txBox="1"/>
          <p:nvPr/>
        </p:nvSpPr>
        <p:spPr>
          <a:xfrm>
            <a:off x="1058214" y="202565"/>
            <a:ext cx="10071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C1-65</a:t>
            </a:r>
            <a:r>
              <a:rPr lang="en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_</a:t>
            </a:r>
            <a:r>
              <a:rPr lang="en-DE" sz="20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pManes.03G182100</a:t>
            </a:r>
            <a:r>
              <a:rPr lang="en-DE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_</a:t>
            </a:r>
            <a:r>
              <a:rPr lang="en-DE" sz="20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pMeAPL1a::GUS</a:t>
            </a:r>
            <a:endParaRPr lang="en-DE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F0C5B3D-15DC-4FE6-0E2B-53175B1E15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854" y="1616235"/>
            <a:ext cx="2880000" cy="180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97524F8-DE35-93A9-D668-61F75C6DA9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3854" y="1616235"/>
            <a:ext cx="2880000" cy="180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46F94B6-6CDE-3449-E78E-D0F2AF46AB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3854" y="1616235"/>
            <a:ext cx="2880000" cy="180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D84D804-0571-E33F-333A-FCE5657D9B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73854" y="1616235"/>
            <a:ext cx="2880000" cy="180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38BC2CA-32E1-306B-C8AB-96851026760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3854" y="3429000"/>
            <a:ext cx="2880000" cy="180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A1776DC-1F5D-8F49-47F0-FB459456090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854" y="3429000"/>
            <a:ext cx="2880000" cy="180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4465E0D-5588-3346-7FF8-3C7BEF4C8DF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3854" y="3429000"/>
            <a:ext cx="2880000" cy="180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7BA34B6-D9B2-E3EB-E1CB-90D70551BDA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73854" y="3429000"/>
            <a:ext cx="2880000" cy="180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AF3AE5AD-9C06-7861-574C-6E31E4B356AC}"/>
              </a:ext>
            </a:extLst>
          </p:cNvPr>
          <p:cNvSpPr txBox="1"/>
          <p:nvPr/>
        </p:nvSpPr>
        <p:spPr>
          <a:xfrm>
            <a:off x="333854" y="760166"/>
            <a:ext cx="1152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200" dirty="0">
                <a:latin typeface="Arial" panose="020B0604020202020204" pitchFamily="34" charset="0"/>
                <a:cs typeface="Arial" panose="020B0604020202020204" pitchFamily="34" charset="0"/>
              </a:rPr>
              <a:t>Representative GUS staining pattern concluded from the analyses of C1-65 lines 614, 619, 620, 621, 622, 623, 625, 626, 627, and 628</a:t>
            </a:r>
          </a:p>
          <a:p>
            <a:pPr algn="ctr"/>
            <a:r>
              <a:rPr lang="en-DE" sz="1200" b="1" dirty="0">
                <a:latin typeface="Arial" panose="020B0604020202020204" pitchFamily="34" charset="0"/>
                <a:cs typeface="Arial" panose="020B0604020202020204" pitchFamily="34" charset="0"/>
              </a:rPr>
              <a:t>Overnight staining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5D48D78-EA86-463D-AA00-75228F2F452E}"/>
              </a:ext>
            </a:extLst>
          </p:cNvPr>
          <p:cNvSpPr txBox="1"/>
          <p:nvPr/>
        </p:nvSpPr>
        <p:spPr>
          <a:xfrm>
            <a:off x="333854" y="1329251"/>
            <a:ext cx="28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200" b="1" dirty="0">
                <a:latin typeface="Arial" panose="020B0604020202020204" pitchFamily="34" charset="0"/>
                <a:cs typeface="Arial" panose="020B0604020202020204" pitchFamily="34" charset="0"/>
              </a:rPr>
              <a:t>Sink leaf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8CBD664-4CFA-FE11-EBAE-A25AF6A625AE}"/>
              </a:ext>
            </a:extLst>
          </p:cNvPr>
          <p:cNvSpPr txBox="1"/>
          <p:nvPr/>
        </p:nvSpPr>
        <p:spPr>
          <a:xfrm>
            <a:off x="3213854" y="1318950"/>
            <a:ext cx="28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200" b="1" dirty="0">
                <a:latin typeface="Arial" panose="020B0604020202020204" pitchFamily="34" charset="0"/>
                <a:cs typeface="Arial" panose="020B0604020202020204" pitchFamily="34" charset="0"/>
              </a:rPr>
              <a:t>Source leaf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0ED8085-7DAB-EA38-6C55-07E6FD50A588}"/>
              </a:ext>
            </a:extLst>
          </p:cNvPr>
          <p:cNvSpPr txBox="1"/>
          <p:nvPr/>
        </p:nvSpPr>
        <p:spPr>
          <a:xfrm>
            <a:off x="6093854" y="1318949"/>
            <a:ext cx="28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200" b="1" dirty="0">
                <a:latin typeface="Arial" panose="020B0604020202020204" pitchFamily="34" charset="0"/>
                <a:cs typeface="Arial" panose="020B0604020202020204" pitchFamily="34" charset="0"/>
              </a:rPr>
              <a:t>Petiole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88F0155-F706-A00F-5C57-80EC03195CEC}"/>
              </a:ext>
            </a:extLst>
          </p:cNvPr>
          <p:cNvSpPr txBox="1"/>
          <p:nvPr/>
        </p:nvSpPr>
        <p:spPr>
          <a:xfrm>
            <a:off x="8973854" y="1318950"/>
            <a:ext cx="28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200" b="1" dirty="0">
                <a:latin typeface="Arial" panose="020B0604020202020204" pitchFamily="34" charset="0"/>
                <a:cs typeface="Arial" panose="020B0604020202020204" pitchFamily="34" charset="0"/>
              </a:rPr>
              <a:t>Upper stem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CD6E7FF-EDF5-9397-8C7F-C8F10A3E9F1B}"/>
              </a:ext>
            </a:extLst>
          </p:cNvPr>
          <p:cNvSpPr txBox="1"/>
          <p:nvPr/>
        </p:nvSpPr>
        <p:spPr>
          <a:xfrm>
            <a:off x="333854" y="5229000"/>
            <a:ext cx="28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200" b="1" dirty="0">
                <a:latin typeface="Arial" panose="020B0604020202020204" pitchFamily="34" charset="0"/>
                <a:cs typeface="Arial" panose="020B0604020202020204" pitchFamily="34" charset="0"/>
              </a:rPr>
              <a:t>Middle stem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F386768-FDF6-AF83-A258-E01D2DB071ED}"/>
              </a:ext>
            </a:extLst>
          </p:cNvPr>
          <p:cNvSpPr txBox="1"/>
          <p:nvPr/>
        </p:nvSpPr>
        <p:spPr>
          <a:xfrm>
            <a:off x="3213854" y="5228999"/>
            <a:ext cx="28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200" b="1" dirty="0">
                <a:latin typeface="Arial" panose="020B0604020202020204" pitchFamily="34" charset="0"/>
                <a:cs typeface="Arial" panose="020B0604020202020204" pitchFamily="34" charset="0"/>
              </a:rPr>
              <a:t>Lower stem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D28F641-4B94-0ED9-640A-1E02C7BCB49A}"/>
              </a:ext>
            </a:extLst>
          </p:cNvPr>
          <p:cNvSpPr txBox="1"/>
          <p:nvPr/>
        </p:nvSpPr>
        <p:spPr>
          <a:xfrm>
            <a:off x="6093854" y="5241765"/>
            <a:ext cx="28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200" b="1" dirty="0">
                <a:latin typeface="Arial" panose="020B0604020202020204" pitchFamily="34" charset="0"/>
                <a:cs typeface="Arial" panose="020B0604020202020204" pitchFamily="34" charset="0"/>
              </a:rPr>
              <a:t>Storage root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4F3D19A-1E72-8817-6BBA-E15DEAE04542}"/>
              </a:ext>
            </a:extLst>
          </p:cNvPr>
          <p:cNvSpPr txBox="1"/>
          <p:nvPr/>
        </p:nvSpPr>
        <p:spPr>
          <a:xfrm>
            <a:off x="8973854" y="5228998"/>
            <a:ext cx="28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200" b="1" dirty="0">
                <a:latin typeface="Arial" panose="020B0604020202020204" pitchFamily="34" charset="0"/>
                <a:cs typeface="Arial" panose="020B0604020202020204" pitchFamily="34" charset="0"/>
              </a:rPr>
              <a:t>Fibrous root</a:t>
            </a:r>
          </a:p>
        </p:txBody>
      </p:sp>
    </p:spTree>
    <p:extLst>
      <p:ext uri="{BB962C8B-B14F-4D97-AF65-F5344CB8AC3E}">
        <p14:creationId xmlns:p14="http://schemas.microsoft.com/office/powerpoint/2010/main" val="16508907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13</TotalTime>
  <Words>129</Words>
  <Application>Microsoft Macintosh PowerPoint</Application>
  <PresentationFormat>Widescreen</PresentationFormat>
  <Paragraphs>22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2013 - 2022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Zierer, Wolfgang</dc:creator>
  <cp:lastModifiedBy>Zierer, Wolfgang</cp:lastModifiedBy>
  <cp:revision>5</cp:revision>
  <dcterms:created xsi:type="dcterms:W3CDTF">2025-08-26T17:10:36Z</dcterms:created>
  <dcterms:modified xsi:type="dcterms:W3CDTF">2025-08-26T18:06:42Z</dcterms:modified>
</cp:coreProperties>
</file>